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45"/>
  </p:notesMasterIdLst>
  <p:handoutMasterIdLst>
    <p:handoutMasterId r:id="rId46"/>
  </p:handoutMasterIdLst>
  <p:sldIdLst>
    <p:sldId id="369" r:id="rId2"/>
    <p:sldId id="368" r:id="rId3"/>
    <p:sldId id="366" r:id="rId4"/>
    <p:sldId id="324" r:id="rId5"/>
    <p:sldId id="325" r:id="rId6"/>
    <p:sldId id="326" r:id="rId7"/>
    <p:sldId id="332" r:id="rId8"/>
    <p:sldId id="327" r:id="rId9"/>
    <p:sldId id="328" r:id="rId10"/>
    <p:sldId id="359" r:id="rId11"/>
    <p:sldId id="329" r:id="rId12"/>
    <p:sldId id="396" r:id="rId13"/>
    <p:sldId id="370" r:id="rId14"/>
    <p:sldId id="390" r:id="rId15"/>
    <p:sldId id="398" r:id="rId16"/>
    <p:sldId id="393" r:id="rId17"/>
    <p:sldId id="392" r:id="rId18"/>
    <p:sldId id="414" r:id="rId19"/>
    <p:sldId id="394" r:id="rId20"/>
    <p:sldId id="395" r:id="rId21"/>
    <p:sldId id="397" r:id="rId22"/>
    <p:sldId id="399" r:id="rId23"/>
    <p:sldId id="400" r:id="rId24"/>
    <p:sldId id="401" r:id="rId25"/>
    <p:sldId id="380" r:id="rId26"/>
    <p:sldId id="381" r:id="rId27"/>
    <p:sldId id="382" r:id="rId28"/>
    <p:sldId id="383" r:id="rId29"/>
    <p:sldId id="402" r:id="rId30"/>
    <p:sldId id="403" r:id="rId31"/>
    <p:sldId id="404" r:id="rId32"/>
    <p:sldId id="413" r:id="rId33"/>
    <p:sldId id="410" r:id="rId34"/>
    <p:sldId id="411" r:id="rId35"/>
    <p:sldId id="405" r:id="rId36"/>
    <p:sldId id="407" r:id="rId37"/>
    <p:sldId id="412" r:id="rId38"/>
    <p:sldId id="408" r:id="rId39"/>
    <p:sldId id="409" r:id="rId40"/>
    <p:sldId id="389" r:id="rId41"/>
    <p:sldId id="365" r:id="rId42"/>
    <p:sldId id="362" r:id="rId43"/>
    <p:sldId id="363" r:id="rId4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EDA413"/>
    <a:srgbClr val="CC0000"/>
    <a:srgbClr val="002B62"/>
    <a:srgbClr val="81B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09" autoAdjust="0"/>
    <p:restoredTop sz="96512" autoAdjust="0"/>
  </p:normalViewPr>
  <p:slideViewPr>
    <p:cSldViewPr>
      <p:cViewPr varScale="1">
        <p:scale>
          <a:sx n="114" d="100"/>
          <a:sy n="114" d="100"/>
        </p:scale>
        <p:origin x="114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35C70992-8E16-4566-8667-5F855D2126BD}" type="datetimeFigureOut">
              <a:rPr kumimoji="1" lang="ja-JP" altLang="en-US" smtClean="0"/>
              <a:t>2019/7/4</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767BB32C-8803-4C75-9E65-694B0DFA9A72}" type="slidenum">
              <a:rPr kumimoji="1" lang="ja-JP" altLang="en-US" smtClean="0"/>
              <a:t>‹#›</a:t>
            </a:fld>
            <a:endParaRPr kumimoji="1" lang="ja-JP" altLang="en-US"/>
          </a:p>
        </p:txBody>
      </p:sp>
    </p:spTree>
    <p:extLst>
      <p:ext uri="{BB962C8B-B14F-4D97-AF65-F5344CB8AC3E}">
        <p14:creationId xmlns:p14="http://schemas.microsoft.com/office/powerpoint/2010/main" val="600308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787" cy="496967"/>
          </a:xfrm>
          <a:prstGeom prst="rect">
            <a:avLst/>
          </a:prstGeom>
        </p:spPr>
        <p:txBody>
          <a:bodyPr vert="horz" lIns="91414" tIns="45708" rIns="91414" bIns="4570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1"/>
            <a:ext cx="2949787" cy="496967"/>
          </a:xfrm>
          <a:prstGeom prst="rect">
            <a:avLst/>
          </a:prstGeom>
        </p:spPr>
        <p:txBody>
          <a:bodyPr vert="horz" lIns="91414" tIns="45708" rIns="91414" bIns="45708" rtlCol="0"/>
          <a:lstStyle>
            <a:lvl1pPr algn="r">
              <a:defRPr sz="1200"/>
            </a:lvl1pPr>
          </a:lstStyle>
          <a:p>
            <a:fld id="{59085FF2-3047-401B-8BA7-94B3F9C7E135}" type="datetimeFigureOut">
              <a:rPr kumimoji="1" lang="ja-JP" altLang="en-US" smtClean="0"/>
              <a:t>2019/7/4</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14" tIns="45708" rIns="91414" bIns="45708"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14" tIns="45708" rIns="91414" bIns="457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8"/>
            <a:ext cx="2949787" cy="496967"/>
          </a:xfrm>
          <a:prstGeom prst="rect">
            <a:avLst/>
          </a:prstGeom>
        </p:spPr>
        <p:txBody>
          <a:bodyPr vert="horz" lIns="91414" tIns="45708" rIns="91414" bIns="4570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8"/>
            <a:ext cx="2949787" cy="496967"/>
          </a:xfrm>
          <a:prstGeom prst="rect">
            <a:avLst/>
          </a:prstGeom>
        </p:spPr>
        <p:txBody>
          <a:bodyPr vert="horz" lIns="91414" tIns="45708" rIns="91414" bIns="45708" rtlCol="0" anchor="b"/>
          <a:lstStyle>
            <a:lvl1pPr algn="r">
              <a:defRPr sz="1200"/>
            </a:lvl1pPr>
          </a:lstStyle>
          <a:p>
            <a:fld id="{FF240854-5CF2-46C8-B432-E6E3AE1A24F5}" type="slidenum">
              <a:rPr kumimoji="1" lang="ja-JP" altLang="en-US" smtClean="0"/>
              <a:t>‹#›</a:t>
            </a:fld>
            <a:endParaRPr kumimoji="1" lang="ja-JP" altLang="en-US"/>
          </a:p>
        </p:txBody>
      </p:sp>
    </p:spTree>
    <p:extLst>
      <p:ext uri="{BB962C8B-B14F-4D97-AF65-F5344CB8AC3E}">
        <p14:creationId xmlns:p14="http://schemas.microsoft.com/office/powerpoint/2010/main" val="22557958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a:t>
            </a:fld>
            <a:endParaRPr kumimoji="1" lang="ja-JP" altLang="en-US"/>
          </a:p>
        </p:txBody>
      </p:sp>
    </p:spTree>
    <p:extLst>
      <p:ext uri="{BB962C8B-B14F-4D97-AF65-F5344CB8AC3E}">
        <p14:creationId xmlns:p14="http://schemas.microsoft.com/office/powerpoint/2010/main" val="4178108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a:t>
            </a:fld>
            <a:endParaRPr kumimoji="1" lang="ja-JP" altLang="en-US"/>
          </a:p>
        </p:txBody>
      </p:sp>
    </p:spTree>
    <p:extLst>
      <p:ext uri="{BB962C8B-B14F-4D97-AF65-F5344CB8AC3E}">
        <p14:creationId xmlns:p14="http://schemas.microsoft.com/office/powerpoint/2010/main" val="2825859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a:t>
            </a:fld>
            <a:endParaRPr kumimoji="1" lang="ja-JP" altLang="en-US"/>
          </a:p>
        </p:txBody>
      </p:sp>
    </p:spTree>
    <p:extLst>
      <p:ext uri="{BB962C8B-B14F-4D97-AF65-F5344CB8AC3E}">
        <p14:creationId xmlns:p14="http://schemas.microsoft.com/office/powerpoint/2010/main" val="2310146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4</a:t>
            </a:fld>
            <a:endParaRPr kumimoji="1" lang="ja-JP" altLang="en-US"/>
          </a:p>
        </p:txBody>
      </p:sp>
    </p:spTree>
    <p:extLst>
      <p:ext uri="{BB962C8B-B14F-4D97-AF65-F5344CB8AC3E}">
        <p14:creationId xmlns:p14="http://schemas.microsoft.com/office/powerpoint/2010/main" val="3696854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5</a:t>
            </a:fld>
            <a:endParaRPr kumimoji="1" lang="ja-JP" altLang="en-US"/>
          </a:p>
        </p:txBody>
      </p:sp>
    </p:spTree>
    <p:extLst>
      <p:ext uri="{BB962C8B-B14F-4D97-AF65-F5344CB8AC3E}">
        <p14:creationId xmlns:p14="http://schemas.microsoft.com/office/powerpoint/2010/main" val="1638523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6</a:t>
            </a:fld>
            <a:endParaRPr kumimoji="1" lang="ja-JP" altLang="en-US"/>
          </a:p>
        </p:txBody>
      </p:sp>
    </p:spTree>
    <p:extLst>
      <p:ext uri="{BB962C8B-B14F-4D97-AF65-F5344CB8AC3E}">
        <p14:creationId xmlns:p14="http://schemas.microsoft.com/office/powerpoint/2010/main" val="1042115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7</a:t>
            </a:fld>
            <a:endParaRPr kumimoji="1" lang="ja-JP" altLang="en-US"/>
          </a:p>
        </p:txBody>
      </p:sp>
    </p:spTree>
    <p:extLst>
      <p:ext uri="{BB962C8B-B14F-4D97-AF65-F5344CB8AC3E}">
        <p14:creationId xmlns:p14="http://schemas.microsoft.com/office/powerpoint/2010/main" val="3928468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8</a:t>
            </a:fld>
            <a:endParaRPr kumimoji="1" lang="ja-JP" altLang="en-US"/>
          </a:p>
        </p:txBody>
      </p:sp>
    </p:spTree>
    <p:extLst>
      <p:ext uri="{BB962C8B-B14F-4D97-AF65-F5344CB8AC3E}">
        <p14:creationId xmlns:p14="http://schemas.microsoft.com/office/powerpoint/2010/main" val="3202744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9</a:t>
            </a:fld>
            <a:endParaRPr kumimoji="1" lang="ja-JP" altLang="en-US"/>
          </a:p>
        </p:txBody>
      </p:sp>
    </p:spTree>
    <p:extLst>
      <p:ext uri="{BB962C8B-B14F-4D97-AF65-F5344CB8AC3E}">
        <p14:creationId xmlns:p14="http://schemas.microsoft.com/office/powerpoint/2010/main" val="174877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10</a:t>
            </a:fld>
            <a:endParaRPr kumimoji="1" lang="ja-JP" altLang="en-US"/>
          </a:p>
        </p:txBody>
      </p:sp>
    </p:spTree>
    <p:extLst>
      <p:ext uri="{BB962C8B-B14F-4D97-AF65-F5344CB8AC3E}">
        <p14:creationId xmlns:p14="http://schemas.microsoft.com/office/powerpoint/2010/main" val="180982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11</a:t>
            </a:fld>
            <a:endParaRPr kumimoji="1" lang="ja-JP" altLang="en-US"/>
          </a:p>
        </p:txBody>
      </p:sp>
    </p:spTree>
    <p:extLst>
      <p:ext uri="{BB962C8B-B14F-4D97-AF65-F5344CB8AC3E}">
        <p14:creationId xmlns:p14="http://schemas.microsoft.com/office/powerpoint/2010/main" val="2515280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12</a:t>
            </a:fld>
            <a:endParaRPr kumimoji="1" lang="ja-JP" altLang="en-US"/>
          </a:p>
        </p:txBody>
      </p:sp>
    </p:spTree>
    <p:extLst>
      <p:ext uri="{BB962C8B-B14F-4D97-AF65-F5344CB8AC3E}">
        <p14:creationId xmlns:p14="http://schemas.microsoft.com/office/powerpoint/2010/main" val="406664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13</a:t>
            </a:fld>
            <a:endParaRPr kumimoji="1" lang="ja-JP" altLang="en-US"/>
          </a:p>
        </p:txBody>
      </p:sp>
    </p:spTree>
    <p:extLst>
      <p:ext uri="{BB962C8B-B14F-4D97-AF65-F5344CB8AC3E}">
        <p14:creationId xmlns:p14="http://schemas.microsoft.com/office/powerpoint/2010/main" val="3306543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14</a:t>
            </a:fld>
            <a:endParaRPr kumimoji="1" lang="ja-JP" altLang="en-US"/>
          </a:p>
        </p:txBody>
      </p:sp>
    </p:spTree>
    <p:extLst>
      <p:ext uri="{BB962C8B-B14F-4D97-AF65-F5344CB8AC3E}">
        <p14:creationId xmlns:p14="http://schemas.microsoft.com/office/powerpoint/2010/main" val="2708489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15</a:t>
            </a:fld>
            <a:endParaRPr kumimoji="1" lang="ja-JP" altLang="en-US"/>
          </a:p>
        </p:txBody>
      </p:sp>
    </p:spTree>
    <p:extLst>
      <p:ext uri="{BB962C8B-B14F-4D97-AF65-F5344CB8AC3E}">
        <p14:creationId xmlns:p14="http://schemas.microsoft.com/office/powerpoint/2010/main" val="3583910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16</a:t>
            </a:fld>
            <a:endParaRPr kumimoji="1" lang="ja-JP" altLang="en-US"/>
          </a:p>
        </p:txBody>
      </p:sp>
    </p:spTree>
    <p:extLst>
      <p:ext uri="{BB962C8B-B14F-4D97-AF65-F5344CB8AC3E}">
        <p14:creationId xmlns:p14="http://schemas.microsoft.com/office/powerpoint/2010/main" val="3400740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17</a:t>
            </a:fld>
            <a:endParaRPr kumimoji="1" lang="ja-JP" altLang="en-US"/>
          </a:p>
        </p:txBody>
      </p:sp>
    </p:spTree>
    <p:extLst>
      <p:ext uri="{BB962C8B-B14F-4D97-AF65-F5344CB8AC3E}">
        <p14:creationId xmlns:p14="http://schemas.microsoft.com/office/powerpoint/2010/main" val="974655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18</a:t>
            </a:fld>
            <a:endParaRPr kumimoji="1" lang="ja-JP" altLang="en-US"/>
          </a:p>
        </p:txBody>
      </p:sp>
    </p:spTree>
    <p:extLst>
      <p:ext uri="{BB962C8B-B14F-4D97-AF65-F5344CB8AC3E}">
        <p14:creationId xmlns:p14="http://schemas.microsoft.com/office/powerpoint/2010/main" val="1533162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19</a:t>
            </a:fld>
            <a:endParaRPr kumimoji="1" lang="ja-JP" altLang="en-US"/>
          </a:p>
        </p:txBody>
      </p:sp>
    </p:spTree>
    <p:extLst>
      <p:ext uri="{BB962C8B-B14F-4D97-AF65-F5344CB8AC3E}">
        <p14:creationId xmlns:p14="http://schemas.microsoft.com/office/powerpoint/2010/main" val="1348223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20</a:t>
            </a:fld>
            <a:endParaRPr kumimoji="1" lang="ja-JP" altLang="en-US"/>
          </a:p>
        </p:txBody>
      </p:sp>
    </p:spTree>
    <p:extLst>
      <p:ext uri="{BB962C8B-B14F-4D97-AF65-F5344CB8AC3E}">
        <p14:creationId xmlns:p14="http://schemas.microsoft.com/office/powerpoint/2010/main" val="2689667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21</a:t>
            </a:fld>
            <a:endParaRPr kumimoji="1" lang="ja-JP" altLang="en-US"/>
          </a:p>
        </p:txBody>
      </p:sp>
    </p:spTree>
    <p:extLst>
      <p:ext uri="{BB962C8B-B14F-4D97-AF65-F5344CB8AC3E}">
        <p14:creationId xmlns:p14="http://schemas.microsoft.com/office/powerpoint/2010/main" val="4012582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22</a:t>
            </a:fld>
            <a:endParaRPr kumimoji="1" lang="ja-JP" altLang="en-US"/>
          </a:p>
        </p:txBody>
      </p:sp>
    </p:spTree>
    <p:extLst>
      <p:ext uri="{BB962C8B-B14F-4D97-AF65-F5344CB8AC3E}">
        <p14:creationId xmlns:p14="http://schemas.microsoft.com/office/powerpoint/2010/main" val="3067811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23</a:t>
            </a:fld>
            <a:endParaRPr kumimoji="1" lang="ja-JP" altLang="en-US"/>
          </a:p>
        </p:txBody>
      </p:sp>
    </p:spTree>
    <p:extLst>
      <p:ext uri="{BB962C8B-B14F-4D97-AF65-F5344CB8AC3E}">
        <p14:creationId xmlns:p14="http://schemas.microsoft.com/office/powerpoint/2010/main" val="2697779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24</a:t>
            </a:fld>
            <a:endParaRPr kumimoji="1" lang="ja-JP" altLang="en-US"/>
          </a:p>
        </p:txBody>
      </p:sp>
    </p:spTree>
    <p:extLst>
      <p:ext uri="{BB962C8B-B14F-4D97-AF65-F5344CB8AC3E}">
        <p14:creationId xmlns:p14="http://schemas.microsoft.com/office/powerpoint/2010/main" val="582772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25</a:t>
            </a:fld>
            <a:endParaRPr kumimoji="1" lang="ja-JP" altLang="en-US"/>
          </a:p>
        </p:txBody>
      </p:sp>
    </p:spTree>
    <p:extLst>
      <p:ext uri="{BB962C8B-B14F-4D97-AF65-F5344CB8AC3E}">
        <p14:creationId xmlns:p14="http://schemas.microsoft.com/office/powerpoint/2010/main" val="2293463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26</a:t>
            </a:fld>
            <a:endParaRPr kumimoji="1" lang="ja-JP" altLang="en-US"/>
          </a:p>
        </p:txBody>
      </p:sp>
    </p:spTree>
    <p:extLst>
      <p:ext uri="{BB962C8B-B14F-4D97-AF65-F5344CB8AC3E}">
        <p14:creationId xmlns:p14="http://schemas.microsoft.com/office/powerpoint/2010/main" val="1606817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27</a:t>
            </a:fld>
            <a:endParaRPr kumimoji="1" lang="ja-JP" altLang="en-US"/>
          </a:p>
        </p:txBody>
      </p:sp>
    </p:spTree>
    <p:extLst>
      <p:ext uri="{BB962C8B-B14F-4D97-AF65-F5344CB8AC3E}">
        <p14:creationId xmlns:p14="http://schemas.microsoft.com/office/powerpoint/2010/main" val="2229161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28</a:t>
            </a:fld>
            <a:endParaRPr kumimoji="1" lang="ja-JP" altLang="en-US"/>
          </a:p>
        </p:txBody>
      </p:sp>
    </p:spTree>
    <p:extLst>
      <p:ext uri="{BB962C8B-B14F-4D97-AF65-F5344CB8AC3E}">
        <p14:creationId xmlns:p14="http://schemas.microsoft.com/office/powerpoint/2010/main" val="756775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29</a:t>
            </a:fld>
            <a:endParaRPr kumimoji="1" lang="ja-JP" altLang="en-US"/>
          </a:p>
        </p:txBody>
      </p:sp>
    </p:spTree>
    <p:extLst>
      <p:ext uri="{BB962C8B-B14F-4D97-AF65-F5344CB8AC3E}">
        <p14:creationId xmlns:p14="http://schemas.microsoft.com/office/powerpoint/2010/main" val="4007761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30</a:t>
            </a:fld>
            <a:endParaRPr kumimoji="1" lang="ja-JP" altLang="en-US"/>
          </a:p>
        </p:txBody>
      </p:sp>
    </p:spTree>
    <p:extLst>
      <p:ext uri="{BB962C8B-B14F-4D97-AF65-F5344CB8AC3E}">
        <p14:creationId xmlns:p14="http://schemas.microsoft.com/office/powerpoint/2010/main" val="582322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31</a:t>
            </a:fld>
            <a:endParaRPr kumimoji="1" lang="ja-JP" altLang="en-US"/>
          </a:p>
        </p:txBody>
      </p:sp>
    </p:spTree>
    <p:extLst>
      <p:ext uri="{BB962C8B-B14F-4D97-AF65-F5344CB8AC3E}">
        <p14:creationId xmlns:p14="http://schemas.microsoft.com/office/powerpoint/2010/main" val="32415344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32</a:t>
            </a:fld>
            <a:endParaRPr kumimoji="1" lang="ja-JP" altLang="en-US"/>
          </a:p>
        </p:txBody>
      </p:sp>
    </p:spTree>
    <p:extLst>
      <p:ext uri="{BB962C8B-B14F-4D97-AF65-F5344CB8AC3E}">
        <p14:creationId xmlns:p14="http://schemas.microsoft.com/office/powerpoint/2010/main" val="23086846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33</a:t>
            </a:fld>
            <a:endParaRPr kumimoji="1" lang="ja-JP" altLang="en-US"/>
          </a:p>
        </p:txBody>
      </p:sp>
    </p:spTree>
    <p:extLst>
      <p:ext uri="{BB962C8B-B14F-4D97-AF65-F5344CB8AC3E}">
        <p14:creationId xmlns:p14="http://schemas.microsoft.com/office/powerpoint/2010/main" val="1206838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34</a:t>
            </a:fld>
            <a:endParaRPr kumimoji="1" lang="ja-JP" altLang="en-US"/>
          </a:p>
        </p:txBody>
      </p:sp>
    </p:spTree>
    <p:extLst>
      <p:ext uri="{BB962C8B-B14F-4D97-AF65-F5344CB8AC3E}">
        <p14:creationId xmlns:p14="http://schemas.microsoft.com/office/powerpoint/2010/main" val="12828897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35</a:t>
            </a:fld>
            <a:endParaRPr kumimoji="1" lang="ja-JP" altLang="en-US"/>
          </a:p>
        </p:txBody>
      </p:sp>
    </p:spTree>
    <p:extLst>
      <p:ext uri="{BB962C8B-B14F-4D97-AF65-F5344CB8AC3E}">
        <p14:creationId xmlns:p14="http://schemas.microsoft.com/office/powerpoint/2010/main" val="15311496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36</a:t>
            </a:fld>
            <a:endParaRPr kumimoji="1" lang="ja-JP" altLang="en-US"/>
          </a:p>
        </p:txBody>
      </p:sp>
    </p:spTree>
    <p:extLst>
      <p:ext uri="{BB962C8B-B14F-4D97-AF65-F5344CB8AC3E}">
        <p14:creationId xmlns:p14="http://schemas.microsoft.com/office/powerpoint/2010/main" val="4132069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37</a:t>
            </a:fld>
            <a:endParaRPr kumimoji="1" lang="ja-JP" altLang="en-US"/>
          </a:p>
        </p:txBody>
      </p:sp>
    </p:spTree>
    <p:extLst>
      <p:ext uri="{BB962C8B-B14F-4D97-AF65-F5344CB8AC3E}">
        <p14:creationId xmlns:p14="http://schemas.microsoft.com/office/powerpoint/2010/main" val="4902079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38</a:t>
            </a:fld>
            <a:endParaRPr kumimoji="1" lang="ja-JP" altLang="en-US"/>
          </a:p>
        </p:txBody>
      </p:sp>
    </p:spTree>
    <p:extLst>
      <p:ext uri="{BB962C8B-B14F-4D97-AF65-F5344CB8AC3E}">
        <p14:creationId xmlns:p14="http://schemas.microsoft.com/office/powerpoint/2010/main" val="3459302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39</a:t>
            </a:fld>
            <a:endParaRPr kumimoji="1" lang="ja-JP" altLang="en-US"/>
          </a:p>
        </p:txBody>
      </p:sp>
    </p:spTree>
    <p:extLst>
      <p:ext uri="{BB962C8B-B14F-4D97-AF65-F5344CB8AC3E}">
        <p14:creationId xmlns:p14="http://schemas.microsoft.com/office/powerpoint/2010/main" val="1442804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40</a:t>
            </a:fld>
            <a:endParaRPr kumimoji="1" lang="ja-JP" altLang="en-US"/>
          </a:p>
        </p:txBody>
      </p:sp>
    </p:spTree>
    <p:extLst>
      <p:ext uri="{BB962C8B-B14F-4D97-AF65-F5344CB8AC3E}">
        <p14:creationId xmlns:p14="http://schemas.microsoft.com/office/powerpoint/2010/main" val="3064991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41</a:t>
            </a:fld>
            <a:endParaRPr kumimoji="1" lang="ja-JP" altLang="en-US"/>
          </a:p>
        </p:txBody>
      </p:sp>
    </p:spTree>
    <p:extLst>
      <p:ext uri="{BB962C8B-B14F-4D97-AF65-F5344CB8AC3E}">
        <p14:creationId xmlns:p14="http://schemas.microsoft.com/office/powerpoint/2010/main" val="16327148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42</a:t>
            </a:fld>
            <a:endParaRPr kumimoji="1" lang="ja-JP" altLang="en-US"/>
          </a:p>
        </p:txBody>
      </p:sp>
    </p:spTree>
    <p:extLst>
      <p:ext uri="{BB962C8B-B14F-4D97-AF65-F5344CB8AC3E}">
        <p14:creationId xmlns:p14="http://schemas.microsoft.com/office/powerpoint/2010/main" val="33114436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F240854-5CF2-46C8-B432-E6E3AE1A24F5}" type="slidenum">
              <a:rPr kumimoji="1" lang="ja-JP" altLang="en-US" smtClean="0"/>
              <a:t>43</a:t>
            </a:fld>
            <a:endParaRPr kumimoji="1" lang="ja-JP" altLang="en-US"/>
          </a:p>
        </p:txBody>
      </p:sp>
    </p:spTree>
    <p:extLst>
      <p:ext uri="{BB962C8B-B14F-4D97-AF65-F5344CB8AC3E}">
        <p14:creationId xmlns:p14="http://schemas.microsoft.com/office/powerpoint/2010/main" val="34380101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タイトル"/>
          <p:cNvSpPr>
            <a:spLocks noGrp="1"/>
          </p:cNvSpPr>
          <p:nvPr>
            <p:ph type="title" hasCustomPrompt="1"/>
          </p:nvPr>
        </p:nvSpPr>
        <p:spPr bwMode="gray">
          <a:xfrm>
            <a:off x="179513" y="2986499"/>
            <a:ext cx="8784000" cy="647664"/>
          </a:xfrm>
        </p:spPr>
        <p:txBody>
          <a:bodyPr anchor="b" anchorCtr="0">
            <a:spAutoFit/>
          </a:bodyPr>
          <a:lstStyle>
            <a:lvl1pPr>
              <a:defRPr sz="3200">
                <a:solidFill>
                  <a:schemeClr val="accent6"/>
                </a:solidFill>
                <a:effectLst/>
              </a:defRPr>
            </a:lvl1pPr>
          </a:lstStyle>
          <a:p>
            <a:r>
              <a:rPr kumimoji="1" lang="ja-JP" altLang="en-US" dirty="0"/>
              <a:t>タイトルを入力</a:t>
            </a:r>
          </a:p>
        </p:txBody>
      </p:sp>
      <p:sp>
        <p:nvSpPr>
          <p:cNvPr id="6" name="テキスト プレースホルダー"/>
          <p:cNvSpPr>
            <a:spLocks noGrp="1"/>
          </p:cNvSpPr>
          <p:nvPr>
            <p:ph type="body" sz="quarter" idx="11" hasCustomPrompt="1"/>
          </p:nvPr>
        </p:nvSpPr>
        <p:spPr>
          <a:xfrm>
            <a:off x="179387" y="1800000"/>
            <a:ext cx="6372000" cy="360000"/>
          </a:xfrm>
        </p:spPr>
        <p:txBody>
          <a:bodyPr>
            <a:noAutofit/>
          </a:bodyPr>
          <a:lstStyle>
            <a:lvl1pPr marL="0" indent="0">
              <a:buNone/>
              <a:defRPr sz="1800"/>
            </a:lvl1pPr>
          </a:lstStyle>
          <a:p>
            <a:r>
              <a:rPr lang="ja-JP" altLang="en-US" dirty="0"/>
              <a:t>宛先がある場合は入力</a:t>
            </a:r>
          </a:p>
        </p:txBody>
      </p:sp>
      <p:sp>
        <p:nvSpPr>
          <p:cNvPr id="5" name="テキスト プレースホルダー"/>
          <p:cNvSpPr>
            <a:spLocks noGrp="1"/>
          </p:cNvSpPr>
          <p:nvPr>
            <p:ph type="body" sz="quarter" idx="10" hasCustomPrompt="1"/>
          </p:nvPr>
        </p:nvSpPr>
        <p:spPr bwMode="gray">
          <a:xfrm>
            <a:off x="179513" y="4032000"/>
            <a:ext cx="6552727" cy="400110"/>
          </a:xfrm>
        </p:spPr>
        <p:txBody>
          <a:bodyPr wrap="square">
            <a:spAutoFit/>
          </a:bodyPr>
          <a:lstStyle>
            <a:lvl1pPr marL="0" indent="0">
              <a:buNone/>
              <a:defRPr sz="2000" baseline="0">
                <a:solidFill>
                  <a:schemeClr val="bg1"/>
                </a:solidFill>
              </a:defRPr>
            </a:lvl1pPr>
            <a:lvl2pPr marL="72000" indent="0">
              <a:buNone/>
              <a:defRPr>
                <a:solidFill>
                  <a:schemeClr val="bg1"/>
                </a:solidFill>
              </a:defRPr>
            </a:lvl2pPr>
            <a:lvl3pPr marL="222962" indent="0">
              <a:buNone/>
              <a:defRPr>
                <a:solidFill>
                  <a:schemeClr val="bg1"/>
                </a:solidFill>
              </a:defRPr>
            </a:lvl3pPr>
            <a:lvl4pPr marL="327787" indent="0">
              <a:buNone/>
              <a:defRPr>
                <a:solidFill>
                  <a:schemeClr val="bg1"/>
                </a:solidFill>
              </a:defRPr>
            </a:lvl4pPr>
            <a:lvl5pPr marL="311400" indent="0">
              <a:buNone/>
              <a:defRPr>
                <a:solidFill>
                  <a:schemeClr val="bg1"/>
                </a:solidFill>
              </a:defRPr>
            </a:lvl5pPr>
          </a:lstStyle>
          <a:p>
            <a:pPr lvl="0"/>
            <a:r>
              <a:rPr kumimoji="1" lang="ja-JP" altLang="en-US" dirty="0"/>
              <a:t>年月　部署名　氏名など　適宜改行</a:t>
            </a:r>
          </a:p>
        </p:txBody>
      </p:sp>
    </p:spTree>
    <p:extLst>
      <p:ext uri="{BB962C8B-B14F-4D97-AF65-F5344CB8AC3E}">
        <p14:creationId xmlns:p14="http://schemas.microsoft.com/office/powerpoint/2010/main" val="640596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タイトル"/>
          <p:cNvSpPr>
            <a:spLocks noGrp="1"/>
          </p:cNvSpPr>
          <p:nvPr>
            <p:ph type="title" hasCustomPrompt="1"/>
          </p:nvPr>
        </p:nvSpPr>
        <p:spPr bwMode="gray">
          <a:xfrm>
            <a:off x="179513" y="2843710"/>
            <a:ext cx="8760432" cy="648000"/>
          </a:xfrm>
        </p:spPr>
        <p:txBody>
          <a:bodyPr vert="horz" lIns="91440" tIns="46800" rIns="91440" bIns="45720" rtlCol="0" anchor="b" anchorCtr="0">
            <a:spAutoFit/>
          </a:bodyPr>
          <a:lstStyle>
            <a:lvl1pPr>
              <a:defRPr lang="ja-JP" altLang="en-US" sz="3200" kern="0" dirty="0">
                <a:solidFill>
                  <a:schemeClr val="bg1"/>
                </a:solidFill>
                <a:effectLst/>
              </a:defRPr>
            </a:lvl1pPr>
          </a:lstStyle>
          <a:p>
            <a:pPr marL="0" lvl="0" defTabSz="914400" latinLnBrk="0"/>
            <a:r>
              <a:rPr kumimoji="1" lang="ja-JP" altLang="en-US" dirty="0"/>
              <a:t>タイトルを入力</a:t>
            </a:r>
          </a:p>
        </p:txBody>
      </p:sp>
      <p:sp>
        <p:nvSpPr>
          <p:cNvPr id="16" name="テキスト プレースホルダー"/>
          <p:cNvSpPr>
            <a:spLocks noGrp="1"/>
          </p:cNvSpPr>
          <p:nvPr>
            <p:ph type="body" sz="quarter" idx="10" hasCustomPrompt="1"/>
          </p:nvPr>
        </p:nvSpPr>
        <p:spPr bwMode="gray">
          <a:xfrm>
            <a:off x="179513" y="3926256"/>
            <a:ext cx="6768975" cy="400110"/>
          </a:xfrm>
        </p:spPr>
        <p:txBody>
          <a:bodyPr wrap="square">
            <a:spAutoFit/>
          </a:bodyPr>
          <a:lstStyle>
            <a:lvl1pPr marL="0" indent="0" algn="l">
              <a:buNone/>
              <a:defRPr sz="2000">
                <a:solidFill>
                  <a:schemeClr val="bg1"/>
                </a:solidFill>
              </a:defRPr>
            </a:lvl1pPr>
            <a:lvl2pPr marL="72000" indent="0">
              <a:buNone/>
              <a:defRPr>
                <a:solidFill>
                  <a:schemeClr val="bg1"/>
                </a:solidFill>
              </a:defRPr>
            </a:lvl2pPr>
            <a:lvl3pPr marL="222962" indent="0">
              <a:buNone/>
              <a:defRPr>
                <a:solidFill>
                  <a:schemeClr val="bg1"/>
                </a:solidFill>
              </a:defRPr>
            </a:lvl3pPr>
            <a:lvl4pPr marL="327787" indent="0">
              <a:buNone/>
              <a:defRPr>
                <a:solidFill>
                  <a:schemeClr val="bg1"/>
                </a:solidFill>
              </a:defRPr>
            </a:lvl4pPr>
            <a:lvl5pPr marL="311400" indent="0">
              <a:buNone/>
              <a:defRPr>
                <a:solidFill>
                  <a:schemeClr val="bg1"/>
                </a:solidFill>
              </a:defRPr>
            </a:lvl5pPr>
          </a:lstStyle>
          <a:p>
            <a:pPr lvl="0"/>
            <a:r>
              <a:rPr kumimoji="1" lang="ja-JP" altLang="en-US" dirty="0"/>
              <a:t>年月　部署名　氏名など　適宜改行</a:t>
            </a:r>
          </a:p>
        </p:txBody>
      </p:sp>
    </p:spTree>
    <p:extLst>
      <p:ext uri="{BB962C8B-B14F-4D97-AF65-F5344CB8AC3E}">
        <p14:creationId xmlns:p14="http://schemas.microsoft.com/office/powerpoint/2010/main" val="48465748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p:cNvSpPr>
            <a:spLocks noGrp="1"/>
          </p:cNvSpPr>
          <p:nvPr>
            <p:ph type="title" hasCustomPrompt="1"/>
          </p:nvPr>
        </p:nvSpPr>
        <p:spPr bwMode="gray">
          <a:xfrm>
            <a:off x="1619672" y="430930"/>
            <a:ext cx="7344000" cy="405683"/>
          </a:xfrm>
        </p:spPr>
        <p:txBody>
          <a:bodyPr wrap="square" anchor="b">
            <a:spAutoFit/>
          </a:bodyPr>
          <a:lstStyle>
            <a:lvl1pPr>
              <a:defRPr b="1">
                <a:solidFill>
                  <a:schemeClr val="tx2">
                    <a:lumMod val="65000"/>
                    <a:lumOff val="35000"/>
                  </a:schemeClr>
                </a:solidFill>
              </a:defRPr>
            </a:lvl1pPr>
          </a:lstStyle>
          <a:p>
            <a:r>
              <a:rPr kumimoji="1" lang="ja-JP" altLang="en-US" dirty="0"/>
              <a:t>目次 のタイトルを入力</a:t>
            </a:r>
          </a:p>
        </p:txBody>
      </p:sp>
      <p:sp>
        <p:nvSpPr>
          <p:cNvPr id="5" name="テキスト プレースホルダー"/>
          <p:cNvSpPr>
            <a:spLocks noGrp="1"/>
          </p:cNvSpPr>
          <p:nvPr>
            <p:ph type="body" sz="quarter" idx="10" hasCustomPrompt="1"/>
          </p:nvPr>
        </p:nvSpPr>
        <p:spPr bwMode="gray">
          <a:xfrm>
            <a:off x="1619672" y="1116000"/>
            <a:ext cx="7344000" cy="5112000"/>
          </a:xfrm>
        </p:spPr>
        <p:txBody>
          <a:bodyPr wrap="square">
            <a:noAutofit/>
          </a:bodyPr>
          <a:lstStyle>
            <a:lvl1pPr marL="0" indent="0">
              <a:lnSpc>
                <a:spcPct val="140000"/>
              </a:lnSpc>
              <a:spcBef>
                <a:spcPts val="500"/>
              </a:spcBef>
              <a:buNone/>
              <a:defRPr sz="2200" b="0">
                <a:solidFill>
                  <a:schemeClr val="tx1"/>
                </a:solidFill>
              </a:defRPr>
            </a:lvl1pPr>
            <a:lvl2pPr marL="180000" indent="0">
              <a:lnSpc>
                <a:spcPct val="100000"/>
              </a:lnSpc>
              <a:spcBef>
                <a:spcPts val="500"/>
              </a:spcBef>
              <a:buNone/>
              <a:defRPr sz="1800" b="0">
                <a:solidFill>
                  <a:schemeClr val="tx1"/>
                </a:solidFill>
              </a:defRPr>
            </a:lvl2pPr>
            <a:lvl3pPr marL="360000" indent="0">
              <a:lnSpc>
                <a:spcPct val="100000"/>
              </a:lnSpc>
              <a:spcBef>
                <a:spcPts val="500"/>
              </a:spcBef>
              <a:buNone/>
              <a:defRPr b="0">
                <a:solidFill>
                  <a:schemeClr val="tx1"/>
                </a:solidFill>
              </a:defRPr>
            </a:lvl3pPr>
            <a:lvl4pPr marL="540000" indent="0">
              <a:lnSpc>
                <a:spcPct val="100000"/>
              </a:lnSpc>
              <a:spcBef>
                <a:spcPts val="500"/>
              </a:spcBef>
              <a:buNone/>
              <a:defRPr b="0">
                <a:solidFill>
                  <a:schemeClr val="tx1"/>
                </a:solidFill>
              </a:defRPr>
            </a:lvl4pPr>
            <a:lvl5pPr marL="685800" indent="0">
              <a:buNone/>
              <a:defRPr b="0"/>
            </a:lvl5pPr>
          </a:lstStyle>
          <a:p>
            <a:pPr lvl="0"/>
            <a:r>
              <a:rPr kumimoji="1" lang="ja-JP" altLang="en-US" dirty="0"/>
              <a:t>項目を入力</a:t>
            </a:r>
            <a:endParaRPr kumimoji="1" lang="en-US" altLang="ja-JP" dirty="0"/>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1391370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p:cNvSpPr>
            <a:spLocks noGrp="1"/>
          </p:cNvSpPr>
          <p:nvPr>
            <p:ph type="title" hasCustomPrompt="1"/>
          </p:nvPr>
        </p:nvSpPr>
        <p:spPr bwMode="gray">
          <a:xfrm>
            <a:off x="179388" y="3045072"/>
            <a:ext cx="8784000" cy="467239"/>
          </a:xfrm>
        </p:spPr>
        <p:txBody>
          <a:bodyPr wrap="square" anchor="b">
            <a:spAutoFit/>
          </a:bodyPr>
          <a:lstStyle>
            <a:lvl1pPr>
              <a:defRPr sz="2800" b="1">
                <a:solidFill>
                  <a:schemeClr val="bg1"/>
                </a:solidFill>
              </a:defRPr>
            </a:lvl1pPr>
          </a:lstStyle>
          <a:p>
            <a:r>
              <a:rPr kumimoji="1" lang="ja-JP" altLang="en-US" dirty="0"/>
              <a:t>タイトルを入力</a:t>
            </a:r>
          </a:p>
        </p:txBody>
      </p:sp>
      <p:sp>
        <p:nvSpPr>
          <p:cNvPr id="5" name="テキスト プレースホルダー"/>
          <p:cNvSpPr>
            <a:spLocks noGrp="1"/>
          </p:cNvSpPr>
          <p:nvPr>
            <p:ph type="body" sz="quarter" idx="10" hasCustomPrompt="1"/>
          </p:nvPr>
        </p:nvSpPr>
        <p:spPr bwMode="gray">
          <a:xfrm>
            <a:off x="179388" y="3852000"/>
            <a:ext cx="7200900" cy="1212640"/>
          </a:xfrm>
        </p:spPr>
        <p:txBody>
          <a:bodyPr>
            <a:spAutoFit/>
          </a:bodyPr>
          <a:lstStyle>
            <a:lvl1pPr marL="0" indent="0">
              <a:buNone/>
              <a:defRPr b="0"/>
            </a:lvl1pPr>
            <a:lvl2pPr marL="72000" indent="0">
              <a:buNone/>
              <a:defRPr sz="1800" b="0"/>
            </a:lvl2pPr>
            <a:lvl3pPr marL="222962" indent="0">
              <a:buNone/>
              <a:defRPr b="0"/>
            </a:lvl3pPr>
            <a:lvl4pPr marL="327787" indent="0">
              <a:buNone/>
              <a:defRPr b="0"/>
            </a:lvl4pPr>
            <a:lvl5pPr marL="311400" indent="0">
              <a:buNone/>
              <a:defRPr b="0"/>
            </a:lvl5pPr>
          </a:lstStyle>
          <a:p>
            <a:pPr lvl="0"/>
            <a:r>
              <a:rPr kumimoji="1" lang="ja-JP" altLang="en-US" dirty="0"/>
              <a:t>サブタイトルを入力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p:txBody>
      </p:sp>
    </p:spTree>
    <p:extLst>
      <p:ext uri="{BB962C8B-B14F-4D97-AF65-F5344CB8AC3E}">
        <p14:creationId xmlns:p14="http://schemas.microsoft.com/office/powerpoint/2010/main" val="42986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white)">
    <p:spTree>
      <p:nvGrpSpPr>
        <p:cNvPr id="1" name=""/>
        <p:cNvGrpSpPr/>
        <p:nvPr/>
      </p:nvGrpSpPr>
      <p:grpSpPr>
        <a:xfrm>
          <a:off x="0" y="0"/>
          <a:ext cx="0" cy="0"/>
          <a:chOff x="0" y="0"/>
          <a:chExt cx="0" cy="0"/>
        </a:xfrm>
      </p:grpSpPr>
      <p:pic>
        <p:nvPicPr>
          <p:cNvPr id="6" name="Background_White"/>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tIns="36000" bIns="0">
            <a:normAutofit/>
          </a:bodyPr>
          <a:lstStyle>
            <a:lvl1pPr>
              <a:defRPr sz="2400" b="1">
                <a:solidFill>
                  <a:schemeClr val="bg1"/>
                </a:solidFill>
              </a:defRPr>
            </a:lvl1pPr>
          </a:lstStyle>
          <a:p>
            <a:r>
              <a:rPr kumimoji="1" lang="ja-JP" altLang="en-US" dirty="0"/>
              <a:t>タイトルを入力</a:t>
            </a:r>
          </a:p>
        </p:txBody>
      </p:sp>
    </p:spTree>
    <p:extLst>
      <p:ext uri="{BB962C8B-B14F-4D97-AF65-F5344CB8AC3E}">
        <p14:creationId xmlns:p14="http://schemas.microsoft.com/office/powerpoint/2010/main" val="3584391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Content(white)">
    <p:spTree>
      <p:nvGrpSpPr>
        <p:cNvPr id="1" name=""/>
        <p:cNvGrpSpPr/>
        <p:nvPr/>
      </p:nvGrpSpPr>
      <p:grpSpPr>
        <a:xfrm>
          <a:off x="0" y="0"/>
          <a:ext cx="0" cy="0"/>
          <a:chOff x="0" y="0"/>
          <a:chExt cx="0" cy="0"/>
        </a:xfrm>
      </p:grpSpPr>
      <p:pic>
        <p:nvPicPr>
          <p:cNvPr id="6" name="Background_White"/>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a:t>タイトルを入力</a:t>
            </a:r>
          </a:p>
        </p:txBody>
      </p:sp>
      <p:sp>
        <p:nvSpPr>
          <p:cNvPr id="12" name="コンテンツ プレースホルダー"/>
          <p:cNvSpPr>
            <a:spLocks noGrp="1"/>
          </p:cNvSpPr>
          <p:nvPr>
            <p:ph sz="quarter" idx="10" hasCustomPrompt="1"/>
          </p:nvPr>
        </p:nvSpPr>
        <p:spPr bwMode="gray">
          <a:xfrm>
            <a:off x="179512" y="836712"/>
            <a:ext cx="8784976" cy="5616476"/>
          </a:xfrm>
        </p:spPr>
        <p:txBody>
          <a:bodyPr vert="horz" lIns="91440" tIns="45720" rIns="91440" bIns="45720" rtlCol="0">
            <a:normAutofit/>
          </a:bodyPr>
          <a:lstStyle>
            <a:lvl1pPr>
              <a:defRPr lang="ja-JP" altLang="en-US" noProof="0" dirty="0" smtClean="0"/>
            </a:lvl1pPr>
            <a:lvl2pPr>
              <a:defRPr lang="ja-JP" altLang="en-US" noProof="0" dirty="0" smtClean="0"/>
            </a:lvl2pPr>
            <a:lvl3pPr>
              <a:defRPr lang="ja-JP" altLang="en-US" noProof="0" dirty="0" smtClean="0"/>
            </a:lvl3pPr>
            <a:lvl4pPr>
              <a:defRPr lang="ja-JP" altLang="en-US" noProof="0" dirty="0" smtClean="0"/>
            </a:lvl4pPr>
          </a:lstStyle>
          <a:p>
            <a:pPr lvl="0"/>
            <a:r>
              <a:rPr kumimoji="1" lang="ja-JP" altLang="en-US" sz="2000" b="0" i="0" u="none" strike="noStrike" kern="0" cap="none" spc="0" normalizeH="0" baseline="0" noProof="0" dirty="0">
                <a:ln>
                  <a:noFill/>
                </a:ln>
                <a:solidFill>
                  <a:srgbClr val="000000"/>
                </a:solidFill>
                <a:effectLst/>
                <a:uLnTx/>
                <a:uFillTx/>
                <a:latin typeface="+mn-lt"/>
                <a:ea typeface="+mn-ea"/>
                <a:cs typeface="+mn-cs"/>
              </a:rPr>
              <a:t>本文を入力</a:t>
            </a:r>
          </a:p>
          <a:p>
            <a:pPr lvl="1"/>
            <a:r>
              <a:rPr kumimoji="1" lang="ja-JP" altLang="en-US" sz="1600" b="0" i="0" u="none" strike="noStrike" kern="0" cap="none" spc="0" normalizeH="0" baseline="0" noProof="0" dirty="0">
                <a:ln>
                  <a:noFill/>
                </a:ln>
                <a:solidFill>
                  <a:srgbClr val="000000"/>
                </a:solidFill>
                <a:effectLst/>
                <a:uLnTx/>
                <a:uFillTx/>
                <a:latin typeface="+mn-lt"/>
                <a:ea typeface="+mn-ea"/>
              </a:rPr>
              <a:t>第</a:t>
            </a:r>
            <a:r>
              <a:rPr kumimoji="1" lang="en-US" altLang="ja-JP" sz="1600" b="0" i="0" u="none" strike="noStrike" kern="0" cap="none" spc="0" normalizeH="0" baseline="0" noProof="0" dirty="0">
                <a:ln>
                  <a:noFill/>
                </a:ln>
                <a:solidFill>
                  <a:srgbClr val="000000"/>
                </a:solidFill>
                <a:effectLst/>
                <a:uLnTx/>
                <a:uFillTx/>
                <a:latin typeface="+mn-lt"/>
                <a:ea typeface="+mn-ea"/>
              </a:rPr>
              <a:t>2</a:t>
            </a:r>
            <a:r>
              <a:rPr kumimoji="1" lang="ja-JP" altLang="en-US" sz="1600" b="0" i="0" u="none" strike="noStrike" kern="0" cap="none" spc="0" normalizeH="0" baseline="0" noProof="0" dirty="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a:ln>
                  <a:noFill/>
                </a:ln>
                <a:solidFill>
                  <a:srgbClr val="000000"/>
                </a:solidFill>
                <a:effectLst/>
                <a:uLnTx/>
                <a:uFillTx/>
                <a:latin typeface="+mn-lt"/>
                <a:ea typeface="+mn-ea"/>
              </a:rPr>
              <a:t>第</a:t>
            </a:r>
            <a:r>
              <a:rPr kumimoji="1" lang="en-US" altLang="ja-JP" sz="1400" b="0" i="0" u="none" strike="noStrike" kern="0" cap="none" spc="0" normalizeH="0" baseline="0" noProof="0" dirty="0">
                <a:ln>
                  <a:noFill/>
                </a:ln>
                <a:solidFill>
                  <a:srgbClr val="000000"/>
                </a:solidFill>
                <a:effectLst/>
                <a:uLnTx/>
                <a:uFillTx/>
                <a:latin typeface="+mn-lt"/>
                <a:ea typeface="+mn-ea"/>
              </a:rPr>
              <a:t>3</a:t>
            </a:r>
            <a:r>
              <a:rPr kumimoji="1" lang="ja-JP" altLang="en-US" sz="1400" b="0" i="0" u="none" strike="noStrike" kern="0" cap="none" spc="0" normalizeH="0" baseline="0" noProof="0" dirty="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a:ln>
                  <a:noFill/>
                </a:ln>
                <a:solidFill>
                  <a:srgbClr val="000000"/>
                </a:solidFill>
                <a:effectLst/>
                <a:uLnTx/>
                <a:uFillTx/>
                <a:latin typeface="+mn-lt"/>
                <a:ea typeface="+mn-ea"/>
              </a:rPr>
              <a:t>第</a:t>
            </a:r>
            <a:r>
              <a:rPr kumimoji="1" lang="en-US" altLang="ja-JP" sz="1200" b="0" i="0" u="none" strike="noStrike" kern="0" cap="none" spc="0" normalizeH="0" baseline="0" noProof="0" dirty="0">
                <a:ln>
                  <a:noFill/>
                </a:ln>
                <a:solidFill>
                  <a:srgbClr val="000000"/>
                </a:solidFill>
                <a:effectLst/>
                <a:uLnTx/>
                <a:uFillTx/>
                <a:latin typeface="+mn-lt"/>
                <a:ea typeface="+mn-ea"/>
              </a:rPr>
              <a:t>4</a:t>
            </a:r>
            <a:r>
              <a:rPr kumimoji="1" lang="ja-JP" altLang="en-US" sz="1200" b="0" i="0" u="none" strike="noStrike" kern="0" cap="none" spc="0" normalizeH="0" baseline="0" noProof="0" dirty="0">
                <a:ln>
                  <a:noFill/>
                </a:ln>
                <a:solidFill>
                  <a:srgbClr val="000000"/>
                </a:solidFill>
                <a:effectLst/>
                <a:uLnTx/>
                <a:uFillTx/>
                <a:latin typeface="+mn-lt"/>
                <a:ea typeface="+mn-ea"/>
              </a:rPr>
              <a:t>レベル</a:t>
            </a:r>
          </a:p>
        </p:txBody>
      </p:sp>
    </p:spTree>
    <p:extLst>
      <p:ext uri="{BB962C8B-B14F-4D97-AF65-F5344CB8AC3E}">
        <p14:creationId xmlns:p14="http://schemas.microsoft.com/office/powerpoint/2010/main" val="3289118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ad 1 line &amp; Content(white)">
    <p:spTree>
      <p:nvGrpSpPr>
        <p:cNvPr id="1" name=""/>
        <p:cNvGrpSpPr/>
        <p:nvPr/>
      </p:nvGrpSpPr>
      <p:grpSpPr>
        <a:xfrm>
          <a:off x="0" y="0"/>
          <a:ext cx="0" cy="0"/>
          <a:chOff x="0" y="0"/>
          <a:chExt cx="0" cy="0"/>
        </a:xfrm>
      </p:grpSpPr>
      <p:pic>
        <p:nvPicPr>
          <p:cNvPr id="1026" name="Background_White"/>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a:t>タイトルを入力</a:t>
            </a:r>
          </a:p>
        </p:txBody>
      </p:sp>
      <p:sp>
        <p:nvSpPr>
          <p:cNvPr id="6" name="テキスト プレースホルダー"/>
          <p:cNvSpPr>
            <a:spLocks noGrp="1"/>
          </p:cNvSpPr>
          <p:nvPr>
            <p:ph type="body" sz="quarter" idx="11" hasCustomPrompt="1"/>
          </p:nvPr>
        </p:nvSpPr>
        <p:spPr bwMode="gray">
          <a:xfrm>
            <a:off x="178287" y="836613"/>
            <a:ext cx="8785226" cy="432000"/>
          </a:xfrm>
          <a:prstGeom prst="roundRect">
            <a:avLst>
              <a:gd name="adj" fmla="val 13830"/>
            </a:avLst>
          </a:prstGeom>
          <a:solidFill>
            <a:schemeClr val="accent6">
              <a:lumMod val="75000"/>
              <a:lumOff val="25000"/>
            </a:schemeClr>
          </a:solidFill>
          <a:effectLst>
            <a:outerShdw blurRad="50800" dist="38100" dir="5400000" algn="t" rotWithShape="0">
              <a:prstClr val="black">
                <a:alpha val="40000"/>
              </a:prstClr>
            </a:outerShdw>
          </a:effectLst>
        </p:spPr>
        <p:txBody>
          <a:bodyPr wrap="square" tIns="72000" bIns="36000">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a:t>リード文が</a:t>
            </a:r>
            <a:r>
              <a:rPr kumimoji="1" lang="en-US" altLang="ja-JP" dirty="0"/>
              <a:t>1</a:t>
            </a:r>
            <a:r>
              <a:rPr kumimoji="1" lang="ja-JP" altLang="en-US" dirty="0"/>
              <a:t>行でおさまる場合はこのレイアウトで入力</a:t>
            </a:r>
          </a:p>
        </p:txBody>
      </p:sp>
      <p:sp>
        <p:nvSpPr>
          <p:cNvPr id="12" name="コンテンツ プレースホルダー"/>
          <p:cNvSpPr>
            <a:spLocks noGrp="1"/>
          </p:cNvSpPr>
          <p:nvPr>
            <p:ph sz="quarter" idx="10" hasCustomPrompt="1"/>
          </p:nvPr>
        </p:nvSpPr>
        <p:spPr bwMode="gray">
          <a:xfrm>
            <a:off x="179388" y="1413188"/>
            <a:ext cx="8785225" cy="5040000"/>
          </a:xfrm>
        </p:spPr>
        <p:txBody>
          <a:bodyPr vert="horz" lIns="91440" tIns="45720" rIns="91440" bIns="45720" rtlCol="0">
            <a:normAutofit/>
          </a:bodyPr>
          <a:lstStyle>
            <a:lvl1pPr>
              <a:defRPr lang="ja-JP" altLang="en-US" i="0" u="none" strike="noStrike" kern="0" cap="none" spc="0" normalizeH="0" baseline="0" noProof="0" dirty="0" smtClean="0">
                <a:ln>
                  <a:noFill/>
                </a:ln>
                <a:solidFill>
                  <a:srgbClr val="000000"/>
                </a:solidFill>
                <a:effectLst/>
                <a:uLnTx/>
                <a:uFillTx/>
              </a:defRPr>
            </a:lvl1pPr>
            <a:lvl2pPr>
              <a:defRPr lang="ja-JP" altLang="en-US" i="0" u="none" strike="noStrike" kern="0" cap="none" spc="0" normalizeH="0" baseline="0" noProof="0" dirty="0" smtClean="0">
                <a:ln>
                  <a:noFill/>
                </a:ln>
                <a:solidFill>
                  <a:srgbClr val="000000"/>
                </a:solidFill>
                <a:effectLst/>
                <a:uLnTx/>
                <a:uFillTx/>
              </a:defRPr>
            </a:lvl2pPr>
            <a:lvl3pPr>
              <a:defRPr lang="ja-JP" altLang="en-US" i="0" u="none" strike="noStrike" kern="0" cap="none" spc="0" normalizeH="0" baseline="0" noProof="0" dirty="0" smtClean="0">
                <a:ln>
                  <a:noFill/>
                </a:ln>
                <a:solidFill>
                  <a:srgbClr val="000000"/>
                </a:solidFill>
                <a:effectLst/>
                <a:uLnTx/>
                <a:uFillTx/>
              </a:defRPr>
            </a:lvl3pPr>
            <a:lvl4pPr>
              <a:defRPr lang="ja-JP" altLang="en-US" i="0" u="none" strike="noStrike" kern="0" cap="none" spc="0" normalizeH="0" baseline="0" noProof="0" dirty="0" smtClean="0">
                <a:ln>
                  <a:noFill/>
                </a:ln>
                <a:solidFill>
                  <a:srgbClr val="000000"/>
                </a:solidFill>
                <a:effectLst/>
                <a:uLnTx/>
                <a:uFillTx/>
              </a:defRPr>
            </a:lvl4pPr>
          </a:lstStyle>
          <a:p>
            <a:pPr lvl="0"/>
            <a:r>
              <a:rPr kumimoji="1" lang="ja-JP" altLang="en-US" sz="2000" b="0" i="0" u="none" strike="noStrike" kern="0" cap="none" spc="0" normalizeH="0" baseline="0" noProof="0" dirty="0">
                <a:ln>
                  <a:noFill/>
                </a:ln>
                <a:solidFill>
                  <a:srgbClr val="000000"/>
                </a:solidFill>
                <a:effectLst/>
                <a:uLnTx/>
                <a:uFillTx/>
                <a:latin typeface="+mn-lt"/>
                <a:ea typeface="+mn-ea"/>
                <a:cs typeface="+mn-cs"/>
              </a:rPr>
              <a:t>本文を入力</a:t>
            </a:r>
          </a:p>
          <a:p>
            <a:pPr lvl="1"/>
            <a:r>
              <a:rPr kumimoji="1" lang="ja-JP" altLang="en-US" sz="1600" b="0" i="0" u="none" strike="noStrike" kern="0" cap="none" spc="0" normalizeH="0" baseline="0" noProof="0" dirty="0">
                <a:ln>
                  <a:noFill/>
                </a:ln>
                <a:solidFill>
                  <a:srgbClr val="000000"/>
                </a:solidFill>
                <a:effectLst/>
                <a:uLnTx/>
                <a:uFillTx/>
                <a:latin typeface="+mn-lt"/>
                <a:ea typeface="+mn-ea"/>
              </a:rPr>
              <a:t>第</a:t>
            </a:r>
            <a:r>
              <a:rPr kumimoji="1" lang="en-US" altLang="ja-JP" sz="1600" b="0" i="0" u="none" strike="noStrike" kern="0" cap="none" spc="0" normalizeH="0" baseline="0" noProof="0" dirty="0">
                <a:ln>
                  <a:noFill/>
                </a:ln>
                <a:solidFill>
                  <a:srgbClr val="000000"/>
                </a:solidFill>
                <a:effectLst/>
                <a:uLnTx/>
                <a:uFillTx/>
                <a:latin typeface="+mn-lt"/>
                <a:ea typeface="+mn-ea"/>
              </a:rPr>
              <a:t>2</a:t>
            </a:r>
            <a:r>
              <a:rPr kumimoji="1" lang="ja-JP" altLang="en-US" sz="1600" b="0" i="0" u="none" strike="noStrike" kern="0" cap="none" spc="0" normalizeH="0" baseline="0" noProof="0" dirty="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a:ln>
                  <a:noFill/>
                </a:ln>
                <a:solidFill>
                  <a:srgbClr val="000000"/>
                </a:solidFill>
                <a:effectLst/>
                <a:uLnTx/>
                <a:uFillTx/>
                <a:latin typeface="+mn-lt"/>
                <a:ea typeface="+mn-ea"/>
              </a:rPr>
              <a:t>第</a:t>
            </a:r>
            <a:r>
              <a:rPr kumimoji="1" lang="en-US" altLang="ja-JP" sz="1400" b="0" i="0" u="none" strike="noStrike" kern="0" cap="none" spc="0" normalizeH="0" baseline="0" noProof="0" dirty="0">
                <a:ln>
                  <a:noFill/>
                </a:ln>
                <a:solidFill>
                  <a:srgbClr val="000000"/>
                </a:solidFill>
                <a:effectLst/>
                <a:uLnTx/>
                <a:uFillTx/>
                <a:latin typeface="+mn-lt"/>
                <a:ea typeface="+mn-ea"/>
              </a:rPr>
              <a:t>3</a:t>
            </a:r>
            <a:r>
              <a:rPr kumimoji="1" lang="ja-JP" altLang="en-US" sz="1400" b="0" i="0" u="none" strike="noStrike" kern="0" cap="none" spc="0" normalizeH="0" baseline="0" noProof="0" dirty="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a:ln>
                  <a:noFill/>
                </a:ln>
                <a:solidFill>
                  <a:srgbClr val="000000"/>
                </a:solidFill>
                <a:effectLst/>
                <a:uLnTx/>
                <a:uFillTx/>
                <a:latin typeface="+mn-lt"/>
                <a:ea typeface="+mn-ea"/>
              </a:rPr>
              <a:t>第</a:t>
            </a:r>
            <a:r>
              <a:rPr kumimoji="1" lang="en-US" altLang="ja-JP" sz="1200" b="0" i="0" u="none" strike="noStrike" kern="0" cap="none" spc="0" normalizeH="0" baseline="0" noProof="0" dirty="0">
                <a:ln>
                  <a:noFill/>
                </a:ln>
                <a:solidFill>
                  <a:srgbClr val="000000"/>
                </a:solidFill>
                <a:effectLst/>
                <a:uLnTx/>
                <a:uFillTx/>
                <a:latin typeface="+mn-lt"/>
                <a:ea typeface="+mn-ea"/>
              </a:rPr>
              <a:t>4</a:t>
            </a:r>
            <a:r>
              <a:rPr kumimoji="1" lang="ja-JP" altLang="en-US" sz="1200" b="0" i="0" u="none" strike="noStrike" kern="0" cap="none" spc="0" normalizeH="0" baseline="0" noProof="0" dirty="0">
                <a:ln>
                  <a:noFill/>
                </a:ln>
                <a:solidFill>
                  <a:srgbClr val="000000"/>
                </a:solidFill>
                <a:effectLst/>
                <a:uLnTx/>
                <a:uFillTx/>
                <a:latin typeface="+mn-lt"/>
                <a:ea typeface="+mn-ea"/>
              </a:rPr>
              <a:t>レベル</a:t>
            </a:r>
          </a:p>
        </p:txBody>
      </p:sp>
    </p:spTree>
    <p:extLst>
      <p:ext uri="{BB962C8B-B14F-4D97-AF65-F5344CB8AC3E}">
        <p14:creationId xmlns:p14="http://schemas.microsoft.com/office/powerpoint/2010/main" val="3983579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ad 2 lines &amp; Content(white)">
    <p:spTree>
      <p:nvGrpSpPr>
        <p:cNvPr id="1" name=""/>
        <p:cNvGrpSpPr/>
        <p:nvPr/>
      </p:nvGrpSpPr>
      <p:grpSpPr>
        <a:xfrm>
          <a:off x="0" y="0"/>
          <a:ext cx="0" cy="0"/>
          <a:chOff x="0" y="0"/>
          <a:chExt cx="0" cy="0"/>
        </a:xfrm>
      </p:grpSpPr>
      <p:pic>
        <p:nvPicPr>
          <p:cNvPr id="7" name="Background_White"/>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a:t>タイトルを入力</a:t>
            </a:r>
          </a:p>
        </p:txBody>
      </p:sp>
      <p:sp>
        <p:nvSpPr>
          <p:cNvPr id="9" name="テキスト プレースホルダー"/>
          <p:cNvSpPr>
            <a:spLocks noGrp="1"/>
          </p:cNvSpPr>
          <p:nvPr>
            <p:ph type="body" sz="quarter" idx="11" hasCustomPrompt="1"/>
          </p:nvPr>
        </p:nvSpPr>
        <p:spPr bwMode="gray">
          <a:xfrm>
            <a:off x="179388" y="836613"/>
            <a:ext cx="8784000" cy="756000"/>
          </a:xfrm>
          <a:prstGeom prst="roundRect">
            <a:avLst>
              <a:gd name="adj" fmla="val 7924"/>
            </a:avLst>
          </a:prstGeom>
          <a:solidFill>
            <a:schemeClr val="accent6">
              <a:lumMod val="75000"/>
              <a:lumOff val="25000"/>
            </a:schemeClr>
          </a:solidFill>
          <a:effectLst>
            <a:outerShdw blurRad="50800" dist="38100" dir="5400000" algn="t" rotWithShape="0">
              <a:prstClr val="black">
                <a:alpha val="40000"/>
              </a:prstClr>
            </a:outerShdw>
          </a:effectLst>
        </p:spPr>
        <p:txBody>
          <a:bodyPr tIns="72000" bIns="36000" anchor="ctr">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a:t>リード文が</a:t>
            </a:r>
            <a:r>
              <a:rPr kumimoji="1" lang="en-US" altLang="ja-JP" dirty="0"/>
              <a:t>2</a:t>
            </a:r>
            <a:r>
              <a:rPr kumimoji="1" lang="ja-JP" altLang="en-US" dirty="0"/>
              <a:t>行にわたる場合は</a:t>
            </a:r>
            <a:br>
              <a:rPr kumimoji="1" lang="en-US" altLang="ja-JP" dirty="0"/>
            </a:br>
            <a:r>
              <a:rPr kumimoji="1" lang="ja-JP" altLang="en-US" dirty="0"/>
              <a:t>このレイアウトで入力</a:t>
            </a:r>
          </a:p>
        </p:txBody>
      </p:sp>
      <p:sp>
        <p:nvSpPr>
          <p:cNvPr id="10" name="コンテンツ プレースホルダー"/>
          <p:cNvSpPr>
            <a:spLocks noGrp="1"/>
          </p:cNvSpPr>
          <p:nvPr>
            <p:ph sz="quarter" idx="10" hasCustomPrompt="1"/>
          </p:nvPr>
        </p:nvSpPr>
        <p:spPr bwMode="gray">
          <a:xfrm>
            <a:off x="178412" y="1737188"/>
            <a:ext cx="8784976" cy="4714412"/>
          </a:xfrm>
        </p:spPr>
        <p:txBody>
          <a:bodyPr vert="horz" lIns="90000" tIns="46800" rIns="90000" bIns="46800" rtlCol="0">
            <a:noAutofit/>
          </a:bodyPr>
          <a:lstStyle>
            <a:lvl1pPr>
              <a:defRPr lang="ja-JP" altLang="en-US" i="0" u="none" strike="noStrike" kern="0" cap="none" spc="0" normalizeH="0" baseline="0" dirty="0" smtClean="0">
                <a:ln>
                  <a:noFill/>
                </a:ln>
                <a:solidFill>
                  <a:srgbClr val="000000"/>
                </a:solidFill>
                <a:effectLst/>
                <a:uLnTx/>
                <a:uFillTx/>
              </a:defRPr>
            </a:lvl1pPr>
            <a:lvl2pPr>
              <a:defRPr lang="ja-JP" altLang="en-US" i="0" u="none" strike="noStrike" kern="0" cap="none" spc="0" normalizeH="0" baseline="0" dirty="0" smtClean="0">
                <a:ln>
                  <a:noFill/>
                </a:ln>
                <a:solidFill>
                  <a:srgbClr val="000000"/>
                </a:solidFill>
                <a:effectLst/>
                <a:uLnTx/>
                <a:uFillTx/>
              </a:defRPr>
            </a:lvl2pPr>
            <a:lvl3pPr>
              <a:defRPr lang="ja-JP" altLang="en-US" i="0" u="none" strike="noStrike" kern="0" cap="none" spc="0" normalizeH="0" baseline="0" dirty="0" smtClean="0">
                <a:ln>
                  <a:noFill/>
                </a:ln>
                <a:solidFill>
                  <a:srgbClr val="000000"/>
                </a:solidFill>
                <a:effectLst/>
                <a:uLnTx/>
                <a:uFillTx/>
              </a:defRPr>
            </a:lvl3pPr>
            <a:lvl4pPr>
              <a:defRPr lang="ja-JP" altLang="en-US" i="0" u="none" strike="noStrike" kern="0" cap="none" spc="0" normalizeH="0" baseline="0" dirty="0" smtClean="0">
                <a:ln>
                  <a:noFill/>
                </a:ln>
                <a:solidFill>
                  <a:srgbClr val="000000"/>
                </a:solidFill>
                <a:effectLst/>
                <a:uLnTx/>
                <a:uFillTx/>
              </a:defRPr>
            </a:lvl4pPr>
          </a:lstStyle>
          <a:p>
            <a:pPr marR="0" lvl="0" defTabSz="914400" eaLnBrk="0" latinLnBrk="0">
              <a:lnSpc>
                <a:spcPct val="100000"/>
              </a:lnSpc>
              <a:buClr>
                <a:srgbClr val="002B62"/>
              </a:buClr>
              <a:buSzTx/>
              <a:tabLst/>
            </a:pPr>
            <a:r>
              <a:rPr kumimoji="1" lang="ja-JP" altLang="en-US" dirty="0"/>
              <a:t>本文を入力</a:t>
            </a:r>
          </a:p>
          <a:p>
            <a:pPr marR="0" lvl="1" defTabSz="914400" eaLnBrk="0" latinLnBrk="0">
              <a:lnSpc>
                <a:spcPct val="100000"/>
              </a:lnSpc>
              <a:buClr>
                <a:srgbClr val="002B62"/>
              </a:buClr>
              <a:buSzTx/>
              <a:tabLst/>
            </a:pPr>
            <a:r>
              <a:rPr kumimoji="1" lang="ja-JP" altLang="en-US" dirty="0"/>
              <a:t>第</a:t>
            </a:r>
            <a:r>
              <a:rPr kumimoji="1" lang="en-US" altLang="ja-JP" dirty="0"/>
              <a:t>2</a:t>
            </a:r>
            <a:r>
              <a:rPr kumimoji="1" lang="ja-JP" altLang="en-US" dirty="0"/>
              <a:t>レベル</a:t>
            </a:r>
          </a:p>
          <a:p>
            <a:pPr marR="0" lvl="2" defTabSz="914400" eaLnBrk="0" latinLnBrk="0">
              <a:lnSpc>
                <a:spcPct val="100000"/>
              </a:lnSpc>
              <a:buClr>
                <a:srgbClr val="002B62"/>
              </a:buClr>
              <a:buSzTx/>
              <a:tabLst/>
            </a:pPr>
            <a:r>
              <a:rPr kumimoji="1" lang="ja-JP" altLang="en-US" dirty="0"/>
              <a:t>第</a:t>
            </a:r>
            <a:r>
              <a:rPr kumimoji="1" lang="en-US" altLang="ja-JP" dirty="0"/>
              <a:t>3</a:t>
            </a:r>
            <a:r>
              <a:rPr kumimoji="1" lang="ja-JP" altLang="en-US" dirty="0"/>
              <a:t>レベル</a:t>
            </a:r>
          </a:p>
          <a:p>
            <a:pPr marR="0" lvl="3" defTabSz="914400" eaLnBrk="0" latinLnBrk="0">
              <a:lnSpc>
                <a:spcPct val="100000"/>
              </a:lnSpc>
              <a:buClr>
                <a:srgbClr val="002B62"/>
              </a:buClr>
              <a:buSzTx/>
              <a:tabLst/>
            </a:pPr>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372212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white)">
    <p:spTree>
      <p:nvGrpSpPr>
        <p:cNvPr id="1" name=""/>
        <p:cNvGrpSpPr/>
        <p:nvPr/>
      </p:nvGrpSpPr>
      <p:grpSpPr>
        <a:xfrm>
          <a:off x="0" y="0"/>
          <a:ext cx="0" cy="0"/>
          <a:chOff x="0" y="0"/>
          <a:chExt cx="0" cy="0"/>
        </a:xfrm>
      </p:grpSpPr>
      <p:pic>
        <p:nvPicPr>
          <p:cNvPr id="10" name="Background_White"/>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bg1"/>
                </a:solidFill>
              </a:defRPr>
            </a:lvl1pPr>
          </a:lstStyle>
          <a:p>
            <a:pPr lvl="0"/>
            <a:r>
              <a:rPr kumimoji="1" lang="ja-JP" altLang="en-US" dirty="0"/>
              <a:t>タイトルを入力</a:t>
            </a:r>
          </a:p>
        </p:txBody>
      </p:sp>
      <p:sp>
        <p:nvSpPr>
          <p:cNvPr id="6" name="コンテンツ プレースホルダー"/>
          <p:cNvSpPr>
            <a:spLocks noGrp="1"/>
          </p:cNvSpPr>
          <p:nvPr>
            <p:ph sz="quarter" idx="10" hasCustomPrompt="1"/>
          </p:nvPr>
        </p:nvSpPr>
        <p:spPr bwMode="gray">
          <a:xfrm>
            <a:off x="179388" y="836613"/>
            <a:ext cx="4248000" cy="5616575"/>
          </a:xfrm>
        </p:spPr>
        <p:txBody>
          <a:bodyPr vert="horz" lIns="91440" tIns="45720" rIns="91440" bIns="45720" rtlCol="0">
            <a:normAutofit/>
          </a:bodyPr>
          <a:lstStyle>
            <a:lvl1pPr>
              <a:defRPr lang="ja-JP" altLang="en-US" i="0" u="none" strike="noStrike" kern="0" cap="none" spc="0" normalizeH="0" baseline="0" dirty="0" smtClean="0">
                <a:ln>
                  <a:noFill/>
                </a:ln>
                <a:solidFill>
                  <a:srgbClr val="000000"/>
                </a:solidFill>
                <a:effectLst/>
                <a:uLnTx/>
                <a:uFillTx/>
              </a:defRPr>
            </a:lvl1pPr>
            <a:lvl2pPr>
              <a:defRPr lang="ja-JP" altLang="en-US" i="0" u="none" strike="noStrike" kern="0" cap="none" spc="0" normalizeH="0" baseline="0" noProof="0" dirty="0" smtClean="0">
                <a:ln>
                  <a:noFill/>
                </a:ln>
                <a:solidFill>
                  <a:srgbClr val="000000"/>
                </a:solidFill>
                <a:effectLst/>
                <a:uLnTx/>
                <a:uFillTx/>
              </a:defRPr>
            </a:lvl2pPr>
            <a:lvl3pPr>
              <a:defRPr lang="ja-JP" altLang="en-US" i="0" u="none" strike="noStrike" kern="0" cap="none" spc="0" normalizeH="0" baseline="0" noProof="0" dirty="0" smtClean="0">
                <a:ln>
                  <a:noFill/>
                </a:ln>
                <a:solidFill>
                  <a:srgbClr val="000000"/>
                </a:solidFill>
                <a:effectLst/>
                <a:uLnTx/>
                <a:uFillTx/>
              </a:defRPr>
            </a:lvl3pPr>
            <a:lvl4pPr>
              <a:defRPr lang="ja-JP" altLang="en-US" i="0" u="none" strike="noStrike" kern="0" cap="none" spc="0" normalizeH="0" baseline="0" noProof="0" dirty="0" smtClean="0">
                <a:ln>
                  <a:noFill/>
                </a:ln>
                <a:solidFill>
                  <a:srgbClr val="000000"/>
                </a:solidFill>
                <a:effectLst/>
                <a:uLnTx/>
                <a:uFillTx/>
              </a:defRPr>
            </a:lvl4pPr>
          </a:lstStyle>
          <a:p>
            <a:pPr lvl="0"/>
            <a:r>
              <a:rPr kumimoji="1" lang="ja-JP" altLang="en-US" dirty="0"/>
              <a:t>本文を入力</a:t>
            </a:r>
          </a:p>
          <a:p>
            <a:pPr lvl="1"/>
            <a:r>
              <a:rPr kumimoji="1" lang="ja-JP" altLang="en-US" sz="1600" b="0" i="0" u="none" strike="noStrike" kern="0" cap="none" spc="0" normalizeH="0" baseline="0" noProof="0" dirty="0">
                <a:ln>
                  <a:noFill/>
                </a:ln>
                <a:solidFill>
                  <a:srgbClr val="000000"/>
                </a:solidFill>
                <a:effectLst/>
                <a:uLnTx/>
                <a:uFillTx/>
                <a:latin typeface="+mn-lt"/>
                <a:ea typeface="+mn-ea"/>
              </a:rPr>
              <a:t>第</a:t>
            </a:r>
            <a:r>
              <a:rPr kumimoji="1" lang="en-US" altLang="ja-JP" sz="1600" b="0" i="0" u="none" strike="noStrike" kern="0" cap="none" spc="0" normalizeH="0" baseline="0" noProof="0" dirty="0">
                <a:ln>
                  <a:noFill/>
                </a:ln>
                <a:solidFill>
                  <a:srgbClr val="000000"/>
                </a:solidFill>
                <a:effectLst/>
                <a:uLnTx/>
                <a:uFillTx/>
                <a:latin typeface="+mn-lt"/>
                <a:ea typeface="+mn-ea"/>
              </a:rPr>
              <a:t>2</a:t>
            </a:r>
            <a:r>
              <a:rPr kumimoji="1" lang="ja-JP" altLang="en-US" sz="1600" b="0" i="0" u="none" strike="noStrike" kern="0" cap="none" spc="0" normalizeH="0" baseline="0" noProof="0" dirty="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a:ln>
                  <a:noFill/>
                </a:ln>
                <a:solidFill>
                  <a:srgbClr val="000000"/>
                </a:solidFill>
                <a:effectLst/>
                <a:uLnTx/>
                <a:uFillTx/>
                <a:latin typeface="+mn-lt"/>
                <a:ea typeface="+mn-ea"/>
              </a:rPr>
              <a:t>第</a:t>
            </a:r>
            <a:r>
              <a:rPr kumimoji="1" lang="en-US" altLang="ja-JP" sz="1400" b="0" i="0" u="none" strike="noStrike" kern="0" cap="none" spc="0" normalizeH="0" baseline="0" noProof="0" dirty="0">
                <a:ln>
                  <a:noFill/>
                </a:ln>
                <a:solidFill>
                  <a:srgbClr val="000000"/>
                </a:solidFill>
                <a:effectLst/>
                <a:uLnTx/>
                <a:uFillTx/>
                <a:latin typeface="+mn-lt"/>
                <a:ea typeface="+mn-ea"/>
              </a:rPr>
              <a:t>3</a:t>
            </a:r>
            <a:r>
              <a:rPr kumimoji="1" lang="ja-JP" altLang="en-US" sz="1400" b="0" i="0" u="none" strike="noStrike" kern="0" cap="none" spc="0" normalizeH="0" baseline="0" noProof="0" dirty="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a:ln>
                  <a:noFill/>
                </a:ln>
                <a:solidFill>
                  <a:srgbClr val="000000"/>
                </a:solidFill>
                <a:effectLst/>
                <a:uLnTx/>
                <a:uFillTx/>
                <a:latin typeface="+mn-lt"/>
                <a:ea typeface="+mn-ea"/>
              </a:rPr>
              <a:t>第</a:t>
            </a:r>
            <a:r>
              <a:rPr kumimoji="1" lang="en-US" altLang="ja-JP" sz="1200" b="0" i="0" u="none" strike="noStrike" kern="0" cap="none" spc="0" normalizeH="0" baseline="0" noProof="0" dirty="0">
                <a:ln>
                  <a:noFill/>
                </a:ln>
                <a:solidFill>
                  <a:srgbClr val="000000"/>
                </a:solidFill>
                <a:effectLst/>
                <a:uLnTx/>
                <a:uFillTx/>
                <a:latin typeface="+mn-lt"/>
                <a:ea typeface="+mn-ea"/>
              </a:rPr>
              <a:t>4</a:t>
            </a:r>
            <a:r>
              <a:rPr kumimoji="1" lang="ja-JP" altLang="en-US" sz="1200" b="0" i="0" u="none" strike="noStrike" kern="0" cap="none" spc="0" normalizeH="0" baseline="0" noProof="0" dirty="0">
                <a:ln>
                  <a:noFill/>
                </a:ln>
                <a:solidFill>
                  <a:srgbClr val="000000"/>
                </a:solidFill>
                <a:effectLst/>
                <a:uLnTx/>
                <a:uFillTx/>
                <a:latin typeface="+mn-lt"/>
                <a:ea typeface="+mn-ea"/>
              </a:rPr>
              <a:t>レベル</a:t>
            </a:r>
          </a:p>
        </p:txBody>
      </p:sp>
      <p:sp>
        <p:nvSpPr>
          <p:cNvPr id="7" name="コンテンツ プレースホルダー"/>
          <p:cNvSpPr>
            <a:spLocks noGrp="1"/>
          </p:cNvSpPr>
          <p:nvPr>
            <p:ph sz="quarter" idx="11" hasCustomPrompt="1"/>
          </p:nvPr>
        </p:nvSpPr>
        <p:spPr bwMode="gray">
          <a:xfrm>
            <a:off x="4716613" y="836613"/>
            <a:ext cx="4248000" cy="5616575"/>
          </a:xfrm>
        </p:spPr>
        <p:txBody>
          <a:bodyPr vert="horz" lIns="91440" tIns="45720" rIns="91440" bIns="45720" rtlCol="0">
            <a:normAutofit/>
          </a:bodyPr>
          <a:lstStyle>
            <a:lvl1pPr>
              <a:defRPr lang="ja-JP" altLang="en-US" i="0" u="none" strike="noStrike" kern="0" cap="none" spc="0" normalizeH="0" baseline="0" dirty="0" smtClean="0">
                <a:ln>
                  <a:noFill/>
                </a:ln>
                <a:solidFill>
                  <a:srgbClr val="000000"/>
                </a:solidFill>
                <a:effectLst/>
                <a:uLnTx/>
                <a:uFillTx/>
              </a:defRPr>
            </a:lvl1pPr>
            <a:lvl2pPr>
              <a:defRPr lang="ja-JP" altLang="en-US" i="0" u="none" strike="noStrike" kern="0" cap="none" spc="0" normalizeH="0" baseline="0" noProof="0" dirty="0" smtClean="0">
                <a:ln>
                  <a:noFill/>
                </a:ln>
                <a:solidFill>
                  <a:srgbClr val="000000"/>
                </a:solidFill>
                <a:effectLst/>
                <a:uLnTx/>
                <a:uFillTx/>
              </a:defRPr>
            </a:lvl2pPr>
            <a:lvl3pPr>
              <a:defRPr lang="ja-JP" altLang="en-US" i="0" u="none" strike="noStrike" kern="0" cap="none" spc="0" normalizeH="0" baseline="0" noProof="0" dirty="0" smtClean="0">
                <a:ln>
                  <a:noFill/>
                </a:ln>
                <a:solidFill>
                  <a:srgbClr val="000000"/>
                </a:solidFill>
                <a:effectLst/>
                <a:uLnTx/>
                <a:uFillTx/>
              </a:defRPr>
            </a:lvl3pPr>
            <a:lvl4pPr>
              <a:defRPr lang="ja-JP" altLang="en-US" i="0" u="none" strike="noStrike" kern="0" cap="none" spc="0" normalizeH="0" baseline="0" noProof="0" dirty="0" smtClean="0">
                <a:ln>
                  <a:noFill/>
                </a:ln>
                <a:solidFill>
                  <a:srgbClr val="000000"/>
                </a:solidFill>
                <a:effectLst/>
                <a:uLnTx/>
                <a:uFillTx/>
              </a:defRPr>
            </a:lvl4pPr>
          </a:lstStyle>
          <a:p>
            <a:pPr lvl="0"/>
            <a:r>
              <a:rPr kumimoji="1" lang="ja-JP" altLang="en-US" dirty="0"/>
              <a:t>本文を入力</a:t>
            </a:r>
          </a:p>
          <a:p>
            <a:pPr lvl="1"/>
            <a:r>
              <a:rPr kumimoji="1" lang="ja-JP" altLang="en-US" sz="1600" b="0" i="0" u="none" strike="noStrike" kern="0" cap="none" spc="0" normalizeH="0" baseline="0" noProof="0" dirty="0">
                <a:ln>
                  <a:noFill/>
                </a:ln>
                <a:solidFill>
                  <a:srgbClr val="000000"/>
                </a:solidFill>
                <a:effectLst/>
                <a:uLnTx/>
                <a:uFillTx/>
                <a:latin typeface="+mn-lt"/>
                <a:ea typeface="+mn-ea"/>
              </a:rPr>
              <a:t>第</a:t>
            </a:r>
            <a:r>
              <a:rPr kumimoji="1" lang="en-US" altLang="ja-JP" sz="1600" b="0" i="0" u="none" strike="noStrike" kern="0" cap="none" spc="0" normalizeH="0" baseline="0" noProof="0" dirty="0">
                <a:ln>
                  <a:noFill/>
                </a:ln>
                <a:solidFill>
                  <a:srgbClr val="000000"/>
                </a:solidFill>
                <a:effectLst/>
                <a:uLnTx/>
                <a:uFillTx/>
                <a:latin typeface="+mn-lt"/>
                <a:ea typeface="+mn-ea"/>
              </a:rPr>
              <a:t>2</a:t>
            </a:r>
            <a:r>
              <a:rPr kumimoji="1" lang="ja-JP" altLang="en-US" sz="1600" b="0" i="0" u="none" strike="noStrike" kern="0" cap="none" spc="0" normalizeH="0" baseline="0" noProof="0" dirty="0">
                <a:ln>
                  <a:noFill/>
                </a:ln>
                <a:solidFill>
                  <a:srgbClr val="000000"/>
                </a:solidFill>
                <a:effectLst/>
                <a:uLnTx/>
                <a:uFillTx/>
                <a:latin typeface="+mn-lt"/>
                <a:ea typeface="+mn-ea"/>
              </a:rPr>
              <a:t>レベル</a:t>
            </a:r>
          </a:p>
          <a:p>
            <a:pPr lvl="2"/>
            <a:r>
              <a:rPr kumimoji="1" lang="ja-JP" altLang="en-US" sz="1400" b="0" i="0" u="none" strike="noStrike" kern="0" cap="none" spc="0" normalizeH="0" baseline="0" noProof="0" dirty="0">
                <a:ln>
                  <a:noFill/>
                </a:ln>
                <a:solidFill>
                  <a:srgbClr val="000000"/>
                </a:solidFill>
                <a:effectLst/>
                <a:uLnTx/>
                <a:uFillTx/>
                <a:latin typeface="+mn-lt"/>
                <a:ea typeface="+mn-ea"/>
              </a:rPr>
              <a:t>第</a:t>
            </a:r>
            <a:r>
              <a:rPr kumimoji="1" lang="en-US" altLang="ja-JP" sz="1400" b="0" i="0" u="none" strike="noStrike" kern="0" cap="none" spc="0" normalizeH="0" baseline="0" noProof="0" dirty="0">
                <a:ln>
                  <a:noFill/>
                </a:ln>
                <a:solidFill>
                  <a:srgbClr val="000000"/>
                </a:solidFill>
                <a:effectLst/>
                <a:uLnTx/>
                <a:uFillTx/>
                <a:latin typeface="+mn-lt"/>
                <a:ea typeface="+mn-ea"/>
              </a:rPr>
              <a:t>3</a:t>
            </a:r>
            <a:r>
              <a:rPr kumimoji="1" lang="ja-JP" altLang="en-US" sz="1400" b="0" i="0" u="none" strike="noStrike" kern="0" cap="none" spc="0" normalizeH="0" baseline="0" noProof="0" dirty="0">
                <a:ln>
                  <a:noFill/>
                </a:ln>
                <a:solidFill>
                  <a:srgbClr val="000000"/>
                </a:solidFill>
                <a:effectLst/>
                <a:uLnTx/>
                <a:uFillTx/>
                <a:latin typeface="+mn-lt"/>
                <a:ea typeface="+mn-ea"/>
              </a:rPr>
              <a:t>レベル</a:t>
            </a:r>
          </a:p>
          <a:p>
            <a:pPr lvl="3"/>
            <a:r>
              <a:rPr kumimoji="1" lang="ja-JP" altLang="en-US" sz="1200" b="0" i="0" u="none" strike="noStrike" kern="0" cap="none" spc="0" normalizeH="0" baseline="0" noProof="0" dirty="0">
                <a:ln>
                  <a:noFill/>
                </a:ln>
                <a:solidFill>
                  <a:srgbClr val="000000"/>
                </a:solidFill>
                <a:effectLst/>
                <a:uLnTx/>
                <a:uFillTx/>
                <a:latin typeface="+mn-lt"/>
                <a:ea typeface="+mn-ea"/>
              </a:rPr>
              <a:t>第</a:t>
            </a:r>
            <a:r>
              <a:rPr kumimoji="1" lang="en-US" altLang="ja-JP" sz="1200" b="0" i="0" u="none" strike="noStrike" kern="0" cap="none" spc="0" normalizeH="0" baseline="0" noProof="0" dirty="0">
                <a:ln>
                  <a:noFill/>
                </a:ln>
                <a:solidFill>
                  <a:srgbClr val="000000"/>
                </a:solidFill>
                <a:effectLst/>
                <a:uLnTx/>
                <a:uFillTx/>
                <a:latin typeface="+mn-lt"/>
                <a:ea typeface="+mn-ea"/>
              </a:rPr>
              <a:t>4</a:t>
            </a:r>
            <a:r>
              <a:rPr kumimoji="1" lang="ja-JP" altLang="en-US" sz="1200" b="0" i="0" u="none" strike="noStrike" kern="0" cap="none" spc="0" normalizeH="0" baseline="0" noProof="0" dirty="0">
                <a:ln>
                  <a:noFill/>
                </a:ln>
                <a:solidFill>
                  <a:srgbClr val="000000"/>
                </a:solidFill>
                <a:effectLst/>
                <a:uLnTx/>
                <a:uFillTx/>
                <a:latin typeface="+mn-lt"/>
                <a:ea typeface="+mn-ea"/>
              </a:rPr>
              <a:t>レベル</a:t>
            </a:r>
          </a:p>
        </p:txBody>
      </p:sp>
    </p:spTree>
    <p:extLst>
      <p:ext uri="{BB962C8B-B14F-4D97-AF65-F5344CB8AC3E}">
        <p14:creationId xmlns:p14="http://schemas.microsoft.com/office/powerpoint/2010/main" val="1736182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934766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blue)">
    <p:spTree>
      <p:nvGrpSpPr>
        <p:cNvPr id="1" name=""/>
        <p:cNvGrpSpPr/>
        <p:nvPr/>
      </p:nvGrpSpPr>
      <p:grpSpPr>
        <a:xfrm>
          <a:off x="0" y="0"/>
          <a:ext cx="0" cy="0"/>
          <a:chOff x="0" y="0"/>
          <a:chExt cx="0" cy="0"/>
        </a:xfrm>
      </p:grpSpPr>
      <p:pic>
        <p:nvPicPr>
          <p:cNvPr id="3082" name="Background_Blue"/>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196" r="196" b="1505"/>
          <a:stretch/>
        </p:blipFill>
        <p:spPr bwMode="auto">
          <a:xfrm>
            <a:off x="0" y="0"/>
            <a:ext cx="9144000" cy="654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a:t>タイトルを入力</a:t>
            </a:r>
          </a:p>
        </p:txBody>
      </p:sp>
    </p:spTree>
    <p:extLst>
      <p:ext uri="{BB962C8B-B14F-4D97-AF65-F5344CB8AC3E}">
        <p14:creationId xmlns:p14="http://schemas.microsoft.com/office/powerpoint/2010/main" val="1056677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Content(blue)">
    <p:spTree>
      <p:nvGrpSpPr>
        <p:cNvPr id="1" name=""/>
        <p:cNvGrpSpPr/>
        <p:nvPr/>
      </p:nvGrpSpPr>
      <p:grpSpPr>
        <a:xfrm>
          <a:off x="0" y="0"/>
          <a:ext cx="0" cy="0"/>
          <a:chOff x="0" y="0"/>
          <a:chExt cx="0" cy="0"/>
        </a:xfrm>
      </p:grpSpPr>
      <p:pic>
        <p:nvPicPr>
          <p:cNvPr id="10" name="Background_Blue"/>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196" r="196" b="1505"/>
          <a:stretch/>
        </p:blipFill>
        <p:spPr bwMode="auto">
          <a:xfrm>
            <a:off x="0" y="0"/>
            <a:ext cx="9144000" cy="654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a:t>タイトルを入力</a:t>
            </a:r>
          </a:p>
        </p:txBody>
      </p:sp>
      <p:sp>
        <p:nvSpPr>
          <p:cNvPr id="4" name="コンテンツ プレースホルダー"/>
          <p:cNvSpPr>
            <a:spLocks noGrp="1"/>
          </p:cNvSpPr>
          <p:nvPr>
            <p:ph sz="quarter" idx="10" hasCustomPrompt="1"/>
          </p:nvPr>
        </p:nvSpPr>
        <p:spPr bwMode="gray">
          <a:xfrm>
            <a:off x="179512" y="836712"/>
            <a:ext cx="8784976" cy="56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a:t>本文を入力</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2988957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ad 1 line &amp; Content(blue)">
    <p:spTree>
      <p:nvGrpSpPr>
        <p:cNvPr id="1" name=""/>
        <p:cNvGrpSpPr/>
        <p:nvPr/>
      </p:nvGrpSpPr>
      <p:grpSpPr>
        <a:xfrm>
          <a:off x="0" y="0"/>
          <a:ext cx="0" cy="0"/>
          <a:chOff x="0" y="0"/>
          <a:chExt cx="0" cy="0"/>
        </a:xfrm>
      </p:grpSpPr>
      <p:pic>
        <p:nvPicPr>
          <p:cNvPr id="7" name="Background_Blue"/>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196" r="196" b="1505"/>
          <a:stretch/>
        </p:blipFill>
        <p:spPr bwMode="auto">
          <a:xfrm>
            <a:off x="0" y="0"/>
            <a:ext cx="9144000" cy="654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a:t>タイトルを入力</a:t>
            </a:r>
          </a:p>
        </p:txBody>
      </p:sp>
      <p:sp>
        <p:nvSpPr>
          <p:cNvPr id="6" name="テキスト プレースホルダー"/>
          <p:cNvSpPr>
            <a:spLocks noGrp="1"/>
          </p:cNvSpPr>
          <p:nvPr>
            <p:ph type="body" sz="quarter" idx="11" hasCustomPrompt="1"/>
          </p:nvPr>
        </p:nvSpPr>
        <p:spPr bwMode="gray">
          <a:xfrm>
            <a:off x="178287" y="836613"/>
            <a:ext cx="8785226" cy="432000"/>
          </a:xfrm>
          <a:prstGeom prst="roundRect">
            <a:avLst>
              <a:gd name="adj" fmla="val 13830"/>
            </a:avLst>
          </a:prstGeom>
          <a:solidFill>
            <a:schemeClr val="accent6">
              <a:lumMod val="75000"/>
              <a:lumOff val="25000"/>
            </a:schemeClr>
          </a:solidFill>
          <a:effectLst>
            <a:outerShdw blurRad="50800" dist="38100" dir="5400000" algn="t" rotWithShape="0">
              <a:prstClr val="black">
                <a:alpha val="40000"/>
              </a:prstClr>
            </a:outerShdw>
          </a:effectLst>
        </p:spPr>
        <p:txBody>
          <a:bodyPr wrap="square" tIns="72000" bIns="36000">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a:t>リード文が</a:t>
            </a:r>
            <a:r>
              <a:rPr kumimoji="1" lang="en-US" altLang="ja-JP" dirty="0"/>
              <a:t>1</a:t>
            </a:r>
            <a:r>
              <a:rPr kumimoji="1" lang="ja-JP" altLang="en-US" dirty="0"/>
              <a:t>行でおさまる場合はこのレイアウトで入力</a:t>
            </a:r>
          </a:p>
        </p:txBody>
      </p:sp>
      <p:sp>
        <p:nvSpPr>
          <p:cNvPr id="8" name="コンテンツ プレースホルダー"/>
          <p:cNvSpPr>
            <a:spLocks noGrp="1"/>
          </p:cNvSpPr>
          <p:nvPr>
            <p:ph sz="quarter" idx="10" hasCustomPrompt="1"/>
          </p:nvPr>
        </p:nvSpPr>
        <p:spPr bwMode="gray">
          <a:xfrm>
            <a:off x="179512" y="1414800"/>
            <a:ext cx="8784976" cy="5040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a:t>本文を入力</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1774679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ad 2 lines &amp; Content(blue)">
    <p:spTree>
      <p:nvGrpSpPr>
        <p:cNvPr id="1" name=""/>
        <p:cNvGrpSpPr/>
        <p:nvPr/>
      </p:nvGrpSpPr>
      <p:grpSpPr>
        <a:xfrm>
          <a:off x="0" y="0"/>
          <a:ext cx="0" cy="0"/>
          <a:chOff x="0" y="0"/>
          <a:chExt cx="0" cy="0"/>
        </a:xfrm>
      </p:grpSpPr>
      <p:pic>
        <p:nvPicPr>
          <p:cNvPr id="14" name="Background_Blue"/>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196" r="196" b="1505"/>
          <a:stretch/>
        </p:blipFill>
        <p:spPr bwMode="auto">
          <a:xfrm>
            <a:off x="0" y="0"/>
            <a:ext cx="9144000" cy="654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a:t>タイトルを入力</a:t>
            </a:r>
          </a:p>
        </p:txBody>
      </p:sp>
      <p:sp>
        <p:nvSpPr>
          <p:cNvPr id="6" name="テキスト プレースホルダー"/>
          <p:cNvSpPr>
            <a:spLocks noGrp="1"/>
          </p:cNvSpPr>
          <p:nvPr>
            <p:ph type="body" sz="quarter" idx="11" hasCustomPrompt="1"/>
          </p:nvPr>
        </p:nvSpPr>
        <p:spPr bwMode="gray">
          <a:xfrm>
            <a:off x="179388" y="836613"/>
            <a:ext cx="8784000" cy="756000"/>
          </a:xfrm>
          <a:prstGeom prst="roundRect">
            <a:avLst>
              <a:gd name="adj" fmla="val 7924"/>
            </a:avLst>
          </a:prstGeom>
          <a:solidFill>
            <a:schemeClr val="accent6">
              <a:lumMod val="75000"/>
              <a:lumOff val="25000"/>
            </a:schemeClr>
          </a:solidFill>
          <a:effectLst>
            <a:outerShdw blurRad="50800" dist="38100" dir="5400000" algn="t" rotWithShape="0">
              <a:prstClr val="black">
                <a:alpha val="40000"/>
              </a:prstClr>
            </a:outerShdw>
          </a:effectLst>
        </p:spPr>
        <p:txBody>
          <a:bodyPr tIns="72000" bIns="36000" anchor="ctr">
            <a:noAutofit/>
          </a:bodyPr>
          <a:lstStyle>
            <a:lvl1pPr marL="0" indent="0" algn="l" eaLnBrk="1" hangingPunct="1">
              <a:spcBef>
                <a:spcPts val="0"/>
              </a:spcBef>
              <a:buNone/>
              <a:defRPr>
                <a:solidFill>
                  <a:schemeClr val="bg1"/>
                </a:solidFill>
              </a:defRPr>
            </a:lvl1pPr>
            <a:lvl2pPr marL="72000" indent="0">
              <a:buNone/>
              <a:defRPr/>
            </a:lvl2pPr>
            <a:lvl3pPr marL="222962" indent="0">
              <a:buNone/>
              <a:defRPr/>
            </a:lvl3pPr>
            <a:lvl4pPr marL="327787" indent="0">
              <a:buNone/>
              <a:defRPr/>
            </a:lvl4pPr>
            <a:lvl5pPr marL="311400" indent="0">
              <a:buNone/>
              <a:defRPr/>
            </a:lvl5pPr>
          </a:lstStyle>
          <a:p>
            <a:pPr marL="0" lvl="0" indent="0" hangingPunct="1">
              <a:buNone/>
            </a:pPr>
            <a:r>
              <a:rPr kumimoji="1" lang="ja-JP" altLang="en-US" dirty="0"/>
              <a:t>リード文が</a:t>
            </a:r>
            <a:r>
              <a:rPr kumimoji="1" lang="en-US" altLang="ja-JP" dirty="0"/>
              <a:t>2</a:t>
            </a:r>
            <a:r>
              <a:rPr kumimoji="1" lang="ja-JP" altLang="en-US" dirty="0"/>
              <a:t>行にわたる場合は</a:t>
            </a:r>
            <a:br>
              <a:rPr kumimoji="1" lang="en-US" altLang="ja-JP" dirty="0"/>
            </a:br>
            <a:r>
              <a:rPr kumimoji="1" lang="ja-JP" altLang="en-US" dirty="0"/>
              <a:t>このレイアウトで入力</a:t>
            </a:r>
          </a:p>
        </p:txBody>
      </p:sp>
      <p:sp>
        <p:nvSpPr>
          <p:cNvPr id="18" name="コンテンツ プレースホルダー"/>
          <p:cNvSpPr>
            <a:spLocks noGrp="1"/>
          </p:cNvSpPr>
          <p:nvPr>
            <p:ph sz="quarter" idx="10" hasCustomPrompt="1"/>
          </p:nvPr>
        </p:nvSpPr>
        <p:spPr bwMode="gray">
          <a:xfrm>
            <a:off x="179512" y="1738800"/>
            <a:ext cx="8784976" cy="47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a:t>本文を入力</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1475989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blue)">
    <p:spTree>
      <p:nvGrpSpPr>
        <p:cNvPr id="1" name=""/>
        <p:cNvGrpSpPr/>
        <p:nvPr/>
      </p:nvGrpSpPr>
      <p:grpSpPr>
        <a:xfrm>
          <a:off x="0" y="0"/>
          <a:ext cx="0" cy="0"/>
          <a:chOff x="0" y="0"/>
          <a:chExt cx="0" cy="0"/>
        </a:xfrm>
      </p:grpSpPr>
      <p:pic>
        <p:nvPicPr>
          <p:cNvPr id="11" name="Background_Blue"/>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196" r="196" b="1505"/>
          <a:stretch/>
        </p:blipFill>
        <p:spPr bwMode="auto">
          <a:xfrm>
            <a:off x="0" y="0"/>
            <a:ext cx="9144000" cy="654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36000" rIns="91440" bIns="0" rtlCol="0" anchor="ctr">
            <a:normAutofit/>
          </a:bodyPr>
          <a:lstStyle>
            <a:lvl1pPr>
              <a:defRPr lang="ja-JP" altLang="en-US" dirty="0">
                <a:solidFill>
                  <a:schemeClr val="tx1">
                    <a:lumMod val="95000"/>
                    <a:lumOff val="5000"/>
                  </a:schemeClr>
                </a:solidFill>
              </a:defRPr>
            </a:lvl1pPr>
          </a:lstStyle>
          <a:p>
            <a:pPr lvl="0"/>
            <a:r>
              <a:rPr kumimoji="1" lang="ja-JP" altLang="en-US" dirty="0"/>
              <a:t>タイトルを入力</a:t>
            </a:r>
          </a:p>
        </p:txBody>
      </p:sp>
      <p:sp>
        <p:nvSpPr>
          <p:cNvPr id="4" name="コンテンツ プレースホルダー"/>
          <p:cNvSpPr>
            <a:spLocks noGrp="1"/>
          </p:cNvSpPr>
          <p:nvPr>
            <p:ph sz="quarter" idx="10" hasCustomPrompt="1"/>
          </p:nvPr>
        </p:nvSpPr>
        <p:spPr bwMode="gray">
          <a:xfrm>
            <a:off x="179512" y="836712"/>
            <a:ext cx="4248000" cy="56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a:t>本文を入力</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
        <p:nvSpPr>
          <p:cNvPr id="8" name="コンテンツ プレースホルダー"/>
          <p:cNvSpPr>
            <a:spLocks noGrp="1"/>
          </p:cNvSpPr>
          <p:nvPr>
            <p:ph sz="quarter" idx="11" hasCustomPrompt="1"/>
          </p:nvPr>
        </p:nvSpPr>
        <p:spPr bwMode="gray">
          <a:xfrm>
            <a:off x="4715513" y="836712"/>
            <a:ext cx="4248000" cy="5616000"/>
          </a:xfrm>
        </p:spPr>
        <p:txBody>
          <a:bodyPr vert="horz" lIns="90000" tIns="46800" rIns="90000" bIns="45720" rtlCol="0">
            <a:noAutofit/>
          </a:bodyPr>
          <a:lstStyle>
            <a:lvl1pPr marL="180000" indent="-180000" eaLnBrk="1" hangingPunct="1">
              <a:buClr>
                <a:schemeClr val="bg1"/>
              </a:buClr>
              <a:defRPr lang="ja-JP" altLang="en-US" baseline="0" dirty="0" smtClean="0">
                <a:solidFill>
                  <a:schemeClr val="bg1"/>
                </a:solidFill>
              </a:defRPr>
            </a:lvl1pPr>
            <a:lvl2pPr marL="360000" indent="-180000" eaLnBrk="1" hangingPunct="1">
              <a:buClr>
                <a:schemeClr val="bg1"/>
              </a:buClr>
              <a:defRPr lang="ja-JP" altLang="en-US" baseline="0" dirty="0" smtClean="0">
                <a:solidFill>
                  <a:schemeClr val="bg1"/>
                </a:solidFill>
              </a:defRPr>
            </a:lvl2pPr>
            <a:lvl3pPr marL="468000" indent="-108000" eaLnBrk="1" hangingPunct="1">
              <a:buClr>
                <a:schemeClr val="bg1"/>
              </a:buClr>
              <a:defRPr lang="ja-JP" altLang="en-US" baseline="0" dirty="0" smtClean="0">
                <a:solidFill>
                  <a:schemeClr val="bg1"/>
                </a:solidFill>
              </a:defRPr>
            </a:lvl3pPr>
            <a:lvl4pPr marL="576000" indent="-108000" eaLnBrk="1" hangingPunct="1">
              <a:buClr>
                <a:schemeClr val="bg1"/>
              </a:buClr>
              <a:defRPr lang="ja-JP" altLang="en-US" baseline="0" dirty="0" smtClean="0">
                <a:solidFill>
                  <a:schemeClr val="bg1"/>
                </a:solidFill>
              </a:defRPr>
            </a:lvl4pPr>
            <a:lvl5pPr marL="252000" indent="180000" eaLnBrk="1" hangingPunct="1">
              <a:buClr>
                <a:schemeClr val="bg1"/>
              </a:buClr>
              <a:defRPr lang="ja-JP" altLang="en-US" baseline="0" dirty="0">
                <a:solidFill>
                  <a:schemeClr val="bg1"/>
                </a:solidFill>
              </a:defRPr>
            </a:lvl5pPr>
          </a:lstStyle>
          <a:p>
            <a:pPr lvl="0"/>
            <a:r>
              <a:rPr kumimoji="1" lang="ja-JP" altLang="en-US" dirty="0"/>
              <a:t>本文を入力</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1106196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blue)">
    <p:spTree>
      <p:nvGrpSpPr>
        <p:cNvPr id="1" name=""/>
        <p:cNvGrpSpPr/>
        <p:nvPr/>
      </p:nvGrpSpPr>
      <p:grpSpPr>
        <a:xfrm>
          <a:off x="0" y="0"/>
          <a:ext cx="0" cy="0"/>
          <a:chOff x="0" y="0"/>
          <a:chExt cx="0" cy="0"/>
        </a:xfrm>
      </p:grpSpPr>
      <p:pic>
        <p:nvPicPr>
          <p:cNvPr id="4098" name="Background_Blue"/>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r="392" b="527"/>
          <a:stretch/>
        </p:blipFill>
        <p:spPr bwMode="auto">
          <a:xfrm>
            <a:off x="0" y="0"/>
            <a:ext cx="9144000" cy="655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7941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rporate M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890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a:blip r:embed="rId19">
            <a:extLst>
              <a:ext uri="{28A0092B-C50C-407E-A947-70E740481C1C}">
                <a14:useLocalDpi xmlns:a14="http://schemas.microsoft.com/office/drawing/2010/main"/>
              </a:ext>
            </a:extLst>
          </a:blip>
          <a:stretch>
            <a:fillRect/>
          </a:stretch>
        </p:blipFill>
        <p:spPr>
          <a:xfrm>
            <a:off x="0" y="6580584"/>
            <a:ext cx="9144000" cy="304800"/>
          </a:xfrm>
          <a:prstGeom prst="rect">
            <a:avLst/>
          </a:prstGeom>
        </p:spPr>
      </p:pic>
      <p:sp>
        <p:nvSpPr>
          <p:cNvPr id="2" name="タイトル プレースホルダー"/>
          <p:cNvSpPr>
            <a:spLocks noGrp="1"/>
          </p:cNvSpPr>
          <p:nvPr>
            <p:ph type="title"/>
          </p:nvPr>
        </p:nvSpPr>
        <p:spPr bwMode="gray">
          <a:xfrm>
            <a:off x="179387" y="108000"/>
            <a:ext cx="8785225" cy="468000"/>
          </a:xfrm>
          <a:prstGeom prst="rect">
            <a:avLst/>
          </a:prstGeom>
        </p:spPr>
        <p:txBody>
          <a:bodyPr vert="horz" lIns="91440" tIns="36000" rIns="91440" bIns="0" rtlCol="0" anchor="ctr">
            <a:noAutofit/>
          </a:bodyPr>
          <a:lstStyle/>
          <a:p>
            <a:r>
              <a:rPr kumimoji="1" lang="ja-JP" altLang="en-US" dirty="0"/>
              <a:t>マスター タイトルの書式設定</a:t>
            </a:r>
          </a:p>
        </p:txBody>
      </p:sp>
      <p:sp>
        <p:nvSpPr>
          <p:cNvPr id="3" name="テキスト プレースホルダー"/>
          <p:cNvSpPr>
            <a:spLocks noGrp="1"/>
          </p:cNvSpPr>
          <p:nvPr>
            <p:ph type="body" idx="1"/>
          </p:nvPr>
        </p:nvSpPr>
        <p:spPr bwMode="gray">
          <a:xfrm>
            <a:off x="179387" y="836614"/>
            <a:ext cx="8785226" cy="5616574"/>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p>
          <a:p>
            <a:pPr lvl="3"/>
            <a:r>
              <a:rPr kumimoji="1" lang="ja-JP" altLang="en-US" dirty="0"/>
              <a:t>第</a:t>
            </a:r>
            <a:r>
              <a:rPr kumimoji="1" lang="en-US" altLang="ja-JP" dirty="0"/>
              <a:t>4</a:t>
            </a:r>
            <a:r>
              <a:rPr kumimoji="1" lang="ja-JP" altLang="en-US" dirty="0"/>
              <a:t>レベル</a:t>
            </a:r>
          </a:p>
        </p:txBody>
      </p:sp>
      <p:sp>
        <p:nvSpPr>
          <p:cNvPr id="8" name="PageNumber"/>
          <p:cNvSpPr txBox="1"/>
          <p:nvPr userDrawn="1"/>
        </p:nvSpPr>
        <p:spPr bwMode="black">
          <a:xfrm>
            <a:off x="168810" y="6597840"/>
            <a:ext cx="684000" cy="215444"/>
          </a:xfrm>
          <a:prstGeom prst="rect">
            <a:avLst/>
          </a:prstGeom>
          <a:noFill/>
        </p:spPr>
        <p:txBody>
          <a:bodyPr wrap="none" rtlCol="0">
            <a:noAutofit/>
          </a:bodyPr>
          <a:lstStyle/>
          <a:p>
            <a:pPr>
              <a:defRPr/>
            </a:pPr>
            <a:fld id="{C90F5524-168B-428D-88E2-BCDC17194B25}" type="slidenum">
              <a:rPr lang="ja-JP" altLang="en-US" sz="900">
                <a:solidFill>
                  <a:srgbClr val="FFFFFF"/>
                </a:solidFill>
              </a:rPr>
              <a:pPr>
                <a:defRPr/>
              </a:pPr>
              <a:t>‹#›</a:t>
            </a:fld>
            <a:endParaRPr lang="ja-JP" altLang="en-US" sz="900" dirty="0">
              <a:solidFill>
                <a:srgbClr val="FFFFFF"/>
              </a:solidFill>
            </a:endParaRPr>
          </a:p>
        </p:txBody>
      </p:sp>
      <p:sp>
        <p:nvSpPr>
          <p:cNvPr id="9" name="Credit"/>
          <p:cNvSpPr txBox="1"/>
          <p:nvPr userDrawn="1"/>
        </p:nvSpPr>
        <p:spPr bwMode="black">
          <a:xfrm>
            <a:off x="1096858" y="6597840"/>
            <a:ext cx="1443024" cy="215444"/>
          </a:xfrm>
          <a:prstGeom prst="rect">
            <a:avLst/>
          </a:prstGeom>
          <a:noFill/>
        </p:spPr>
        <p:txBody>
          <a:bodyPr wrap="none" rtlCol="0">
            <a:noAutofit/>
          </a:bodyPr>
          <a:lstStyle/>
          <a:p>
            <a:pPr>
              <a:defRPr/>
            </a:pPr>
            <a:r>
              <a:rPr lang="en-US" altLang="ja-JP" sz="900" dirty="0">
                <a:solidFill>
                  <a:srgbClr val="FFFFFF"/>
                </a:solidFill>
              </a:rPr>
              <a:t>© iii@oec 2016</a:t>
            </a:r>
          </a:p>
        </p:txBody>
      </p:sp>
    </p:spTree>
    <p:extLst>
      <p:ext uri="{BB962C8B-B14F-4D97-AF65-F5344CB8AC3E}">
        <p14:creationId xmlns:p14="http://schemas.microsoft.com/office/powerpoint/2010/main" val="249482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hf sldNum="0" hdr="0" ftr="0" dt="0"/>
  <p:txStyles>
    <p:titleStyle>
      <a:lvl1pPr algn="l" rtl="0" eaLnBrk="1" fontAlgn="base" hangingPunct="1">
        <a:spcBef>
          <a:spcPct val="0"/>
        </a:spcBef>
        <a:spcAft>
          <a:spcPct val="0"/>
        </a:spcAft>
        <a:defRPr kumimoji="1" sz="2400" b="1">
          <a:solidFill>
            <a:schemeClr val="tx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p:titleStyle>
    <p:bodyStyle>
      <a:lvl1pPr marL="180000" indent="-180000" algn="l" rtl="0" eaLnBrk="1" fontAlgn="base" hangingPunct="1">
        <a:spcBef>
          <a:spcPts val="500"/>
        </a:spcBef>
        <a:spcAft>
          <a:spcPct val="0"/>
        </a:spcAft>
        <a:buClr>
          <a:schemeClr val="accent6"/>
        </a:buClr>
        <a:buFont typeface="Arial" panose="020B0604020202020204" pitchFamily="34" charset="0"/>
        <a:buChar char="▌"/>
        <a:defRPr kumimoji="1" sz="1800" b="0">
          <a:solidFill>
            <a:schemeClr val="tx1"/>
          </a:solidFill>
          <a:latin typeface="+mn-lt"/>
          <a:ea typeface="+mn-ea"/>
          <a:cs typeface="+mn-cs"/>
        </a:defRPr>
      </a:lvl1pPr>
      <a:lvl2pPr marL="360000" indent="-180000" algn="l" rtl="0" eaLnBrk="1" fontAlgn="base" hangingPunct="1">
        <a:spcBef>
          <a:spcPts val="500"/>
        </a:spcBef>
        <a:spcAft>
          <a:spcPct val="0"/>
        </a:spcAft>
        <a:buClr>
          <a:schemeClr val="accent6"/>
        </a:buClr>
        <a:buFont typeface="Wingdings" pitchFamily="2" charset="2"/>
        <a:buChar char="l"/>
        <a:defRPr kumimoji="1" sz="1400" b="0">
          <a:solidFill>
            <a:schemeClr val="tx1"/>
          </a:solidFill>
          <a:latin typeface="+mn-lt"/>
          <a:ea typeface="+mn-ea"/>
        </a:defRPr>
      </a:lvl2pPr>
      <a:lvl3pPr marL="468000" indent="-108000" algn="l" rtl="0" eaLnBrk="1" fontAlgn="base" hangingPunct="1">
        <a:spcBef>
          <a:spcPts val="500"/>
        </a:spcBef>
        <a:spcAft>
          <a:spcPct val="0"/>
        </a:spcAft>
        <a:buClr>
          <a:schemeClr val="accent6"/>
        </a:buClr>
        <a:buFont typeface="Arial" panose="020B0604020202020204" pitchFamily="34" charset="0"/>
        <a:buChar char="•"/>
        <a:defRPr kumimoji="1" sz="1200" b="0">
          <a:solidFill>
            <a:schemeClr val="tx1"/>
          </a:solidFill>
          <a:latin typeface="+mn-lt"/>
          <a:ea typeface="+mn-ea"/>
        </a:defRPr>
      </a:lvl3pPr>
      <a:lvl4pPr marL="576000" indent="-108000" algn="l" rtl="0" eaLnBrk="1" fontAlgn="base" hangingPunct="1">
        <a:spcBef>
          <a:spcPts val="500"/>
        </a:spcBef>
        <a:spcAft>
          <a:spcPct val="0"/>
        </a:spcAft>
        <a:buClr>
          <a:schemeClr val="accent6"/>
        </a:buClr>
        <a:buFont typeface="Tahoma" pitchFamily="34" charset="0"/>
        <a:buChar char="–"/>
        <a:defRPr kumimoji="1" sz="1100" b="0">
          <a:solidFill>
            <a:schemeClr val="tx1"/>
          </a:solidFill>
          <a:latin typeface="+mn-lt"/>
          <a:ea typeface="+mn-ea"/>
        </a:defRPr>
      </a:lvl4pPr>
      <a:lvl5pPr marL="735013" indent="-157163" algn="l" rtl="0" eaLnBrk="1" fontAlgn="base" hangingPunct="1">
        <a:spcBef>
          <a:spcPct val="20000"/>
        </a:spcBef>
        <a:spcAft>
          <a:spcPct val="0"/>
        </a:spcAft>
        <a:buClr>
          <a:schemeClr val="accent6"/>
        </a:buClr>
        <a:buChar char="≫"/>
        <a:defRPr kumimoji="1" sz="1200" b="1">
          <a:solidFill>
            <a:schemeClr val="tx1"/>
          </a:solidFill>
          <a:latin typeface="+mj-lt"/>
          <a:ea typeface="+mn-ea"/>
        </a:defRPr>
      </a:lvl5pPr>
      <a:lvl6pPr marL="2514600" indent="-228600" algn="l" rtl="0" eaLnBrk="1" fontAlgn="base" hangingPunct="1">
        <a:spcBef>
          <a:spcPct val="20000"/>
        </a:spcBef>
        <a:spcAft>
          <a:spcPct val="0"/>
        </a:spcAft>
        <a:buChar char="≫"/>
        <a:defRPr kumimoji="1" sz="2000">
          <a:solidFill>
            <a:schemeClr val="tx1"/>
          </a:solidFill>
          <a:latin typeface="Arial" charset="0"/>
          <a:ea typeface="+mn-ea"/>
        </a:defRPr>
      </a:lvl6pPr>
      <a:lvl7pPr marL="2971800" indent="-228600" algn="l" rtl="0" eaLnBrk="1" fontAlgn="base" hangingPunct="1">
        <a:spcBef>
          <a:spcPct val="20000"/>
        </a:spcBef>
        <a:spcAft>
          <a:spcPct val="0"/>
        </a:spcAft>
        <a:buChar char="≫"/>
        <a:defRPr kumimoji="1" sz="2000">
          <a:solidFill>
            <a:schemeClr val="tx1"/>
          </a:solidFill>
          <a:latin typeface="Arial" charset="0"/>
          <a:ea typeface="+mn-ea"/>
        </a:defRPr>
      </a:lvl7pPr>
      <a:lvl8pPr marL="3429000" indent="-228600" algn="l" rtl="0" eaLnBrk="1" fontAlgn="base" hangingPunct="1">
        <a:spcBef>
          <a:spcPct val="20000"/>
        </a:spcBef>
        <a:spcAft>
          <a:spcPct val="0"/>
        </a:spcAft>
        <a:buChar char="≫"/>
        <a:defRPr kumimoji="1" sz="2000">
          <a:solidFill>
            <a:schemeClr val="tx1"/>
          </a:solidFill>
          <a:latin typeface="Arial" charset="0"/>
          <a:ea typeface="+mn-ea"/>
        </a:defRPr>
      </a:lvl8pPr>
      <a:lvl9pPr marL="3886200" indent="-228600" algn="l" rtl="0" eaLnBrk="1" fontAlgn="base" hangingPunct="1">
        <a:spcBef>
          <a:spcPct val="20000"/>
        </a:spcBef>
        <a:spcAft>
          <a:spcPct val="0"/>
        </a:spcAft>
        <a:buChar char="≫"/>
        <a:defRPr kumimoji="1" sz="2000">
          <a:solidFill>
            <a:schemeClr val="tx1"/>
          </a:solidFill>
          <a:latin typeface="Arial" charset="0"/>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16.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16.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5.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52.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45.pn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755576" y="1700808"/>
            <a:ext cx="7541841" cy="600802"/>
          </a:xfrm>
        </p:spPr>
        <p:txBody>
          <a:bodyPr/>
          <a:lstStyle/>
          <a:p>
            <a:pPr algn="ctr"/>
            <a:r>
              <a:rPr kumimoji="1" lang="en-US" altLang="ja-JP" sz="4000" dirty="0" err="1"/>
              <a:t>WaWaOffice</a:t>
            </a:r>
            <a:r>
              <a:rPr kumimoji="1" lang="ja-JP" altLang="en-US" sz="4000" dirty="0"/>
              <a:t>スタートアップガイド</a:t>
            </a:r>
          </a:p>
        </p:txBody>
      </p:sp>
      <p:sp>
        <p:nvSpPr>
          <p:cNvPr id="7" name="テキスト プレースホルダー 6"/>
          <p:cNvSpPr>
            <a:spLocks noGrp="1"/>
          </p:cNvSpPr>
          <p:nvPr>
            <p:ph type="body" sz="quarter" idx="10"/>
          </p:nvPr>
        </p:nvSpPr>
        <p:spPr>
          <a:xfrm>
            <a:off x="6011185" y="6309320"/>
            <a:ext cx="2952328" cy="400110"/>
          </a:xfrm>
        </p:spPr>
        <p:txBody>
          <a:bodyPr/>
          <a:lstStyle/>
          <a:p>
            <a:pPr algn="r"/>
            <a:r>
              <a:rPr kumimoji="1" lang="ja-JP" altLang="en-US" dirty="0"/>
              <a:t>株式会社アイアット</a:t>
            </a:r>
            <a:r>
              <a:rPr kumimoji="1" lang="en-US" altLang="ja-JP" dirty="0"/>
              <a:t>OEC</a:t>
            </a:r>
          </a:p>
        </p:txBody>
      </p:sp>
      <p:sp>
        <p:nvSpPr>
          <p:cNvPr id="4" name="タイトル 4"/>
          <p:cNvSpPr txBox="1">
            <a:spLocks/>
          </p:cNvSpPr>
          <p:nvPr/>
        </p:nvSpPr>
        <p:spPr bwMode="gray">
          <a:xfrm>
            <a:off x="755576" y="2284026"/>
            <a:ext cx="7541841" cy="651905"/>
          </a:xfrm>
          <a:prstGeom prst="rect">
            <a:avLst/>
          </a:prstGeom>
        </p:spPr>
        <p:txBody>
          <a:bodyPr vert="horz" lIns="91440" tIns="36000" rIns="91440" bIns="0" rtlCol="0" anchor="b" anchorCtr="0">
            <a:spAutoFit/>
          </a:bodyPr>
          <a:lstStyle>
            <a:lvl1pPr algn="l" rtl="0" eaLnBrk="1" fontAlgn="base" hangingPunct="1">
              <a:spcBef>
                <a:spcPct val="0"/>
              </a:spcBef>
              <a:spcAft>
                <a:spcPct val="0"/>
              </a:spcAft>
              <a:defRPr kumimoji="1" sz="3200" b="1">
                <a:solidFill>
                  <a:schemeClr val="accent6"/>
                </a:solidFill>
                <a:effectLst/>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4000" kern="0" dirty="0"/>
              <a:t>（</a:t>
            </a:r>
            <a:r>
              <a:rPr lang="en-US" altLang="ja-JP" sz="4000" kern="0" dirty="0"/>
              <a:t>SFA</a:t>
            </a:r>
            <a:r>
              <a:rPr lang="ja-JP" altLang="en-US" sz="4000" kern="0" dirty="0"/>
              <a:t>営業日報：</a:t>
            </a:r>
            <a:r>
              <a:rPr lang="en-US" altLang="ja-JP" sz="4000" kern="0" dirty="0"/>
              <a:t>Frontier</a:t>
            </a:r>
            <a:r>
              <a:rPr lang="ja-JP" altLang="en-US" sz="4000" kern="0" dirty="0"/>
              <a:t>）</a:t>
            </a:r>
          </a:p>
        </p:txBody>
      </p:sp>
      <p:sp>
        <p:nvSpPr>
          <p:cNvPr id="6" name="タイトル 4"/>
          <p:cNvSpPr txBox="1">
            <a:spLocks/>
          </p:cNvSpPr>
          <p:nvPr/>
        </p:nvSpPr>
        <p:spPr bwMode="gray">
          <a:xfrm>
            <a:off x="899592" y="4316207"/>
            <a:ext cx="7541841" cy="590349"/>
          </a:xfrm>
          <a:prstGeom prst="rect">
            <a:avLst/>
          </a:prstGeom>
        </p:spPr>
        <p:txBody>
          <a:bodyPr vert="horz" lIns="91440" tIns="36000" rIns="91440" bIns="0" rtlCol="0" anchor="b" anchorCtr="0">
            <a:spAutoFit/>
          </a:bodyPr>
          <a:lstStyle>
            <a:lvl1pPr algn="l" rtl="0" eaLnBrk="1" fontAlgn="base" hangingPunct="1">
              <a:spcBef>
                <a:spcPct val="0"/>
              </a:spcBef>
              <a:spcAft>
                <a:spcPct val="0"/>
              </a:spcAft>
              <a:defRPr kumimoji="1" sz="3200" b="1">
                <a:solidFill>
                  <a:schemeClr val="accent6"/>
                </a:solidFill>
                <a:effectLst/>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en-US" altLang="ja-JP" sz="1800" kern="0" dirty="0" err="1">
                <a:solidFill>
                  <a:schemeClr val="bg1"/>
                </a:solidFill>
              </a:rPr>
              <a:t>WaWaFrontier</a:t>
            </a:r>
            <a:r>
              <a:rPr lang="ja-JP" altLang="en-US" sz="1800" kern="0" dirty="0">
                <a:solidFill>
                  <a:schemeClr val="bg1"/>
                </a:solidFill>
              </a:rPr>
              <a:t>をご利用いただくための事前準備と</a:t>
            </a:r>
            <a:endParaRPr lang="en-US" altLang="ja-JP" sz="1800" kern="0" dirty="0">
              <a:solidFill>
                <a:schemeClr val="bg1"/>
              </a:solidFill>
            </a:endParaRPr>
          </a:p>
          <a:p>
            <a:pPr algn="ctr"/>
            <a:r>
              <a:rPr lang="ja-JP" altLang="en-US" sz="1800" kern="0" dirty="0">
                <a:solidFill>
                  <a:schemeClr val="bg1"/>
                </a:solidFill>
              </a:rPr>
              <a:t>予定・実績入力方法についてご説明します。</a:t>
            </a:r>
            <a:endParaRPr lang="en-US" altLang="ja-JP" sz="1800" kern="0" dirty="0">
              <a:solidFill>
                <a:schemeClr val="bg1"/>
              </a:solidFill>
            </a:endParaRPr>
          </a:p>
        </p:txBody>
      </p:sp>
      <p:sp>
        <p:nvSpPr>
          <p:cNvPr id="8" name="テキスト プレースホルダー 6"/>
          <p:cNvSpPr>
            <a:spLocks noGrp="1"/>
          </p:cNvSpPr>
          <p:nvPr>
            <p:ph type="body" sz="quarter" idx="10"/>
          </p:nvPr>
        </p:nvSpPr>
        <p:spPr>
          <a:xfrm>
            <a:off x="7524328" y="3622077"/>
            <a:ext cx="1439185" cy="276999"/>
          </a:xfrm>
        </p:spPr>
        <p:txBody>
          <a:bodyPr/>
          <a:lstStyle/>
          <a:p>
            <a:pPr algn="r"/>
            <a:r>
              <a:rPr lang="en-US" altLang="ja-JP" sz="1200" dirty="0">
                <a:solidFill>
                  <a:srgbClr val="FF0000"/>
                </a:solidFill>
              </a:rPr>
              <a:t>No.SFA</a:t>
            </a:r>
            <a:r>
              <a:rPr kumimoji="1" lang="en-US" altLang="ja-JP" sz="1200" dirty="0">
                <a:solidFill>
                  <a:srgbClr val="FF0000"/>
                </a:solidFill>
              </a:rPr>
              <a:t>1707-02</a:t>
            </a:r>
          </a:p>
        </p:txBody>
      </p:sp>
    </p:spTree>
    <p:extLst>
      <p:ext uri="{BB962C8B-B14F-4D97-AF65-F5344CB8AC3E}">
        <p14:creationId xmlns:p14="http://schemas.microsoft.com/office/powerpoint/2010/main" val="1876038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kumimoji="1" lang="en-US" altLang="ja-JP" dirty="0"/>
              <a:t>WaWaOfficeVer10</a:t>
            </a:r>
            <a:r>
              <a:rPr kumimoji="1" lang="ja-JP" altLang="en-US" dirty="0"/>
              <a:t>　スタートアップガイド</a:t>
            </a:r>
            <a:r>
              <a:rPr kumimoji="1" lang="ja-JP" altLang="en-US" sz="2200" dirty="0"/>
              <a:t>（</a:t>
            </a:r>
            <a:r>
              <a:rPr kumimoji="1" lang="en-US" altLang="ja-JP" sz="2200" dirty="0"/>
              <a:t>SFA</a:t>
            </a:r>
            <a:r>
              <a:rPr kumimoji="1" lang="ja-JP" altLang="en-US" sz="2200" dirty="0"/>
              <a:t>営業日報：</a:t>
            </a:r>
            <a:r>
              <a:rPr kumimoji="1" lang="en-US" altLang="ja-JP" sz="2200" dirty="0"/>
              <a:t>Frontier</a:t>
            </a:r>
            <a:r>
              <a:rPr kumimoji="1" lang="ja-JP" altLang="en-US" sz="2200" dirty="0"/>
              <a:t>）</a:t>
            </a:r>
          </a:p>
        </p:txBody>
      </p:sp>
      <p:sp>
        <p:nvSpPr>
          <p:cNvPr id="15" name="タイトル 3"/>
          <p:cNvSpPr txBox="1">
            <a:spLocks/>
          </p:cNvSpPr>
          <p:nvPr/>
        </p:nvSpPr>
        <p:spPr bwMode="gray">
          <a:xfrm>
            <a:off x="683568" y="691074"/>
            <a:ext cx="7560840" cy="864305"/>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en-US" altLang="ja-JP" sz="2800" kern="0" dirty="0" err="1">
                <a:solidFill>
                  <a:schemeClr val="tx1"/>
                </a:solidFill>
              </a:rPr>
              <a:t>WaWaFrontier</a:t>
            </a:r>
            <a:r>
              <a:rPr lang="ja-JP" altLang="en-US" sz="2800" kern="0" dirty="0">
                <a:solidFill>
                  <a:schemeClr val="tx1"/>
                </a:solidFill>
              </a:rPr>
              <a:t>をご利用いただくための</a:t>
            </a:r>
            <a:endParaRPr lang="en-US" altLang="ja-JP" sz="2800" kern="0" dirty="0">
              <a:solidFill>
                <a:schemeClr val="tx1"/>
              </a:solidFill>
            </a:endParaRPr>
          </a:p>
          <a:p>
            <a:pPr algn="ctr"/>
            <a:r>
              <a:rPr lang="ja-JP" altLang="en-US" sz="2800" kern="0" dirty="0">
                <a:solidFill>
                  <a:schemeClr val="tx1"/>
                </a:solidFill>
              </a:rPr>
              <a:t>スタートアップガイドです。</a:t>
            </a:r>
          </a:p>
        </p:txBody>
      </p:sp>
      <p:sp>
        <p:nvSpPr>
          <p:cNvPr id="2" name="正方形/長方形 1"/>
          <p:cNvSpPr/>
          <p:nvPr/>
        </p:nvSpPr>
        <p:spPr bwMode="auto">
          <a:xfrm>
            <a:off x="337432" y="3798756"/>
            <a:ext cx="2448272" cy="1060733"/>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400" dirty="0" err="1"/>
              <a:t>WaWaFrontier</a:t>
            </a:r>
            <a:r>
              <a:rPr lang="ja-JP" altLang="en-US" sz="1400" dirty="0"/>
              <a:t>を</a:t>
            </a:r>
            <a:endParaRPr lang="en-US" altLang="ja-JP" sz="1400" dirty="0"/>
          </a:p>
          <a:p>
            <a:pPr algn="ctr"/>
            <a:r>
              <a:rPr lang="ja-JP" altLang="en-US" sz="1400" dirty="0"/>
              <a:t>ご利用いただくために必要な</a:t>
            </a:r>
            <a:endParaRPr lang="en-US" altLang="ja-JP" sz="1400" dirty="0"/>
          </a:p>
          <a:p>
            <a:pPr algn="ctr"/>
            <a:r>
              <a:rPr lang="ja-JP" altLang="en-US" sz="1400" dirty="0"/>
              <a:t>運用開始前の準備</a:t>
            </a:r>
          </a:p>
        </p:txBody>
      </p:sp>
      <p:sp>
        <p:nvSpPr>
          <p:cNvPr id="16" name="タイトル 3"/>
          <p:cNvSpPr txBox="1">
            <a:spLocks/>
          </p:cNvSpPr>
          <p:nvPr/>
        </p:nvSpPr>
        <p:spPr bwMode="gray">
          <a:xfrm>
            <a:off x="841488" y="3330756"/>
            <a:ext cx="144016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2000" kern="0" dirty="0">
                <a:solidFill>
                  <a:srgbClr val="FF0000"/>
                </a:solidFill>
                <a:latin typeface="+mn-lt"/>
              </a:rPr>
              <a:t>ステップ</a:t>
            </a:r>
            <a:r>
              <a:rPr lang="en-US" altLang="ja-JP" sz="2800" kern="0" dirty="0">
                <a:solidFill>
                  <a:srgbClr val="FF0000"/>
                </a:solidFill>
                <a:latin typeface="+mn-lt"/>
              </a:rPr>
              <a:t>1</a:t>
            </a:r>
            <a:endParaRPr lang="ja-JP" altLang="en-US" sz="2800" kern="0" dirty="0">
              <a:solidFill>
                <a:srgbClr val="FF0000"/>
              </a:solidFill>
              <a:latin typeface="+mn-lt"/>
            </a:endParaRPr>
          </a:p>
        </p:txBody>
      </p:sp>
      <p:sp>
        <p:nvSpPr>
          <p:cNvPr id="17" name="正方形/長方形 16"/>
          <p:cNvSpPr/>
          <p:nvPr/>
        </p:nvSpPr>
        <p:spPr bwMode="auto">
          <a:xfrm>
            <a:off x="3347864" y="3798756"/>
            <a:ext cx="2448272" cy="1060733"/>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400" dirty="0" err="1"/>
              <a:t>WaWaFrontier</a:t>
            </a:r>
            <a:r>
              <a:rPr lang="ja-JP" altLang="en-US" sz="1400" dirty="0"/>
              <a:t>の</a:t>
            </a:r>
            <a:endParaRPr lang="en-US" altLang="ja-JP" sz="1400" dirty="0"/>
          </a:p>
          <a:p>
            <a:pPr algn="ctr"/>
            <a:r>
              <a:rPr lang="ja-JP" altLang="en-US" sz="1400" dirty="0"/>
              <a:t>ビューとフィルタの設定方法</a:t>
            </a:r>
            <a:endParaRPr lang="en-US" altLang="ja-JP" sz="1400" dirty="0"/>
          </a:p>
        </p:txBody>
      </p:sp>
      <p:sp>
        <p:nvSpPr>
          <p:cNvPr id="18" name="タイトル 3"/>
          <p:cNvSpPr txBox="1">
            <a:spLocks/>
          </p:cNvSpPr>
          <p:nvPr/>
        </p:nvSpPr>
        <p:spPr bwMode="gray">
          <a:xfrm>
            <a:off x="3870221" y="3330756"/>
            <a:ext cx="144016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2000" kern="0" dirty="0">
                <a:solidFill>
                  <a:srgbClr val="FF0000"/>
                </a:solidFill>
                <a:latin typeface="+mn-lt"/>
              </a:rPr>
              <a:t>ステップ</a:t>
            </a:r>
            <a:r>
              <a:rPr lang="en-US" altLang="ja-JP" sz="2800" kern="0" dirty="0">
                <a:solidFill>
                  <a:srgbClr val="FF0000"/>
                </a:solidFill>
                <a:latin typeface="+mn-lt"/>
              </a:rPr>
              <a:t>2</a:t>
            </a:r>
            <a:endParaRPr lang="ja-JP" altLang="en-US" sz="2800" kern="0" dirty="0">
              <a:solidFill>
                <a:srgbClr val="FF0000"/>
              </a:solidFill>
              <a:latin typeface="+mn-lt"/>
            </a:endParaRPr>
          </a:p>
        </p:txBody>
      </p:sp>
      <p:sp>
        <p:nvSpPr>
          <p:cNvPr id="25" name="矢印: 下 24"/>
          <p:cNvSpPr/>
          <p:nvPr/>
        </p:nvSpPr>
        <p:spPr bwMode="auto">
          <a:xfrm rot="16200000">
            <a:off x="2779245" y="4121386"/>
            <a:ext cx="576064" cy="433809"/>
          </a:xfrm>
          <a:prstGeom prst="downArrow">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7" name="テキスト ボックス 26"/>
          <p:cNvSpPr txBox="1"/>
          <p:nvPr/>
        </p:nvSpPr>
        <p:spPr>
          <a:xfrm>
            <a:off x="5124444" y="6093296"/>
            <a:ext cx="3998628" cy="430887"/>
          </a:xfrm>
          <a:prstGeom prst="rect">
            <a:avLst/>
          </a:prstGeom>
          <a:noFill/>
        </p:spPr>
        <p:txBody>
          <a:bodyPr wrap="square" rtlCol="0">
            <a:spAutoFit/>
          </a:bodyPr>
          <a:lstStyle/>
          <a:p>
            <a:r>
              <a:rPr kumimoji="1" lang="en-US" altLang="ja-JP" sz="1100" dirty="0">
                <a:solidFill>
                  <a:srgbClr val="FF0000"/>
                </a:solidFill>
              </a:rPr>
              <a:t>※</a:t>
            </a:r>
            <a:r>
              <a:rPr kumimoji="1" lang="ja-JP" altLang="en-US" sz="1100" dirty="0">
                <a:solidFill>
                  <a:srgbClr val="FF0000"/>
                </a:solidFill>
              </a:rPr>
              <a:t>スタートアップ内での表記について</a:t>
            </a:r>
            <a:endParaRPr kumimoji="1" lang="en-US" altLang="ja-JP" sz="1100" dirty="0">
              <a:solidFill>
                <a:srgbClr val="FF0000"/>
              </a:solidFill>
            </a:endParaRPr>
          </a:p>
          <a:p>
            <a:r>
              <a:rPr lang="ja-JP" altLang="en-US" sz="1100" dirty="0">
                <a:solidFill>
                  <a:srgbClr val="FF0000"/>
                </a:solidFill>
              </a:rPr>
              <a:t>　　「</a:t>
            </a:r>
            <a:r>
              <a:rPr lang="en-US" altLang="ja-JP" sz="1100" dirty="0">
                <a:solidFill>
                  <a:srgbClr val="FF0000"/>
                </a:solidFill>
              </a:rPr>
              <a:t>SFA</a:t>
            </a:r>
            <a:r>
              <a:rPr lang="ja-JP" altLang="en-US" sz="1100" dirty="0">
                <a:solidFill>
                  <a:srgbClr val="FF0000"/>
                </a:solidFill>
              </a:rPr>
              <a:t>」　</a:t>
            </a:r>
            <a:r>
              <a:rPr lang="en-US" altLang="ja-JP" sz="1100" dirty="0">
                <a:solidFill>
                  <a:srgbClr val="FF0000"/>
                </a:solidFill>
              </a:rPr>
              <a:t>=</a:t>
            </a:r>
            <a:r>
              <a:rPr lang="ja-JP" altLang="en-US" sz="1100" dirty="0">
                <a:solidFill>
                  <a:srgbClr val="FF0000"/>
                </a:solidFill>
              </a:rPr>
              <a:t>　</a:t>
            </a:r>
            <a:r>
              <a:rPr lang="en-US" altLang="ja-JP" sz="1100" dirty="0" err="1">
                <a:solidFill>
                  <a:srgbClr val="FF0000"/>
                </a:solidFill>
              </a:rPr>
              <a:t>WaWaFrontier</a:t>
            </a:r>
            <a:r>
              <a:rPr lang="ja-JP" altLang="en-US" sz="1100" dirty="0">
                <a:solidFill>
                  <a:srgbClr val="FF0000"/>
                </a:solidFill>
              </a:rPr>
              <a:t>（オプションサービス）を示します。</a:t>
            </a:r>
            <a:endParaRPr lang="en-US" altLang="ja-JP" sz="1100" dirty="0">
              <a:solidFill>
                <a:srgbClr val="FF0000"/>
              </a:solidFill>
            </a:endParaRPr>
          </a:p>
        </p:txBody>
      </p:sp>
      <p:sp>
        <p:nvSpPr>
          <p:cNvPr id="30" name="テキスト ボックス 29"/>
          <p:cNvSpPr txBox="1"/>
          <p:nvPr/>
        </p:nvSpPr>
        <p:spPr>
          <a:xfrm>
            <a:off x="641695" y="1835079"/>
            <a:ext cx="7859635" cy="954107"/>
          </a:xfrm>
          <a:prstGeom prst="rect">
            <a:avLst/>
          </a:prstGeom>
          <a:solidFill>
            <a:schemeClr val="bg1"/>
          </a:solidFill>
          <a:ln w="19050">
            <a:solidFill>
              <a:srgbClr val="FF0000"/>
            </a:solidFill>
          </a:ln>
        </p:spPr>
        <p:txBody>
          <a:bodyPr wrap="square" rtlCol="0">
            <a:spAutoFit/>
          </a:bodyPr>
          <a:lstStyle/>
          <a:p>
            <a:r>
              <a:rPr kumimoji="1" lang="ja-JP" altLang="en-US" sz="1400" dirty="0">
                <a:solidFill>
                  <a:srgbClr val="FF0000"/>
                </a:solidFill>
              </a:rPr>
              <a:t>初めて</a:t>
            </a:r>
            <a:r>
              <a:rPr kumimoji="1" lang="en-US" altLang="ja-JP" sz="1400" dirty="0" err="1">
                <a:solidFill>
                  <a:srgbClr val="FF0000"/>
                </a:solidFill>
              </a:rPr>
              <a:t>WaWa</a:t>
            </a:r>
            <a:r>
              <a:rPr kumimoji="1" lang="ja-JP" altLang="en-US" sz="1400" dirty="0">
                <a:solidFill>
                  <a:srgbClr val="FF0000"/>
                </a:solidFill>
              </a:rPr>
              <a:t>シリーズをご利用される場合は、</a:t>
            </a:r>
            <a:r>
              <a:rPr kumimoji="1" lang="ja-JP" altLang="en-US" sz="1400" b="1" dirty="0">
                <a:solidFill>
                  <a:srgbClr val="FF0000"/>
                </a:solidFill>
              </a:rPr>
              <a:t>利用者（メンバー）や組織、役職の設定が必要</a:t>
            </a:r>
            <a:r>
              <a:rPr kumimoji="1" lang="ja-JP" altLang="en-US" sz="1400" dirty="0">
                <a:solidFill>
                  <a:srgbClr val="FF0000"/>
                </a:solidFill>
              </a:rPr>
              <a:t>となります。</a:t>
            </a:r>
            <a:endParaRPr kumimoji="1" lang="en-US" altLang="ja-JP" sz="1400" dirty="0">
              <a:solidFill>
                <a:srgbClr val="FF0000"/>
              </a:solidFill>
            </a:endParaRPr>
          </a:p>
          <a:p>
            <a:endParaRPr lang="en-US" altLang="ja-JP" sz="1400" dirty="0">
              <a:solidFill>
                <a:srgbClr val="FF0000"/>
              </a:solidFill>
            </a:endParaRPr>
          </a:p>
          <a:p>
            <a:r>
              <a:rPr lang="ja-JP" altLang="en-US" sz="1400" dirty="0">
                <a:solidFill>
                  <a:srgbClr val="FF0000"/>
                </a:solidFill>
              </a:rPr>
              <a:t>「</a:t>
            </a:r>
            <a:r>
              <a:rPr lang="en-US" altLang="ja-JP" sz="1400" dirty="0" err="1">
                <a:solidFill>
                  <a:srgbClr val="FF0000"/>
                </a:solidFill>
              </a:rPr>
              <a:t>WaWaOffice</a:t>
            </a:r>
            <a:r>
              <a:rPr lang="ja-JP" altLang="en-US" sz="1400" dirty="0">
                <a:solidFill>
                  <a:srgbClr val="FF0000"/>
                </a:solidFill>
              </a:rPr>
              <a:t>スタートアップガイド（グループウェア：</a:t>
            </a:r>
            <a:r>
              <a:rPr lang="en-US" altLang="ja-JP" sz="1400" dirty="0">
                <a:solidFill>
                  <a:srgbClr val="FF0000"/>
                </a:solidFill>
              </a:rPr>
              <a:t>GW</a:t>
            </a:r>
            <a:r>
              <a:rPr lang="ja-JP" altLang="en-US" sz="1400" dirty="0">
                <a:solidFill>
                  <a:srgbClr val="FF0000"/>
                </a:solidFill>
              </a:rPr>
              <a:t>）」または</a:t>
            </a:r>
            <a:endParaRPr lang="en-US" altLang="ja-JP" sz="1400" dirty="0">
              <a:solidFill>
                <a:srgbClr val="FF0000"/>
              </a:solidFill>
            </a:endParaRPr>
          </a:p>
          <a:p>
            <a:r>
              <a:rPr kumimoji="1" lang="ja-JP" altLang="en-US" sz="1400" dirty="0">
                <a:solidFill>
                  <a:srgbClr val="FF0000"/>
                </a:solidFill>
              </a:rPr>
              <a:t>「</a:t>
            </a:r>
            <a:r>
              <a:rPr kumimoji="1" lang="en-US" altLang="ja-JP" sz="1400" dirty="0" err="1">
                <a:solidFill>
                  <a:srgbClr val="FF0000"/>
                </a:solidFill>
              </a:rPr>
              <a:t>WaWaOffice</a:t>
            </a:r>
            <a:r>
              <a:rPr kumimoji="1" lang="ja-JP" altLang="en-US" sz="1400" dirty="0">
                <a:solidFill>
                  <a:srgbClr val="FF0000"/>
                </a:solidFill>
              </a:rPr>
              <a:t>スタートアップガイド（一括登録）」</a:t>
            </a:r>
            <a:r>
              <a:rPr lang="ja-JP" altLang="en-US" sz="1400" dirty="0">
                <a:solidFill>
                  <a:srgbClr val="FF0000"/>
                </a:solidFill>
              </a:rPr>
              <a:t>を参考に設定を行ってからステップ</a:t>
            </a:r>
            <a:r>
              <a:rPr lang="en-US" altLang="ja-JP" sz="1400" dirty="0">
                <a:solidFill>
                  <a:srgbClr val="FF0000"/>
                </a:solidFill>
              </a:rPr>
              <a:t>1</a:t>
            </a:r>
            <a:r>
              <a:rPr lang="ja-JP" altLang="en-US" sz="1400" dirty="0" err="1">
                <a:solidFill>
                  <a:srgbClr val="FF0000"/>
                </a:solidFill>
              </a:rPr>
              <a:t>、</a:t>
            </a:r>
            <a:r>
              <a:rPr lang="en-US" altLang="ja-JP" sz="1400" dirty="0">
                <a:solidFill>
                  <a:srgbClr val="FF0000"/>
                </a:solidFill>
              </a:rPr>
              <a:t>2</a:t>
            </a:r>
            <a:r>
              <a:rPr lang="ja-JP" altLang="en-US" sz="1400" dirty="0" err="1">
                <a:solidFill>
                  <a:srgbClr val="FF0000"/>
                </a:solidFill>
              </a:rPr>
              <a:t>、</a:t>
            </a:r>
            <a:r>
              <a:rPr lang="en-US" altLang="ja-JP" sz="1400" dirty="0">
                <a:solidFill>
                  <a:srgbClr val="FF0000"/>
                </a:solidFill>
              </a:rPr>
              <a:t>3</a:t>
            </a:r>
            <a:r>
              <a:rPr lang="ja-JP" altLang="en-US" sz="1400" dirty="0">
                <a:solidFill>
                  <a:srgbClr val="FF0000"/>
                </a:solidFill>
              </a:rPr>
              <a:t>へ進んでください。</a:t>
            </a:r>
            <a:endParaRPr kumimoji="1" lang="en-US" altLang="ja-JP" sz="1400" dirty="0">
              <a:solidFill>
                <a:srgbClr val="FF0000"/>
              </a:solidFill>
            </a:endParaRPr>
          </a:p>
        </p:txBody>
      </p:sp>
      <p:sp>
        <p:nvSpPr>
          <p:cNvPr id="11" name="正方形/長方形 10"/>
          <p:cNvSpPr/>
          <p:nvPr/>
        </p:nvSpPr>
        <p:spPr bwMode="auto">
          <a:xfrm>
            <a:off x="6372200" y="3798756"/>
            <a:ext cx="2448272" cy="1060733"/>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t>予定・実績の入力方法</a:t>
            </a:r>
            <a:endParaRPr lang="en-US" altLang="ja-JP" sz="1400" dirty="0"/>
          </a:p>
        </p:txBody>
      </p:sp>
      <p:sp>
        <p:nvSpPr>
          <p:cNvPr id="12" name="タイトル 3"/>
          <p:cNvSpPr txBox="1">
            <a:spLocks/>
          </p:cNvSpPr>
          <p:nvPr/>
        </p:nvSpPr>
        <p:spPr bwMode="gray">
          <a:xfrm>
            <a:off x="6894557" y="3330756"/>
            <a:ext cx="144016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2000" kern="0" dirty="0">
                <a:solidFill>
                  <a:srgbClr val="FF0000"/>
                </a:solidFill>
                <a:latin typeface="+mn-lt"/>
              </a:rPr>
              <a:t>ステップ</a:t>
            </a:r>
            <a:r>
              <a:rPr lang="en-US" altLang="ja-JP" sz="2800" kern="0" dirty="0">
                <a:solidFill>
                  <a:srgbClr val="FF0000"/>
                </a:solidFill>
                <a:latin typeface="+mn-lt"/>
              </a:rPr>
              <a:t>3</a:t>
            </a:r>
            <a:endParaRPr lang="ja-JP" altLang="en-US" sz="2800" kern="0" dirty="0">
              <a:solidFill>
                <a:srgbClr val="FF0000"/>
              </a:solidFill>
              <a:latin typeface="+mn-lt"/>
            </a:endParaRPr>
          </a:p>
        </p:txBody>
      </p:sp>
      <p:sp>
        <p:nvSpPr>
          <p:cNvPr id="13" name="矢印: 下 12"/>
          <p:cNvSpPr/>
          <p:nvPr/>
        </p:nvSpPr>
        <p:spPr bwMode="auto">
          <a:xfrm rot="16200000">
            <a:off x="5803581" y="4121386"/>
            <a:ext cx="576064" cy="433809"/>
          </a:xfrm>
          <a:prstGeom prst="downArrow">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14" name="テキスト ボックス 13"/>
          <p:cNvSpPr txBox="1"/>
          <p:nvPr/>
        </p:nvSpPr>
        <p:spPr>
          <a:xfrm>
            <a:off x="925212" y="4859489"/>
            <a:ext cx="1261884" cy="307777"/>
          </a:xfrm>
          <a:prstGeom prst="rect">
            <a:avLst/>
          </a:prstGeom>
          <a:noFill/>
        </p:spPr>
        <p:txBody>
          <a:bodyPr wrap="none" rtlCol="0">
            <a:spAutoFit/>
          </a:bodyPr>
          <a:lstStyle/>
          <a:p>
            <a:pPr algn="ctr"/>
            <a:r>
              <a:rPr kumimoji="1" lang="en-US" altLang="ja-JP" sz="1400" dirty="0"/>
              <a:t>【</a:t>
            </a:r>
            <a:r>
              <a:rPr kumimoji="1" lang="ja-JP" altLang="en-US" sz="1400" dirty="0"/>
              <a:t>管理者設定</a:t>
            </a:r>
            <a:r>
              <a:rPr kumimoji="1" lang="en-US" altLang="ja-JP" sz="1400" dirty="0"/>
              <a:t>】</a:t>
            </a:r>
            <a:endParaRPr kumimoji="1" lang="ja-JP" altLang="en-US" sz="1400" dirty="0"/>
          </a:p>
        </p:txBody>
      </p:sp>
      <p:sp>
        <p:nvSpPr>
          <p:cNvPr id="19" name="テキスト ボックス 18"/>
          <p:cNvSpPr txBox="1"/>
          <p:nvPr/>
        </p:nvSpPr>
        <p:spPr>
          <a:xfrm>
            <a:off x="3940570" y="4859489"/>
            <a:ext cx="1261884" cy="307777"/>
          </a:xfrm>
          <a:prstGeom prst="rect">
            <a:avLst/>
          </a:prstGeom>
          <a:noFill/>
        </p:spPr>
        <p:txBody>
          <a:bodyPr wrap="none" rtlCol="0">
            <a:spAutoFit/>
          </a:bodyPr>
          <a:lstStyle/>
          <a:p>
            <a:pPr algn="ctr"/>
            <a:r>
              <a:rPr kumimoji="1" lang="en-US" altLang="ja-JP" sz="1400" dirty="0"/>
              <a:t>【</a:t>
            </a:r>
            <a:r>
              <a:rPr kumimoji="1" lang="ja-JP" altLang="en-US" sz="1400" dirty="0"/>
              <a:t>管理者設定</a:t>
            </a:r>
            <a:r>
              <a:rPr kumimoji="1" lang="en-US" altLang="ja-JP" sz="1400" dirty="0"/>
              <a:t>】</a:t>
            </a:r>
            <a:endParaRPr kumimoji="1" lang="ja-JP" altLang="en-US" sz="1400" dirty="0"/>
          </a:p>
        </p:txBody>
      </p:sp>
      <p:sp>
        <p:nvSpPr>
          <p:cNvPr id="20" name="テキスト ボックス 19"/>
          <p:cNvSpPr txBox="1"/>
          <p:nvPr/>
        </p:nvSpPr>
        <p:spPr>
          <a:xfrm>
            <a:off x="7144927" y="4859137"/>
            <a:ext cx="902811" cy="307777"/>
          </a:xfrm>
          <a:prstGeom prst="rect">
            <a:avLst/>
          </a:prstGeom>
          <a:noFill/>
        </p:spPr>
        <p:txBody>
          <a:bodyPr wrap="none" rtlCol="0">
            <a:spAutoFit/>
          </a:bodyPr>
          <a:lstStyle/>
          <a:p>
            <a:pPr algn="ctr"/>
            <a:r>
              <a:rPr kumimoji="1" lang="en-US" altLang="ja-JP" sz="1400" dirty="0"/>
              <a:t>【</a:t>
            </a:r>
            <a:r>
              <a:rPr kumimoji="1" lang="ja-JP" altLang="en-US" sz="1400" dirty="0"/>
              <a:t>利用者</a:t>
            </a:r>
            <a:r>
              <a:rPr kumimoji="1" lang="en-US" altLang="ja-JP" sz="1400" dirty="0"/>
              <a:t>】</a:t>
            </a:r>
            <a:endParaRPr kumimoji="1" lang="ja-JP" altLang="en-US" sz="1400" dirty="0"/>
          </a:p>
        </p:txBody>
      </p:sp>
    </p:spTree>
    <p:extLst>
      <p:ext uri="{BB962C8B-B14F-4D97-AF65-F5344CB8AC3E}">
        <p14:creationId xmlns:p14="http://schemas.microsoft.com/office/powerpoint/2010/main" val="1826199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 name="テキスト ボックス 2"/>
          <p:cNvSpPr txBox="1"/>
          <p:nvPr/>
        </p:nvSpPr>
        <p:spPr>
          <a:xfrm>
            <a:off x="539552" y="1389760"/>
            <a:ext cx="3834704" cy="1169551"/>
          </a:xfrm>
          <a:prstGeom prst="rect">
            <a:avLst/>
          </a:prstGeom>
          <a:noFill/>
        </p:spPr>
        <p:txBody>
          <a:bodyPr wrap="none" rtlCol="0">
            <a:spAutoFit/>
          </a:bodyPr>
          <a:lstStyle/>
          <a:p>
            <a:pPr marL="285750" indent="-285750">
              <a:buFont typeface="Arial" panose="020B0604020202020204" pitchFamily="34" charset="0"/>
              <a:buChar char="•"/>
            </a:pPr>
            <a:r>
              <a:rPr kumimoji="1" lang="ja-JP" altLang="en-US" sz="1400" dirty="0"/>
              <a:t>ログイン・・・・・・・・・・・・・・・・・・・・・・・・・・・・・</a:t>
            </a:r>
            <a:r>
              <a:rPr kumimoji="1" lang="en-US" altLang="ja-JP" sz="1400" dirty="0"/>
              <a:t>P4</a:t>
            </a:r>
          </a:p>
          <a:p>
            <a:pPr marL="285750" indent="-285750">
              <a:buFont typeface="Arial" panose="020B0604020202020204" pitchFamily="34" charset="0"/>
              <a:buChar char="•"/>
            </a:pPr>
            <a:r>
              <a:rPr lang="ja-JP" altLang="en-US" sz="1400" dirty="0"/>
              <a:t>画面構成・・・・・・・・・・・・・・・・・・・・・・・・・・・</a:t>
            </a:r>
            <a:r>
              <a:rPr lang="en-US" altLang="ja-JP" sz="1400" dirty="0"/>
              <a:t>P5</a:t>
            </a:r>
          </a:p>
          <a:p>
            <a:pPr marL="285750" indent="-285750">
              <a:buFont typeface="Arial" panose="020B0604020202020204" pitchFamily="34" charset="0"/>
              <a:buChar char="•"/>
            </a:pPr>
            <a:r>
              <a:rPr kumimoji="1" lang="ja-JP" altLang="en-US" sz="1400" dirty="0"/>
              <a:t>管理者モードと利用者モード・・・・・・・・・・・・ </a:t>
            </a:r>
            <a:r>
              <a:rPr kumimoji="1" lang="en-US" altLang="ja-JP" sz="1400" dirty="0"/>
              <a:t>P6</a:t>
            </a:r>
          </a:p>
          <a:p>
            <a:pPr marL="285750" indent="-285750">
              <a:buFont typeface="Arial" panose="020B0604020202020204" pitchFamily="34" charset="0"/>
              <a:buChar char="•"/>
            </a:pPr>
            <a:r>
              <a:rPr lang="ja-JP" altLang="en-US" sz="1400" dirty="0"/>
              <a:t>マニュアルサイト・・・・・・・・・・・・・・・・・・・・・・・</a:t>
            </a:r>
            <a:r>
              <a:rPr lang="en-US" altLang="ja-JP" sz="1400" dirty="0"/>
              <a:t>P7</a:t>
            </a:r>
          </a:p>
          <a:p>
            <a:pPr marL="285750" indent="-285750">
              <a:buFont typeface="Arial" panose="020B0604020202020204" pitchFamily="34" charset="0"/>
              <a:buChar char="•"/>
            </a:pPr>
            <a:r>
              <a:rPr kumimoji="1" lang="ja-JP" altLang="en-US" sz="1400" dirty="0"/>
              <a:t>管理者モードから利用者モードへ・・</a:t>
            </a:r>
            <a:r>
              <a:rPr lang="ja-JP" altLang="en-US" sz="1400" dirty="0"/>
              <a:t>・・・・・</a:t>
            </a:r>
            <a:r>
              <a:rPr kumimoji="1" lang="ja-JP" altLang="en-US" sz="1400" dirty="0"/>
              <a:t>・  </a:t>
            </a:r>
            <a:r>
              <a:rPr kumimoji="1" lang="en-US" altLang="ja-JP" sz="1400" dirty="0"/>
              <a:t>P8</a:t>
            </a:r>
            <a:endParaRPr kumimoji="1" lang="ja-JP" altLang="en-US" sz="1400" dirty="0"/>
          </a:p>
        </p:txBody>
      </p:sp>
      <p:sp>
        <p:nvSpPr>
          <p:cNvPr id="27" name="正方形/長方形 26"/>
          <p:cNvSpPr/>
          <p:nvPr/>
        </p:nvSpPr>
        <p:spPr bwMode="auto">
          <a:xfrm>
            <a:off x="388400" y="2784990"/>
            <a:ext cx="4032448" cy="360040"/>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solidFill>
                  <a:schemeClr val="bg1"/>
                </a:solidFill>
              </a:rPr>
              <a:t>ステップ</a:t>
            </a:r>
            <a:r>
              <a:rPr lang="en-US" altLang="ja-JP" sz="1400" dirty="0">
                <a:solidFill>
                  <a:schemeClr val="bg1"/>
                </a:solidFill>
              </a:rPr>
              <a:t>1</a:t>
            </a:r>
            <a:r>
              <a:rPr lang="ja-JP" altLang="en-US" sz="1400" dirty="0">
                <a:solidFill>
                  <a:schemeClr val="bg1"/>
                </a:solidFill>
              </a:rPr>
              <a:t>（</a:t>
            </a:r>
            <a:r>
              <a:rPr lang="en-US" altLang="ja-JP" sz="1400" dirty="0">
                <a:solidFill>
                  <a:schemeClr val="bg1"/>
                </a:solidFill>
              </a:rPr>
              <a:t>SFA</a:t>
            </a:r>
            <a:r>
              <a:rPr lang="ja-JP" altLang="en-US" sz="1400" dirty="0">
                <a:solidFill>
                  <a:schemeClr val="bg1"/>
                </a:solidFill>
              </a:rPr>
              <a:t>を利用するための準備）</a:t>
            </a:r>
          </a:p>
        </p:txBody>
      </p:sp>
      <p:sp>
        <p:nvSpPr>
          <p:cNvPr id="30" name="テキスト ボックス 29"/>
          <p:cNvSpPr txBox="1"/>
          <p:nvPr/>
        </p:nvSpPr>
        <p:spPr>
          <a:xfrm>
            <a:off x="539552" y="3199616"/>
            <a:ext cx="4110421" cy="3108543"/>
          </a:xfrm>
          <a:prstGeom prst="rect">
            <a:avLst/>
          </a:prstGeom>
          <a:noFill/>
        </p:spPr>
        <p:txBody>
          <a:bodyPr wrap="none" rtlCol="0">
            <a:spAutoFit/>
          </a:bodyPr>
          <a:lstStyle/>
          <a:p>
            <a:pPr marL="285750" indent="-285750">
              <a:buFont typeface="Arial" panose="020B0604020202020204" pitchFamily="34" charset="0"/>
              <a:buChar char="•"/>
            </a:pPr>
            <a:r>
              <a:rPr kumimoji="1" lang="ja-JP" altLang="en-US" sz="1400" dirty="0"/>
              <a:t>ステップ</a:t>
            </a:r>
            <a:r>
              <a:rPr kumimoji="1" lang="en-US" altLang="ja-JP" sz="1400" dirty="0"/>
              <a:t>1</a:t>
            </a:r>
            <a:r>
              <a:rPr kumimoji="1" lang="ja-JP" altLang="en-US" sz="1400" dirty="0"/>
              <a:t>について・・・・・・・・・・・・・・・・・・・・・ </a:t>
            </a:r>
            <a:r>
              <a:rPr kumimoji="1" lang="en-US" altLang="ja-JP" sz="1400" dirty="0"/>
              <a:t>P11</a:t>
            </a:r>
          </a:p>
          <a:p>
            <a:pPr marL="285750" indent="-285750">
              <a:buFont typeface="Arial" panose="020B0604020202020204" pitchFamily="34" charset="0"/>
              <a:buChar char="•"/>
            </a:pPr>
            <a:r>
              <a:rPr lang="en-US" altLang="ja-JP" sz="1400" dirty="0"/>
              <a:t>SFA</a:t>
            </a:r>
            <a:r>
              <a:rPr lang="ja-JP" altLang="en-US" sz="1400" dirty="0"/>
              <a:t>利用者の設定の流れ・・・・・・・・・・・・・・ </a:t>
            </a:r>
            <a:r>
              <a:rPr lang="en-US" altLang="ja-JP" sz="1400" dirty="0"/>
              <a:t>P12</a:t>
            </a:r>
          </a:p>
          <a:p>
            <a:pPr marL="285750" indent="-285750">
              <a:buFont typeface="Arial" panose="020B0604020202020204" pitchFamily="34" charset="0"/>
              <a:buChar char="•"/>
            </a:pPr>
            <a:r>
              <a:rPr lang="ja-JP" altLang="en-US" sz="1400" dirty="0"/>
              <a:t>顧客情報の設定の流れ・・・・・・・・・・・・・・・・</a:t>
            </a:r>
            <a:r>
              <a:rPr lang="en-US" altLang="ja-JP" sz="1400" dirty="0"/>
              <a:t>P13</a:t>
            </a:r>
          </a:p>
          <a:p>
            <a:r>
              <a:rPr lang="ja-JP" altLang="en-US" sz="1400" dirty="0"/>
              <a:t>　　　　　顧客情報登録項目の設定・・・・・・・・・・</a:t>
            </a:r>
            <a:r>
              <a:rPr lang="en-US" altLang="ja-JP" sz="1400" dirty="0"/>
              <a:t>P14</a:t>
            </a:r>
          </a:p>
          <a:p>
            <a:r>
              <a:rPr lang="ja-JP" altLang="en-US" sz="1400" dirty="0"/>
              <a:t>　　　　　顧客情報</a:t>
            </a:r>
            <a:r>
              <a:rPr lang="en-US" altLang="ja-JP" sz="1400" dirty="0"/>
              <a:t>csv</a:t>
            </a:r>
            <a:r>
              <a:rPr lang="ja-JP" altLang="en-US" sz="1400" dirty="0"/>
              <a:t>出力項目の設定 ・・・・・・</a:t>
            </a:r>
            <a:r>
              <a:rPr lang="en-US" altLang="ja-JP" sz="1400" dirty="0"/>
              <a:t>P16</a:t>
            </a:r>
          </a:p>
          <a:p>
            <a:r>
              <a:rPr lang="ja-JP" altLang="en-US" sz="1400" dirty="0"/>
              <a:t>　　　　　顧客情報</a:t>
            </a:r>
            <a:r>
              <a:rPr lang="en-US" altLang="ja-JP" sz="1400" dirty="0"/>
              <a:t>csv</a:t>
            </a:r>
            <a:r>
              <a:rPr lang="ja-JP" altLang="en-US" sz="1400" dirty="0"/>
              <a:t>取込項目の設定・・・・・・ </a:t>
            </a:r>
            <a:r>
              <a:rPr lang="en-US" altLang="ja-JP" sz="1400" dirty="0"/>
              <a:t>P17</a:t>
            </a:r>
          </a:p>
          <a:p>
            <a:r>
              <a:rPr kumimoji="1" lang="ja-JP" altLang="en-US" sz="1400" dirty="0"/>
              <a:t>　　　　　顧客情報を</a:t>
            </a:r>
            <a:r>
              <a:rPr kumimoji="1" lang="en-US" altLang="ja-JP" sz="1400" dirty="0"/>
              <a:t>csv</a:t>
            </a:r>
            <a:r>
              <a:rPr kumimoji="1" lang="ja-JP" altLang="en-US" sz="1400" dirty="0"/>
              <a:t>ファイルに</a:t>
            </a:r>
            <a:r>
              <a:rPr lang="ja-JP" altLang="en-US" sz="1400" dirty="0"/>
              <a:t>・・・・・・・・・・・・</a:t>
            </a:r>
            <a:r>
              <a:rPr kumimoji="1" lang="en-US" altLang="ja-JP" sz="1400" dirty="0"/>
              <a:t>P18</a:t>
            </a:r>
          </a:p>
          <a:p>
            <a:r>
              <a:rPr lang="ja-JP" altLang="en-US" sz="1400" dirty="0"/>
              <a:t>　　　　　顧客情報</a:t>
            </a:r>
            <a:r>
              <a:rPr lang="en-US" altLang="ja-JP" sz="1400" dirty="0"/>
              <a:t>csv</a:t>
            </a:r>
            <a:r>
              <a:rPr lang="ja-JP" altLang="en-US" sz="1400" dirty="0"/>
              <a:t>ファイルの取込・ ・・・・・・・ </a:t>
            </a:r>
            <a:r>
              <a:rPr lang="en-US" altLang="ja-JP" sz="1400" dirty="0"/>
              <a:t>P19</a:t>
            </a:r>
          </a:p>
          <a:p>
            <a:pPr marL="285750" indent="-285750">
              <a:buFont typeface="Arial" panose="020B0604020202020204" pitchFamily="34" charset="0"/>
              <a:buChar char="•"/>
            </a:pPr>
            <a:r>
              <a:rPr kumimoji="1" lang="ja-JP" altLang="en-US" sz="1400" dirty="0"/>
              <a:t>案件情報の設定の流れ・・・・・・・・・・・・・・・・</a:t>
            </a:r>
            <a:r>
              <a:rPr kumimoji="1" lang="en-US" altLang="ja-JP" sz="1400" dirty="0"/>
              <a:t>P20</a:t>
            </a:r>
          </a:p>
          <a:p>
            <a:pPr marL="285750" indent="-285750">
              <a:buFont typeface="Arial" panose="020B0604020202020204" pitchFamily="34" charset="0"/>
              <a:buChar char="•"/>
            </a:pPr>
            <a:r>
              <a:rPr lang="ja-JP" altLang="en-US" sz="1400" dirty="0"/>
              <a:t>日報情報の設定の流れ・・・・・・・・・・・・・・・・</a:t>
            </a:r>
            <a:r>
              <a:rPr lang="en-US" altLang="ja-JP" sz="1400" dirty="0"/>
              <a:t>P21</a:t>
            </a:r>
          </a:p>
          <a:p>
            <a:pPr marL="285750" indent="-285750">
              <a:buFont typeface="Arial" panose="020B0604020202020204" pitchFamily="34" charset="0"/>
              <a:buChar char="•"/>
            </a:pPr>
            <a:r>
              <a:rPr kumimoji="1" lang="ja-JP" altLang="en-US" sz="1400" dirty="0"/>
              <a:t>自社営業担当情報</a:t>
            </a:r>
            <a:endParaRPr kumimoji="1" lang="en-US" altLang="ja-JP" sz="1400" dirty="0"/>
          </a:p>
          <a:p>
            <a:r>
              <a:rPr kumimoji="1" lang="ja-JP" altLang="en-US" sz="1400" dirty="0"/>
              <a:t>　　　　　顧客情報への登録・・・・・・・・・・・・・・・・</a:t>
            </a:r>
            <a:r>
              <a:rPr kumimoji="1" lang="en-US" altLang="ja-JP" sz="1400" dirty="0"/>
              <a:t>P22</a:t>
            </a:r>
          </a:p>
          <a:p>
            <a:r>
              <a:rPr lang="ja-JP" altLang="en-US" sz="1400" dirty="0"/>
              <a:t>　　　　　案件情報への登録・・・・・・・・・・・・・・・・</a:t>
            </a:r>
            <a:r>
              <a:rPr lang="en-US" altLang="ja-JP" sz="1400" dirty="0"/>
              <a:t>P23</a:t>
            </a:r>
          </a:p>
          <a:p>
            <a:r>
              <a:rPr lang="ja-JP" altLang="en-US" sz="1400" dirty="0"/>
              <a:t>　　　　　</a:t>
            </a:r>
            <a:r>
              <a:rPr kumimoji="1" lang="ja-JP" altLang="en-US" sz="1400" dirty="0"/>
              <a:t>登録の補足・・・・・・・・・・・・・・・・・・・・・ </a:t>
            </a:r>
            <a:r>
              <a:rPr kumimoji="1" lang="en-US" altLang="ja-JP" sz="1400" dirty="0"/>
              <a:t>P24</a:t>
            </a:r>
            <a:endParaRPr kumimoji="1" lang="ja-JP" altLang="en-US" sz="1400" dirty="0"/>
          </a:p>
        </p:txBody>
      </p:sp>
      <p:sp>
        <p:nvSpPr>
          <p:cNvPr id="31" name="テキスト ボックス 30"/>
          <p:cNvSpPr txBox="1"/>
          <p:nvPr/>
        </p:nvSpPr>
        <p:spPr>
          <a:xfrm>
            <a:off x="5127452" y="1444300"/>
            <a:ext cx="3568606" cy="738664"/>
          </a:xfrm>
          <a:prstGeom prst="rect">
            <a:avLst/>
          </a:prstGeom>
          <a:noFill/>
        </p:spPr>
        <p:txBody>
          <a:bodyPr wrap="none" rtlCol="0">
            <a:spAutoFit/>
          </a:bodyPr>
          <a:lstStyle/>
          <a:p>
            <a:pPr marL="285750" indent="-285750">
              <a:buFont typeface="Arial" panose="020B0604020202020204" pitchFamily="34" charset="0"/>
              <a:buChar char="•"/>
            </a:pPr>
            <a:r>
              <a:rPr kumimoji="1" lang="ja-JP" altLang="en-US" sz="1400" dirty="0"/>
              <a:t>ステップ</a:t>
            </a:r>
            <a:r>
              <a:rPr kumimoji="1" lang="en-US" altLang="ja-JP" sz="1400" dirty="0"/>
              <a:t>2</a:t>
            </a:r>
            <a:r>
              <a:rPr kumimoji="1" lang="ja-JP" altLang="en-US" sz="1400" dirty="0"/>
              <a:t>について・・・・・・・・・・・・・・・・ </a:t>
            </a:r>
            <a:r>
              <a:rPr kumimoji="1" lang="en-US" altLang="ja-JP" sz="1400" dirty="0"/>
              <a:t>P27</a:t>
            </a:r>
          </a:p>
          <a:p>
            <a:pPr marL="285750" indent="-285750">
              <a:buFont typeface="Arial" panose="020B0604020202020204" pitchFamily="34" charset="0"/>
              <a:buChar char="•"/>
            </a:pPr>
            <a:r>
              <a:rPr lang="ja-JP" altLang="en-US" sz="1400" dirty="0"/>
              <a:t>ビューの設定・・・・・・・・・・・・・・・・・・・  </a:t>
            </a:r>
            <a:r>
              <a:rPr lang="en-US" altLang="ja-JP" sz="1400" dirty="0"/>
              <a:t>P28</a:t>
            </a:r>
          </a:p>
          <a:p>
            <a:pPr marL="285750" indent="-285750">
              <a:buFont typeface="Arial" panose="020B0604020202020204" pitchFamily="34" charset="0"/>
              <a:buChar char="•"/>
            </a:pPr>
            <a:r>
              <a:rPr lang="ja-JP" altLang="en-US" sz="1400" dirty="0"/>
              <a:t>フィルタの設定・・・・・・・・・・・・・・・・・・  </a:t>
            </a:r>
            <a:r>
              <a:rPr lang="en-US" altLang="ja-JP" sz="1400" dirty="0"/>
              <a:t>P30</a:t>
            </a:r>
          </a:p>
        </p:txBody>
      </p:sp>
      <p:sp>
        <p:nvSpPr>
          <p:cNvPr id="32" name="テキスト ボックス 31"/>
          <p:cNvSpPr txBox="1"/>
          <p:nvPr/>
        </p:nvSpPr>
        <p:spPr>
          <a:xfrm>
            <a:off x="5179774" y="5877272"/>
            <a:ext cx="3541932" cy="523220"/>
          </a:xfrm>
          <a:prstGeom prst="rect">
            <a:avLst/>
          </a:prstGeom>
          <a:noFill/>
        </p:spPr>
        <p:txBody>
          <a:bodyPr wrap="none" rtlCol="0">
            <a:spAutoFit/>
          </a:bodyPr>
          <a:lstStyle/>
          <a:p>
            <a:pPr marL="285750" indent="-285750">
              <a:buFont typeface="Arial" panose="020B0604020202020204" pitchFamily="34" charset="0"/>
              <a:buChar char="•"/>
            </a:pPr>
            <a:r>
              <a:rPr kumimoji="1" lang="ja-JP" altLang="en-US" sz="1400" dirty="0"/>
              <a:t>サポートサイト（</a:t>
            </a:r>
            <a:r>
              <a:rPr lang="en-US" altLang="ja-JP" sz="1400" dirty="0"/>
              <a:t>Q&amp;A</a:t>
            </a:r>
            <a:r>
              <a:rPr lang="ja-JP" altLang="en-US" sz="1400" dirty="0" err="1"/>
              <a:t>、</a:t>
            </a:r>
            <a:r>
              <a:rPr lang="ja-JP" altLang="en-US" sz="1400" dirty="0"/>
              <a:t>活用）・・・・・・</a:t>
            </a:r>
            <a:r>
              <a:rPr lang="en-US" altLang="ja-JP" sz="1400" dirty="0"/>
              <a:t>P42</a:t>
            </a:r>
          </a:p>
          <a:p>
            <a:pPr marL="285750" indent="-285750">
              <a:buFont typeface="Arial" panose="020B0604020202020204" pitchFamily="34" charset="0"/>
              <a:buChar char="•"/>
            </a:pPr>
            <a:r>
              <a:rPr kumimoji="1" lang="ja-JP" altLang="en-US" sz="1400" dirty="0"/>
              <a:t>サポートサイト</a:t>
            </a:r>
            <a:r>
              <a:rPr lang="ja-JP" altLang="en-US" sz="1400" dirty="0"/>
              <a:t>（メール、</a:t>
            </a:r>
            <a:r>
              <a:rPr lang="en-US" altLang="ja-JP" sz="1400" dirty="0"/>
              <a:t>TEL</a:t>
            </a:r>
            <a:r>
              <a:rPr lang="ja-JP" altLang="en-US" sz="1400" dirty="0"/>
              <a:t>）・・・・   </a:t>
            </a:r>
            <a:r>
              <a:rPr lang="en-US" altLang="ja-JP" sz="1400" dirty="0"/>
              <a:t>P43</a:t>
            </a:r>
            <a:endParaRPr kumimoji="1" lang="en-US" altLang="ja-JP" sz="1400" dirty="0"/>
          </a:p>
        </p:txBody>
      </p:sp>
      <p:sp>
        <p:nvSpPr>
          <p:cNvPr id="33" name="正方形/長方形 32"/>
          <p:cNvSpPr/>
          <p:nvPr/>
        </p:nvSpPr>
        <p:spPr bwMode="auto">
          <a:xfrm>
            <a:off x="323528" y="1028278"/>
            <a:ext cx="4097320" cy="360040"/>
          </a:xfrm>
          <a:prstGeom prst="rect">
            <a:avLst/>
          </a:pr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solidFill>
                  <a:schemeClr val="bg1"/>
                </a:solidFill>
              </a:rPr>
              <a:t>はじめに</a:t>
            </a:r>
          </a:p>
        </p:txBody>
      </p:sp>
      <p:sp>
        <p:nvSpPr>
          <p:cNvPr id="11" name="正方形/長方形 10"/>
          <p:cNvSpPr/>
          <p:nvPr/>
        </p:nvSpPr>
        <p:spPr bwMode="auto">
          <a:xfrm>
            <a:off x="4788024" y="1028278"/>
            <a:ext cx="4032448" cy="360040"/>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t>ステップ</a:t>
            </a:r>
            <a:r>
              <a:rPr lang="en-US" altLang="ja-JP" sz="1400" dirty="0"/>
              <a:t>2</a:t>
            </a:r>
            <a:r>
              <a:rPr lang="ja-JP" altLang="en-US" sz="1400" dirty="0"/>
              <a:t>（ビュー、フィルタの設定方法）</a:t>
            </a:r>
          </a:p>
        </p:txBody>
      </p:sp>
      <p:sp>
        <p:nvSpPr>
          <p:cNvPr id="10" name="テキスト ボックス 9"/>
          <p:cNvSpPr txBox="1"/>
          <p:nvPr/>
        </p:nvSpPr>
        <p:spPr>
          <a:xfrm>
            <a:off x="5127452" y="2739022"/>
            <a:ext cx="3534942" cy="1815882"/>
          </a:xfrm>
          <a:prstGeom prst="rect">
            <a:avLst/>
          </a:prstGeom>
          <a:noFill/>
        </p:spPr>
        <p:txBody>
          <a:bodyPr wrap="none" rtlCol="0">
            <a:spAutoFit/>
          </a:bodyPr>
          <a:lstStyle/>
          <a:p>
            <a:pPr marL="285750" indent="-285750">
              <a:buFont typeface="Arial" panose="020B0604020202020204" pitchFamily="34" charset="0"/>
              <a:buChar char="•"/>
            </a:pPr>
            <a:r>
              <a:rPr lang="ja-JP" altLang="en-US" sz="1400" dirty="0"/>
              <a:t>ステップ</a:t>
            </a:r>
            <a:r>
              <a:rPr lang="en-US" altLang="ja-JP" sz="1400" dirty="0"/>
              <a:t>3</a:t>
            </a:r>
            <a:r>
              <a:rPr lang="ja-JP" altLang="en-US" sz="1400" dirty="0"/>
              <a:t>について</a:t>
            </a:r>
            <a:r>
              <a:rPr kumimoji="1" lang="ja-JP" altLang="en-US" sz="1400" dirty="0"/>
              <a:t>・・・・・・・・・・・・・・・・ </a:t>
            </a:r>
            <a:r>
              <a:rPr kumimoji="1" lang="en-US" altLang="ja-JP" sz="1400" dirty="0"/>
              <a:t>P34</a:t>
            </a:r>
          </a:p>
          <a:p>
            <a:pPr marL="285750" indent="-285750">
              <a:buFont typeface="Arial" panose="020B0604020202020204" pitchFamily="34" charset="0"/>
              <a:buChar char="•"/>
            </a:pPr>
            <a:r>
              <a:rPr lang="ja-JP" altLang="en-US" sz="1400" dirty="0"/>
              <a:t>予定入力方法</a:t>
            </a:r>
            <a:endParaRPr lang="en-US" altLang="ja-JP" sz="1400" dirty="0"/>
          </a:p>
          <a:p>
            <a:r>
              <a:rPr lang="ja-JP" altLang="en-US" sz="1400" dirty="0"/>
              <a:t>　　　　　スケジュールから入力・・・・・・・・・  </a:t>
            </a:r>
            <a:r>
              <a:rPr lang="en-US" altLang="ja-JP" sz="1400" dirty="0"/>
              <a:t>P35</a:t>
            </a:r>
          </a:p>
          <a:p>
            <a:r>
              <a:rPr lang="ja-JP" altLang="en-US" sz="1400" dirty="0">
                <a:solidFill>
                  <a:srgbClr val="FF0000"/>
                </a:solidFill>
              </a:rPr>
              <a:t>　　　　</a:t>
            </a:r>
            <a:r>
              <a:rPr lang="ja-JP" altLang="en-US" sz="1400" dirty="0"/>
              <a:t>　簡易日報予定登録から入力・・・ </a:t>
            </a:r>
            <a:r>
              <a:rPr lang="en-US" altLang="ja-JP" sz="1400" dirty="0"/>
              <a:t>P36</a:t>
            </a:r>
          </a:p>
          <a:p>
            <a:pPr marL="285750" indent="-285750">
              <a:buFont typeface="Arial" panose="020B0604020202020204" pitchFamily="34" charset="0"/>
              <a:buChar char="•"/>
            </a:pPr>
            <a:r>
              <a:rPr lang="ja-JP" altLang="en-US" sz="1400" dirty="0"/>
              <a:t>実績入力方法</a:t>
            </a:r>
            <a:endParaRPr lang="en-US" altLang="ja-JP" sz="1400" dirty="0"/>
          </a:p>
          <a:p>
            <a:r>
              <a:rPr lang="ja-JP" altLang="en-US" sz="1400" dirty="0"/>
              <a:t>　　　　　スケジュールから入力・・・・・・・・・・ </a:t>
            </a:r>
            <a:r>
              <a:rPr lang="en-US" altLang="ja-JP" sz="1400" dirty="0"/>
              <a:t>P37</a:t>
            </a:r>
          </a:p>
          <a:p>
            <a:r>
              <a:rPr lang="ja-JP" altLang="en-US" sz="1400" dirty="0"/>
              <a:t>　　　　　簡易日報実績登録から入力・・・・</a:t>
            </a:r>
            <a:r>
              <a:rPr lang="en-US" altLang="ja-JP" sz="1400" dirty="0"/>
              <a:t>P38</a:t>
            </a:r>
          </a:p>
          <a:p>
            <a:r>
              <a:rPr lang="ja-JP" altLang="en-US" sz="1400" dirty="0"/>
              <a:t>　　　　　日報照会から入力・・・・・・・・・・・・</a:t>
            </a:r>
            <a:r>
              <a:rPr lang="en-US" altLang="ja-JP" sz="1400" dirty="0"/>
              <a:t>P39</a:t>
            </a:r>
          </a:p>
        </p:txBody>
      </p:sp>
      <p:sp>
        <p:nvSpPr>
          <p:cNvPr id="12" name="正方形/長方形 11"/>
          <p:cNvSpPr/>
          <p:nvPr/>
        </p:nvSpPr>
        <p:spPr bwMode="auto">
          <a:xfrm>
            <a:off x="4788024" y="2323000"/>
            <a:ext cx="4032448" cy="360040"/>
          </a:xfrm>
          <a:prstGeom prst="rect">
            <a:avLst/>
          </a:pr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t>ステップ</a:t>
            </a:r>
            <a:r>
              <a:rPr lang="en-US" altLang="ja-JP" sz="1400" dirty="0"/>
              <a:t>3</a:t>
            </a:r>
            <a:r>
              <a:rPr lang="ja-JP" altLang="en-US" sz="1400" dirty="0"/>
              <a:t>（予定・実績入力方法）</a:t>
            </a:r>
          </a:p>
        </p:txBody>
      </p:sp>
    </p:spTree>
    <p:extLst>
      <p:ext uri="{BB962C8B-B14F-4D97-AF65-F5344CB8AC3E}">
        <p14:creationId xmlns:p14="http://schemas.microsoft.com/office/powerpoint/2010/main" val="195061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1676663" y="804830"/>
            <a:ext cx="5904656" cy="646331"/>
          </a:xfrm>
          <a:prstGeom prst="rect">
            <a:avLst/>
          </a:prstGeom>
          <a:noFill/>
        </p:spPr>
        <p:txBody>
          <a:bodyPr wrap="square" rtlCol="0">
            <a:spAutoFit/>
          </a:bodyPr>
          <a:lstStyle/>
          <a:p>
            <a:r>
              <a:rPr kumimoji="1" lang="ja-JP" altLang="en-US" dirty="0"/>
              <a:t>①</a:t>
            </a:r>
            <a:r>
              <a:rPr kumimoji="1" lang="en-US" altLang="ja-JP" dirty="0"/>
              <a:t>URL</a:t>
            </a:r>
            <a:r>
              <a:rPr kumimoji="1" lang="ja-JP" altLang="en-US" dirty="0"/>
              <a:t>をブラウザに入力をしてログイン画面を表示</a:t>
            </a:r>
            <a:endParaRPr kumimoji="1" lang="en-US" altLang="ja-JP" dirty="0"/>
          </a:p>
          <a:p>
            <a:r>
              <a:rPr lang="ja-JP" altLang="en-US" dirty="0"/>
              <a:t>②ユーザー</a:t>
            </a:r>
            <a:r>
              <a:rPr lang="en-US" altLang="ja-JP" dirty="0"/>
              <a:t>ID</a:t>
            </a:r>
            <a:r>
              <a:rPr lang="ja-JP" altLang="en-US" dirty="0"/>
              <a:t>とパスワードを入力して「ログイン」ボタンをクリック</a:t>
            </a:r>
            <a:endParaRPr kumimoji="1" lang="ja-JP" altLang="en-US" dirty="0"/>
          </a:p>
        </p:txBody>
      </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grpSp>
        <p:nvGrpSpPr>
          <p:cNvPr id="3" name="グループ化 2"/>
          <p:cNvGrpSpPr/>
          <p:nvPr/>
        </p:nvGrpSpPr>
        <p:grpSpPr>
          <a:xfrm>
            <a:off x="1509188" y="1881048"/>
            <a:ext cx="5805710" cy="3960000"/>
            <a:chOff x="1509188" y="1881048"/>
            <a:chExt cx="5805710" cy="3960000"/>
          </a:xfrm>
        </p:grpSpPr>
        <p:pic>
          <p:nvPicPr>
            <p:cNvPr id="8" name="図 7"/>
            <p:cNvPicPr>
              <a:picLocks noChangeAspect="1"/>
            </p:cNvPicPr>
            <p:nvPr/>
          </p:nvPicPr>
          <p:blipFill>
            <a:blip r:embed="rId3"/>
            <a:stretch>
              <a:fillRect/>
            </a:stretch>
          </p:blipFill>
          <p:spPr>
            <a:xfrm>
              <a:off x="1509188" y="1881048"/>
              <a:ext cx="5805710" cy="3960000"/>
            </a:xfrm>
            <a:prstGeom prst="rect">
              <a:avLst/>
            </a:prstGeom>
          </p:spPr>
        </p:pic>
        <p:sp>
          <p:nvSpPr>
            <p:cNvPr id="9" name="正方形/長方形 8"/>
            <p:cNvSpPr/>
            <p:nvPr/>
          </p:nvSpPr>
          <p:spPr bwMode="auto">
            <a:xfrm>
              <a:off x="3275856" y="3307221"/>
              <a:ext cx="1774708" cy="631091"/>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sp>
          <p:nvSpPr>
            <p:cNvPr id="10" name="正方形/長方形 9"/>
            <p:cNvSpPr/>
            <p:nvPr/>
          </p:nvSpPr>
          <p:spPr bwMode="auto">
            <a:xfrm>
              <a:off x="3275856" y="4153256"/>
              <a:ext cx="1774708" cy="341832"/>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411372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107504" y="769231"/>
            <a:ext cx="3600400" cy="369332"/>
          </a:xfrm>
          <a:prstGeom prst="rect">
            <a:avLst/>
          </a:prstGeom>
          <a:noFill/>
        </p:spPr>
        <p:txBody>
          <a:bodyPr wrap="square" rtlCol="0">
            <a:spAutoFit/>
          </a:bodyPr>
          <a:lstStyle/>
          <a:p>
            <a:r>
              <a:rPr kumimoji="1" lang="ja-JP" altLang="en-US" dirty="0"/>
              <a:t>■デスクトップ（ログイン後の画面）</a:t>
            </a:r>
          </a:p>
        </p:txBody>
      </p:sp>
      <p:sp>
        <p:nvSpPr>
          <p:cNvPr id="18" name="楕円 17"/>
          <p:cNvSpPr/>
          <p:nvPr/>
        </p:nvSpPr>
        <p:spPr bwMode="auto">
          <a:xfrm>
            <a:off x="6499298" y="1453214"/>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 name="テキスト ボックス 1"/>
          <p:cNvSpPr txBox="1"/>
          <p:nvPr/>
        </p:nvSpPr>
        <p:spPr>
          <a:xfrm>
            <a:off x="6732240" y="1374910"/>
            <a:ext cx="2321469" cy="523220"/>
          </a:xfrm>
          <a:prstGeom prst="rect">
            <a:avLst/>
          </a:prstGeom>
          <a:noFill/>
        </p:spPr>
        <p:txBody>
          <a:bodyPr wrap="none" rtlCol="0">
            <a:spAutoFit/>
          </a:bodyPr>
          <a:lstStyle/>
          <a:p>
            <a:r>
              <a:rPr kumimoji="1" lang="ja-JP" altLang="en-US" sz="1400" dirty="0"/>
              <a:t>ご契約いただいているオプション</a:t>
            </a:r>
            <a:endParaRPr kumimoji="1" lang="en-US" altLang="ja-JP" sz="1400" dirty="0"/>
          </a:p>
          <a:p>
            <a:r>
              <a:rPr lang="ja-JP" altLang="en-US" sz="1400" dirty="0"/>
              <a:t>サービスが表示されます。</a:t>
            </a:r>
            <a:endParaRPr kumimoji="1" lang="ja-JP" altLang="en-US" sz="1400" dirty="0"/>
          </a:p>
        </p:txBody>
      </p:sp>
      <p:sp>
        <p:nvSpPr>
          <p:cNvPr id="19" name="楕円 18"/>
          <p:cNvSpPr/>
          <p:nvPr/>
        </p:nvSpPr>
        <p:spPr bwMode="auto">
          <a:xfrm>
            <a:off x="6501091" y="2127715"/>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dirty="0">
                <a:solidFill>
                  <a:schemeClr val="bg1"/>
                </a:solidFill>
                <a:latin typeface="Meiryo UI" panose="020B0604030504040204" pitchFamily="50" charset="-128"/>
                <a:ea typeface="Meiryo UI" panose="020B0604030504040204" pitchFamily="50" charset="-128"/>
              </a:rPr>
              <a:t>2</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6734033" y="2049411"/>
            <a:ext cx="2199641" cy="738664"/>
          </a:xfrm>
          <a:prstGeom prst="rect">
            <a:avLst/>
          </a:prstGeom>
          <a:noFill/>
        </p:spPr>
        <p:txBody>
          <a:bodyPr wrap="none" rtlCol="0">
            <a:spAutoFit/>
          </a:bodyPr>
          <a:lstStyle/>
          <a:p>
            <a:r>
              <a:rPr kumimoji="1" lang="ja-JP" altLang="en-US" sz="1400" dirty="0"/>
              <a:t>①で選択をしているオプション</a:t>
            </a:r>
            <a:endParaRPr kumimoji="1" lang="en-US" altLang="ja-JP" sz="1400" dirty="0"/>
          </a:p>
          <a:p>
            <a:r>
              <a:rPr kumimoji="1" lang="ja-JP" altLang="en-US" sz="1400" dirty="0"/>
              <a:t>サービス内のメニューが表示</a:t>
            </a:r>
            <a:endParaRPr kumimoji="1" lang="en-US" altLang="ja-JP" sz="1400" dirty="0"/>
          </a:p>
          <a:p>
            <a:r>
              <a:rPr lang="ja-JP" altLang="en-US" sz="1400" dirty="0"/>
              <a:t>されます。</a:t>
            </a:r>
            <a:endParaRPr kumimoji="1" lang="ja-JP" altLang="en-US" sz="1400" dirty="0"/>
          </a:p>
        </p:txBody>
      </p:sp>
      <p:sp>
        <p:nvSpPr>
          <p:cNvPr id="21" name="楕円 20"/>
          <p:cNvSpPr/>
          <p:nvPr/>
        </p:nvSpPr>
        <p:spPr bwMode="auto">
          <a:xfrm>
            <a:off x="6505892" y="2982408"/>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dirty="0">
                <a:solidFill>
                  <a:schemeClr val="bg1"/>
                </a:solidFill>
                <a:latin typeface="Meiryo UI" panose="020B0604030504040204" pitchFamily="50" charset="-128"/>
                <a:ea typeface="Meiryo UI" panose="020B0604030504040204" pitchFamily="50" charset="-128"/>
              </a:rPr>
              <a:t>3</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3" name="テキスト ボックス 22"/>
          <p:cNvSpPr txBox="1"/>
          <p:nvPr/>
        </p:nvSpPr>
        <p:spPr>
          <a:xfrm>
            <a:off x="6763872" y="2887078"/>
            <a:ext cx="1814920" cy="523220"/>
          </a:xfrm>
          <a:prstGeom prst="rect">
            <a:avLst/>
          </a:prstGeom>
          <a:noFill/>
        </p:spPr>
        <p:txBody>
          <a:bodyPr wrap="none" rtlCol="0">
            <a:spAutoFit/>
          </a:bodyPr>
          <a:lstStyle/>
          <a:p>
            <a:r>
              <a:rPr kumimoji="1" lang="ja-JP" altLang="en-US" sz="1400" dirty="0"/>
              <a:t>ログイン後に表示される</a:t>
            </a:r>
            <a:endParaRPr kumimoji="1" lang="en-US" altLang="ja-JP" sz="1400" dirty="0"/>
          </a:p>
          <a:p>
            <a:r>
              <a:rPr lang="ja-JP" altLang="en-US" sz="1400" dirty="0"/>
              <a:t>各種メニュー</a:t>
            </a:r>
            <a:endParaRPr kumimoji="1" lang="ja-JP" altLang="en-US" sz="1400" dirty="0"/>
          </a:p>
        </p:txBody>
      </p:sp>
      <p:sp>
        <p:nvSpPr>
          <p:cNvPr id="31" name="楕円 30"/>
          <p:cNvSpPr/>
          <p:nvPr/>
        </p:nvSpPr>
        <p:spPr bwMode="auto">
          <a:xfrm>
            <a:off x="6507658" y="3757560"/>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dirty="0">
                <a:solidFill>
                  <a:schemeClr val="bg1"/>
                </a:solidFill>
                <a:latin typeface="Meiryo UI" panose="020B0604030504040204" pitchFamily="50" charset="-128"/>
                <a:ea typeface="Meiryo UI" panose="020B0604030504040204" pitchFamily="50" charset="-128"/>
              </a:rPr>
              <a:t>4</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2" name="テキスト ボックス 31"/>
          <p:cNvSpPr txBox="1"/>
          <p:nvPr/>
        </p:nvSpPr>
        <p:spPr>
          <a:xfrm>
            <a:off x="6763872" y="3682630"/>
            <a:ext cx="2137124" cy="523220"/>
          </a:xfrm>
          <a:prstGeom prst="rect">
            <a:avLst/>
          </a:prstGeom>
          <a:noFill/>
        </p:spPr>
        <p:txBody>
          <a:bodyPr wrap="none" rtlCol="0">
            <a:spAutoFit/>
          </a:bodyPr>
          <a:lstStyle/>
          <a:p>
            <a:r>
              <a:rPr kumimoji="1" lang="ja-JP" altLang="en-US" sz="1400" dirty="0"/>
              <a:t>ログインをしているユーザーの</a:t>
            </a:r>
            <a:endParaRPr kumimoji="1" lang="en-US" altLang="ja-JP" sz="1400" dirty="0"/>
          </a:p>
          <a:p>
            <a:r>
              <a:rPr lang="ja-JP" altLang="en-US" sz="1400" dirty="0"/>
              <a:t>お名前が表示されます。</a:t>
            </a:r>
            <a:endParaRPr kumimoji="1" lang="ja-JP" altLang="en-US" sz="1400" dirty="0"/>
          </a:p>
        </p:txBody>
      </p:sp>
      <p:sp>
        <p:nvSpPr>
          <p:cNvPr id="22" name="テキスト ボックス 21"/>
          <p:cNvSpPr txBox="1"/>
          <p:nvPr/>
        </p:nvSpPr>
        <p:spPr>
          <a:xfrm>
            <a:off x="438392" y="6209849"/>
            <a:ext cx="2860078" cy="261610"/>
          </a:xfrm>
          <a:prstGeom prst="rect">
            <a:avLst/>
          </a:prstGeom>
          <a:noFill/>
        </p:spPr>
        <p:txBody>
          <a:bodyPr wrap="none" rtlCol="0">
            <a:spAutoFit/>
          </a:bodyPr>
          <a:lstStyle/>
          <a:p>
            <a:r>
              <a:rPr lang="ja-JP" altLang="en-US" sz="1100" dirty="0">
                <a:solidFill>
                  <a:srgbClr val="FF0000"/>
                </a:solidFill>
              </a:rPr>
              <a:t>画面は、</a:t>
            </a:r>
            <a:r>
              <a:rPr lang="en-US" altLang="ja-JP" sz="1100" dirty="0" err="1">
                <a:solidFill>
                  <a:srgbClr val="FF0000"/>
                </a:solidFill>
              </a:rPr>
              <a:t>WaWaOffice</a:t>
            </a:r>
            <a:r>
              <a:rPr lang="en-US" altLang="ja-JP" sz="1100" dirty="0">
                <a:solidFill>
                  <a:srgbClr val="FF0000"/>
                </a:solidFill>
              </a:rPr>
              <a:t>+</a:t>
            </a:r>
            <a:r>
              <a:rPr lang="ja-JP" altLang="en-US" sz="1100" dirty="0">
                <a:solidFill>
                  <a:srgbClr val="FF0000"/>
                </a:solidFill>
              </a:rPr>
              <a:t>オプションの場合です。</a:t>
            </a:r>
            <a:endParaRPr kumimoji="1" lang="ja-JP" altLang="en-US" sz="1100" dirty="0">
              <a:solidFill>
                <a:srgbClr val="FF0000"/>
              </a:solidFill>
            </a:endParaRPr>
          </a:p>
        </p:txBody>
      </p:sp>
      <p:sp>
        <p:nvSpPr>
          <p:cNvPr id="5" name="タイトル 4"/>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grpSp>
        <p:nvGrpSpPr>
          <p:cNvPr id="3" name="グループ化 2"/>
          <p:cNvGrpSpPr/>
          <p:nvPr/>
        </p:nvGrpSpPr>
        <p:grpSpPr>
          <a:xfrm>
            <a:off x="174815" y="1169817"/>
            <a:ext cx="6093538" cy="4760250"/>
            <a:chOff x="174815" y="1169817"/>
            <a:chExt cx="6093538" cy="4760250"/>
          </a:xfrm>
        </p:grpSpPr>
        <p:pic>
          <p:nvPicPr>
            <p:cNvPr id="24" name="図 23"/>
            <p:cNvPicPr>
              <a:picLocks noChangeAspect="1"/>
            </p:cNvPicPr>
            <p:nvPr/>
          </p:nvPicPr>
          <p:blipFill>
            <a:blip r:embed="rId3"/>
            <a:stretch>
              <a:fillRect/>
            </a:stretch>
          </p:blipFill>
          <p:spPr>
            <a:xfrm>
              <a:off x="407553" y="1322067"/>
              <a:ext cx="5860800" cy="4608000"/>
            </a:xfrm>
            <a:prstGeom prst="rect">
              <a:avLst/>
            </a:prstGeom>
          </p:spPr>
        </p:pic>
        <p:sp>
          <p:nvSpPr>
            <p:cNvPr id="25" name="正方形/長方形 24"/>
            <p:cNvSpPr/>
            <p:nvPr/>
          </p:nvSpPr>
          <p:spPr bwMode="auto">
            <a:xfrm>
              <a:off x="426017" y="1493240"/>
              <a:ext cx="3569920" cy="209725"/>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sp>
          <p:nvSpPr>
            <p:cNvPr id="26" name="正方形/長方形 25"/>
            <p:cNvSpPr/>
            <p:nvPr/>
          </p:nvSpPr>
          <p:spPr bwMode="auto">
            <a:xfrm>
              <a:off x="407553" y="2496522"/>
              <a:ext cx="5808689" cy="3408894"/>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sp>
          <p:nvSpPr>
            <p:cNvPr id="27" name="楕円 12"/>
            <p:cNvSpPr/>
            <p:nvPr/>
          </p:nvSpPr>
          <p:spPr bwMode="auto">
            <a:xfrm>
              <a:off x="176287" y="1416047"/>
              <a:ext cx="366605" cy="331473"/>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6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8" name="楕円 14"/>
            <p:cNvSpPr/>
            <p:nvPr/>
          </p:nvSpPr>
          <p:spPr bwMode="auto">
            <a:xfrm>
              <a:off x="174815" y="1923637"/>
              <a:ext cx="366605" cy="331473"/>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6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3" name="楕円 15"/>
            <p:cNvSpPr/>
            <p:nvPr/>
          </p:nvSpPr>
          <p:spPr bwMode="auto">
            <a:xfrm>
              <a:off x="209530" y="3648380"/>
              <a:ext cx="366605" cy="331473"/>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6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4" name="正方形/長方形 33"/>
            <p:cNvSpPr/>
            <p:nvPr/>
          </p:nvSpPr>
          <p:spPr bwMode="auto">
            <a:xfrm>
              <a:off x="5436095" y="1275127"/>
              <a:ext cx="636621" cy="281665"/>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sp>
          <p:nvSpPr>
            <p:cNvPr id="35" name="楕円 29"/>
            <p:cNvSpPr/>
            <p:nvPr/>
          </p:nvSpPr>
          <p:spPr bwMode="auto">
            <a:xfrm>
              <a:off x="5307764" y="1169817"/>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4</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6" name="正方形/長方形 35"/>
            <p:cNvSpPr/>
            <p:nvPr/>
          </p:nvSpPr>
          <p:spPr bwMode="auto">
            <a:xfrm>
              <a:off x="413568" y="1740833"/>
              <a:ext cx="5604607" cy="680260"/>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2792324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bwMode="auto">
          <a:xfrm>
            <a:off x="1091264" y="3789040"/>
            <a:ext cx="1800200" cy="341127"/>
          </a:xfrm>
          <a:prstGeom prst="rect">
            <a:avLst/>
          </a:prstGeom>
          <a:solidFill>
            <a:schemeClr val="accent2">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dirty="0">
                <a:solidFill>
                  <a:schemeClr val="bg1"/>
                </a:solidFill>
              </a:rPr>
              <a:t>利用者モード</a:t>
            </a:r>
          </a:p>
        </p:txBody>
      </p:sp>
      <p:sp>
        <p:nvSpPr>
          <p:cNvPr id="25" name="タイトル 3"/>
          <p:cNvSpPr txBox="1">
            <a:spLocks/>
          </p:cNvSpPr>
          <p:nvPr/>
        </p:nvSpPr>
        <p:spPr bwMode="gray">
          <a:xfrm>
            <a:off x="683568" y="764704"/>
            <a:ext cx="756084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en-US" altLang="ja-JP" sz="2000" kern="0" dirty="0" err="1">
                <a:solidFill>
                  <a:schemeClr val="tx1"/>
                </a:solidFill>
                <a:latin typeface="+mn-lt"/>
              </a:rPr>
              <a:t>WaWaOffice</a:t>
            </a:r>
            <a:r>
              <a:rPr lang="ja-JP" altLang="en-US" sz="2000" kern="0" dirty="0">
                <a:solidFill>
                  <a:schemeClr val="tx1"/>
                </a:solidFill>
                <a:latin typeface="+mn-lt"/>
              </a:rPr>
              <a:t>には、</a:t>
            </a:r>
            <a:r>
              <a:rPr lang="ja-JP" altLang="en-US" sz="2000" kern="0" dirty="0">
                <a:solidFill>
                  <a:srgbClr val="FF0000"/>
                </a:solidFill>
                <a:latin typeface="+mn-lt"/>
              </a:rPr>
              <a:t>「利用者」</a:t>
            </a:r>
            <a:r>
              <a:rPr lang="ja-JP" altLang="en-US" sz="2000" kern="0" dirty="0">
                <a:solidFill>
                  <a:schemeClr val="tx1"/>
                </a:solidFill>
                <a:latin typeface="+mn-lt"/>
              </a:rPr>
              <a:t>と</a:t>
            </a:r>
            <a:r>
              <a:rPr lang="ja-JP" altLang="en-US" sz="2000" kern="0" dirty="0">
                <a:solidFill>
                  <a:schemeClr val="accent6">
                    <a:lumMod val="90000"/>
                    <a:lumOff val="10000"/>
                  </a:schemeClr>
                </a:solidFill>
                <a:latin typeface="+mn-lt"/>
              </a:rPr>
              <a:t>「管理者」</a:t>
            </a:r>
            <a:r>
              <a:rPr lang="ja-JP" altLang="en-US" sz="2000" kern="0" dirty="0">
                <a:solidFill>
                  <a:schemeClr val="tx1"/>
                </a:solidFill>
                <a:latin typeface="+mn-lt"/>
              </a:rPr>
              <a:t>の</a:t>
            </a:r>
            <a:r>
              <a:rPr lang="en-US" altLang="ja-JP" sz="2000" kern="0" dirty="0">
                <a:solidFill>
                  <a:schemeClr val="tx1"/>
                </a:solidFill>
                <a:latin typeface="+mn-lt"/>
              </a:rPr>
              <a:t>2</a:t>
            </a:r>
            <a:r>
              <a:rPr lang="ja-JP" altLang="en-US" sz="2000" kern="0" dirty="0" err="1">
                <a:solidFill>
                  <a:schemeClr val="tx1"/>
                </a:solidFill>
                <a:latin typeface="+mn-lt"/>
              </a:rPr>
              <a:t>つの</a:t>
            </a:r>
            <a:r>
              <a:rPr lang="ja-JP" altLang="en-US" sz="2000" kern="0" dirty="0">
                <a:solidFill>
                  <a:schemeClr val="tx1"/>
                </a:solidFill>
                <a:latin typeface="+mn-lt"/>
              </a:rPr>
              <a:t>モードがあります。</a:t>
            </a:r>
          </a:p>
        </p:txBody>
      </p:sp>
      <p:sp>
        <p:nvSpPr>
          <p:cNvPr id="3" name="矢印: 下 2"/>
          <p:cNvSpPr/>
          <p:nvPr/>
        </p:nvSpPr>
        <p:spPr bwMode="auto">
          <a:xfrm>
            <a:off x="1523311" y="2964897"/>
            <a:ext cx="576064" cy="433809"/>
          </a:xfrm>
          <a:prstGeom prst="downArrow">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6" name="テキスト ボックス 5"/>
          <p:cNvSpPr txBox="1"/>
          <p:nvPr/>
        </p:nvSpPr>
        <p:spPr>
          <a:xfrm>
            <a:off x="604384" y="3721237"/>
            <a:ext cx="492443" cy="461665"/>
          </a:xfrm>
          <a:prstGeom prst="rect">
            <a:avLst/>
          </a:prstGeom>
          <a:noFill/>
        </p:spPr>
        <p:txBody>
          <a:bodyPr wrap="none" rtlCol="0">
            <a:spAutoFit/>
          </a:bodyPr>
          <a:lstStyle/>
          <a:p>
            <a:r>
              <a:rPr kumimoji="1" lang="ja-JP" altLang="en-US" sz="1200" dirty="0">
                <a:solidFill>
                  <a:srgbClr val="FF0000"/>
                </a:solidFill>
              </a:rPr>
              <a:t>通常</a:t>
            </a:r>
            <a:endParaRPr kumimoji="1" lang="en-US" altLang="ja-JP" sz="1200" dirty="0">
              <a:solidFill>
                <a:srgbClr val="FF0000"/>
              </a:solidFill>
            </a:endParaRPr>
          </a:p>
          <a:p>
            <a:r>
              <a:rPr kumimoji="1" lang="ja-JP" altLang="en-US" sz="1200" dirty="0">
                <a:solidFill>
                  <a:srgbClr val="FF0000"/>
                </a:solidFill>
              </a:rPr>
              <a:t>利用</a:t>
            </a:r>
          </a:p>
        </p:txBody>
      </p:sp>
      <p:sp>
        <p:nvSpPr>
          <p:cNvPr id="28" name="テキスト ボックス 27"/>
          <p:cNvSpPr txBox="1"/>
          <p:nvPr/>
        </p:nvSpPr>
        <p:spPr>
          <a:xfrm>
            <a:off x="1248122" y="3391503"/>
            <a:ext cx="1098378" cy="369332"/>
          </a:xfrm>
          <a:prstGeom prst="rect">
            <a:avLst/>
          </a:prstGeom>
          <a:noFill/>
        </p:spPr>
        <p:txBody>
          <a:bodyPr wrap="none" rtlCol="0">
            <a:spAutoFit/>
          </a:bodyPr>
          <a:lstStyle/>
          <a:p>
            <a:r>
              <a:rPr kumimoji="1" lang="ja-JP" altLang="en-US" dirty="0">
                <a:solidFill>
                  <a:srgbClr val="FF0000"/>
                </a:solidFill>
              </a:rPr>
              <a:t>ログイン後</a:t>
            </a:r>
          </a:p>
        </p:txBody>
      </p:sp>
      <p:cxnSp>
        <p:nvCxnSpPr>
          <p:cNvPr id="10" name="直線矢印コネクタ 9"/>
          <p:cNvCxnSpPr/>
          <p:nvPr/>
        </p:nvCxnSpPr>
        <p:spPr bwMode="auto">
          <a:xfrm>
            <a:off x="3347864" y="4293096"/>
            <a:ext cx="674961"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32" name="正方形/長方形 31"/>
          <p:cNvSpPr/>
          <p:nvPr/>
        </p:nvSpPr>
        <p:spPr bwMode="auto">
          <a:xfrm>
            <a:off x="6773220" y="4133644"/>
            <a:ext cx="1800200" cy="341127"/>
          </a:xfrm>
          <a:prstGeom prst="rect">
            <a:avLst/>
          </a:prstGeom>
          <a:solidFill>
            <a:schemeClr val="accent6"/>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dirty="0">
                <a:solidFill>
                  <a:schemeClr val="bg1"/>
                </a:solidFill>
              </a:rPr>
              <a:t>管理者モード</a:t>
            </a:r>
          </a:p>
        </p:txBody>
      </p:sp>
      <p:cxnSp>
        <p:nvCxnSpPr>
          <p:cNvPr id="33" name="直線矢印コネクタ 32"/>
          <p:cNvCxnSpPr/>
          <p:nvPr/>
        </p:nvCxnSpPr>
        <p:spPr bwMode="auto">
          <a:xfrm>
            <a:off x="6228184" y="4293096"/>
            <a:ext cx="357756"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34" name="テキスト ボックス 33"/>
          <p:cNvSpPr txBox="1"/>
          <p:nvPr/>
        </p:nvSpPr>
        <p:spPr>
          <a:xfrm>
            <a:off x="6688644" y="4516754"/>
            <a:ext cx="2358338" cy="738664"/>
          </a:xfrm>
          <a:prstGeom prst="rect">
            <a:avLst/>
          </a:prstGeom>
          <a:noFill/>
        </p:spPr>
        <p:txBody>
          <a:bodyPr wrap="none" rtlCol="0">
            <a:spAutoFit/>
          </a:bodyPr>
          <a:lstStyle/>
          <a:p>
            <a:r>
              <a:rPr kumimoji="1" lang="ja-JP" altLang="en-US" sz="1400" b="1" dirty="0">
                <a:solidFill>
                  <a:srgbClr val="FF0000"/>
                </a:solidFill>
              </a:rPr>
              <a:t>スタートアップをはじめ</a:t>
            </a:r>
            <a:endParaRPr kumimoji="1" lang="en-US" altLang="ja-JP" sz="1400" b="1" dirty="0">
              <a:solidFill>
                <a:srgbClr val="FF0000"/>
              </a:solidFill>
            </a:endParaRPr>
          </a:p>
          <a:p>
            <a:r>
              <a:rPr lang="ja-JP" altLang="en-US" sz="1400" b="1" dirty="0">
                <a:solidFill>
                  <a:srgbClr val="FF0000"/>
                </a:solidFill>
              </a:rPr>
              <a:t>全体の設定は管理者モードで</a:t>
            </a:r>
            <a:endParaRPr lang="en-US" altLang="ja-JP" sz="1400" b="1" dirty="0">
              <a:solidFill>
                <a:srgbClr val="FF0000"/>
              </a:solidFill>
            </a:endParaRPr>
          </a:p>
          <a:p>
            <a:r>
              <a:rPr lang="ja-JP" altLang="en-US" sz="1400" b="1" dirty="0">
                <a:solidFill>
                  <a:srgbClr val="FF0000"/>
                </a:solidFill>
              </a:rPr>
              <a:t>行います。</a:t>
            </a:r>
            <a:endParaRPr lang="en-US" altLang="ja-JP" sz="1400" b="1" dirty="0">
              <a:solidFill>
                <a:srgbClr val="FF0000"/>
              </a:solidFill>
            </a:endParaRPr>
          </a:p>
        </p:txBody>
      </p:sp>
      <p:grpSp>
        <p:nvGrpSpPr>
          <p:cNvPr id="13" name="グループ化 12"/>
          <p:cNvGrpSpPr/>
          <p:nvPr/>
        </p:nvGrpSpPr>
        <p:grpSpPr>
          <a:xfrm>
            <a:off x="3347864" y="4010867"/>
            <a:ext cx="212019" cy="144016"/>
            <a:chOff x="4067944" y="2492896"/>
            <a:chExt cx="212019" cy="144016"/>
          </a:xfrm>
        </p:grpSpPr>
        <p:cxnSp>
          <p:nvCxnSpPr>
            <p:cNvPr id="12" name="直線コネクタ 11"/>
            <p:cNvCxnSpPr/>
            <p:nvPr/>
          </p:nvCxnSpPr>
          <p:spPr bwMode="auto">
            <a:xfrm>
              <a:off x="4067944" y="2492896"/>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5" name="直線コネクタ 34"/>
            <p:cNvCxnSpPr/>
            <p:nvPr/>
          </p:nvCxnSpPr>
          <p:spPr bwMode="auto">
            <a:xfrm>
              <a:off x="4067944" y="2564904"/>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6" name="直線コネクタ 35"/>
            <p:cNvCxnSpPr/>
            <p:nvPr/>
          </p:nvCxnSpPr>
          <p:spPr bwMode="auto">
            <a:xfrm>
              <a:off x="4067944" y="2636912"/>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38" name="テキスト ボックス 37"/>
          <p:cNvSpPr txBox="1"/>
          <p:nvPr/>
        </p:nvSpPr>
        <p:spPr>
          <a:xfrm>
            <a:off x="3513980" y="3952070"/>
            <a:ext cx="651140" cy="261610"/>
          </a:xfrm>
          <a:prstGeom prst="rect">
            <a:avLst/>
          </a:prstGeom>
          <a:noFill/>
        </p:spPr>
        <p:txBody>
          <a:bodyPr wrap="none" rtlCol="0">
            <a:spAutoFit/>
          </a:bodyPr>
          <a:lstStyle/>
          <a:p>
            <a:r>
              <a:rPr kumimoji="1" lang="ja-JP" altLang="en-US" sz="1100" dirty="0"/>
              <a:t>をクリック</a:t>
            </a:r>
          </a:p>
        </p:txBody>
      </p:sp>
      <p:grpSp>
        <p:nvGrpSpPr>
          <p:cNvPr id="43" name="グループ化 42"/>
          <p:cNvGrpSpPr/>
          <p:nvPr/>
        </p:nvGrpSpPr>
        <p:grpSpPr>
          <a:xfrm rot="20609354">
            <a:off x="6420627" y="3586295"/>
            <a:ext cx="731549" cy="731549"/>
            <a:chOff x="4860032" y="2060848"/>
            <a:chExt cx="904049" cy="904049"/>
          </a:xfrm>
        </p:grpSpPr>
        <p:sp>
          <p:nvSpPr>
            <p:cNvPr id="41" name="星: 24 pt 40"/>
            <p:cNvSpPr/>
            <p:nvPr/>
          </p:nvSpPr>
          <p:spPr bwMode="auto">
            <a:xfrm>
              <a:off x="4860032" y="2060848"/>
              <a:ext cx="904049" cy="904049"/>
            </a:xfrm>
            <a:prstGeom prst="star24">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000" b="1" dirty="0">
                <a:latin typeface="+mj-ea"/>
                <a:ea typeface="+mj-ea"/>
              </a:endParaRPr>
            </a:p>
          </p:txBody>
        </p:sp>
        <p:sp>
          <p:nvSpPr>
            <p:cNvPr id="42" name="テキスト ボックス 41"/>
            <p:cNvSpPr txBox="1"/>
            <p:nvPr/>
          </p:nvSpPr>
          <p:spPr>
            <a:xfrm>
              <a:off x="4900242" y="2346183"/>
              <a:ext cx="832413" cy="323298"/>
            </a:xfrm>
            <a:prstGeom prst="rect">
              <a:avLst/>
            </a:prstGeom>
            <a:noFill/>
          </p:spPr>
          <p:txBody>
            <a:bodyPr wrap="none" rtlCol="0">
              <a:spAutoFit/>
            </a:bodyPr>
            <a:lstStyle/>
            <a:p>
              <a:r>
                <a:rPr kumimoji="1" lang="en-US" altLang="ja-JP" sz="1100" b="1" dirty="0">
                  <a:solidFill>
                    <a:srgbClr val="FFFF00"/>
                  </a:solidFill>
                </a:rPr>
                <a:t>POINT</a:t>
              </a:r>
              <a:endParaRPr kumimoji="1" lang="ja-JP" altLang="en-US" sz="1100" b="1" dirty="0">
                <a:solidFill>
                  <a:srgbClr val="FFFF00"/>
                </a:solidFill>
              </a:endParaRPr>
            </a:p>
          </p:txBody>
        </p:sp>
      </p:gr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pic>
        <p:nvPicPr>
          <p:cNvPr id="29" name="図 28"/>
          <p:cNvPicPr>
            <a:picLocks noChangeAspect="1"/>
          </p:cNvPicPr>
          <p:nvPr/>
        </p:nvPicPr>
        <p:blipFill>
          <a:blip r:embed="rId3"/>
          <a:stretch>
            <a:fillRect/>
          </a:stretch>
        </p:blipFill>
        <p:spPr>
          <a:xfrm>
            <a:off x="959045" y="1275352"/>
            <a:ext cx="1676531" cy="1512000"/>
          </a:xfrm>
          <a:prstGeom prst="rect">
            <a:avLst/>
          </a:prstGeom>
        </p:spPr>
      </p:pic>
      <p:pic>
        <p:nvPicPr>
          <p:cNvPr id="37" name="図 36"/>
          <p:cNvPicPr>
            <a:picLocks noChangeAspect="1"/>
          </p:cNvPicPr>
          <p:nvPr/>
        </p:nvPicPr>
        <p:blipFill>
          <a:blip r:embed="rId4"/>
          <a:stretch>
            <a:fillRect/>
          </a:stretch>
        </p:blipFill>
        <p:spPr>
          <a:xfrm>
            <a:off x="467544" y="4221088"/>
            <a:ext cx="2808312" cy="2208003"/>
          </a:xfrm>
          <a:prstGeom prst="rect">
            <a:avLst/>
          </a:prstGeom>
          <a:ln>
            <a:solidFill>
              <a:schemeClr val="bg1">
                <a:lumMod val="85000"/>
              </a:schemeClr>
            </a:solidFill>
          </a:ln>
        </p:spPr>
      </p:pic>
      <p:sp>
        <p:nvSpPr>
          <p:cNvPr id="7" name="楕円 6"/>
          <p:cNvSpPr/>
          <p:nvPr/>
        </p:nvSpPr>
        <p:spPr bwMode="auto">
          <a:xfrm>
            <a:off x="2913766" y="4134212"/>
            <a:ext cx="305224" cy="305224"/>
          </a:xfrm>
          <a:prstGeom prst="ellipse">
            <a:avLst/>
          </a:prstGeom>
          <a:noFill/>
          <a:ln w="28575">
            <a:solidFill>
              <a:srgbClr val="FF0000"/>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nvGrpSpPr>
          <p:cNvPr id="4" name="グループ化 3"/>
          <p:cNvGrpSpPr/>
          <p:nvPr/>
        </p:nvGrpSpPr>
        <p:grpSpPr>
          <a:xfrm>
            <a:off x="4303501" y="3519094"/>
            <a:ext cx="1685260" cy="2088247"/>
            <a:chOff x="4303501" y="3519094"/>
            <a:chExt cx="1685260" cy="2088247"/>
          </a:xfrm>
        </p:grpSpPr>
        <p:pic>
          <p:nvPicPr>
            <p:cNvPr id="39" name="図 38"/>
            <p:cNvPicPr>
              <a:picLocks noChangeAspect="1"/>
            </p:cNvPicPr>
            <p:nvPr/>
          </p:nvPicPr>
          <p:blipFill>
            <a:blip r:embed="rId5"/>
            <a:stretch>
              <a:fillRect/>
            </a:stretch>
          </p:blipFill>
          <p:spPr>
            <a:xfrm>
              <a:off x="4303502" y="3555341"/>
              <a:ext cx="1685259" cy="2052000"/>
            </a:xfrm>
            <a:prstGeom prst="rect">
              <a:avLst/>
            </a:prstGeom>
            <a:ln>
              <a:solidFill>
                <a:schemeClr val="bg1">
                  <a:lumMod val="85000"/>
                </a:schemeClr>
              </a:solidFill>
            </a:ln>
          </p:spPr>
        </p:pic>
        <p:sp>
          <p:nvSpPr>
            <p:cNvPr id="40" name="楕円 29"/>
            <p:cNvSpPr/>
            <p:nvPr/>
          </p:nvSpPr>
          <p:spPr bwMode="auto">
            <a:xfrm>
              <a:off x="5566006" y="3519094"/>
              <a:ext cx="378953" cy="378953"/>
            </a:xfrm>
            <a:prstGeom prst="ellipse">
              <a:avLst/>
            </a:prstGeom>
            <a:noFill/>
            <a:ln w="28575">
              <a:solidFill>
                <a:srgbClr val="FF0000"/>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4" name="正方形/長方形 43"/>
            <p:cNvSpPr/>
            <p:nvPr/>
          </p:nvSpPr>
          <p:spPr bwMode="auto">
            <a:xfrm>
              <a:off x="4303501" y="4316034"/>
              <a:ext cx="1685259" cy="365023"/>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1395764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タイトル 3"/>
          <p:cNvSpPr txBox="1">
            <a:spLocks/>
          </p:cNvSpPr>
          <p:nvPr/>
        </p:nvSpPr>
        <p:spPr bwMode="gray">
          <a:xfrm>
            <a:off x="683568" y="764704"/>
            <a:ext cx="756084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2000" kern="0" dirty="0">
                <a:solidFill>
                  <a:schemeClr val="tx1"/>
                </a:solidFill>
                <a:latin typeface="+mn-lt"/>
              </a:rPr>
              <a:t>便利な</a:t>
            </a:r>
            <a:r>
              <a:rPr lang="ja-JP" altLang="en-US" sz="2000" kern="0" dirty="0">
                <a:solidFill>
                  <a:srgbClr val="FF0000"/>
                </a:solidFill>
                <a:latin typeface="+mn-lt"/>
              </a:rPr>
              <a:t>マニュアルサイトをご用意しています。</a:t>
            </a:r>
            <a:endParaRPr lang="ja-JP" altLang="en-US" sz="2000" kern="0" dirty="0">
              <a:solidFill>
                <a:schemeClr val="tx1"/>
              </a:solidFill>
              <a:latin typeface="+mn-lt"/>
            </a:endParaRPr>
          </a:p>
        </p:txBody>
      </p:sp>
      <p:cxnSp>
        <p:nvCxnSpPr>
          <p:cNvPr id="10" name="直線矢印コネクタ 9"/>
          <p:cNvCxnSpPr/>
          <p:nvPr/>
        </p:nvCxnSpPr>
        <p:spPr bwMode="auto">
          <a:xfrm>
            <a:off x="2736607" y="3598466"/>
            <a:ext cx="971297"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34" name="テキスト ボックス 33"/>
          <p:cNvSpPr txBox="1"/>
          <p:nvPr/>
        </p:nvSpPr>
        <p:spPr>
          <a:xfrm>
            <a:off x="4340910" y="4869160"/>
            <a:ext cx="3580193" cy="523220"/>
          </a:xfrm>
          <a:prstGeom prst="rect">
            <a:avLst/>
          </a:prstGeom>
          <a:noFill/>
        </p:spPr>
        <p:txBody>
          <a:bodyPr wrap="square" rtlCol="0">
            <a:spAutoFit/>
          </a:bodyPr>
          <a:lstStyle/>
          <a:p>
            <a:r>
              <a:rPr kumimoji="1" lang="ja-JP" altLang="en-US" sz="1400" dirty="0">
                <a:solidFill>
                  <a:srgbClr val="FF0000"/>
                </a:solidFill>
              </a:rPr>
              <a:t>ご利用されるオプション別に利用者・管理者別に</a:t>
            </a:r>
            <a:endParaRPr kumimoji="1" lang="en-US" altLang="ja-JP" sz="1400" dirty="0">
              <a:solidFill>
                <a:srgbClr val="FF0000"/>
              </a:solidFill>
            </a:endParaRPr>
          </a:p>
          <a:p>
            <a:r>
              <a:rPr lang="ja-JP" altLang="en-US" sz="1400" dirty="0">
                <a:solidFill>
                  <a:srgbClr val="FF0000"/>
                </a:solidFill>
              </a:rPr>
              <a:t>マニュアルサイトをご用意しています。</a:t>
            </a:r>
            <a:endParaRPr lang="en-US" altLang="ja-JP" sz="1400" dirty="0">
              <a:solidFill>
                <a:srgbClr val="FF0000"/>
              </a:solidFill>
            </a:endParaRPr>
          </a:p>
        </p:txBody>
      </p:sp>
      <p:grpSp>
        <p:nvGrpSpPr>
          <p:cNvPr id="5" name="グループ化 4"/>
          <p:cNvGrpSpPr/>
          <p:nvPr/>
        </p:nvGrpSpPr>
        <p:grpSpPr>
          <a:xfrm>
            <a:off x="2630598" y="2350489"/>
            <a:ext cx="817256" cy="261610"/>
            <a:chOff x="949500" y="1520475"/>
            <a:chExt cx="817256" cy="261610"/>
          </a:xfrm>
        </p:grpSpPr>
        <p:grpSp>
          <p:nvGrpSpPr>
            <p:cNvPr id="13" name="グループ化 12"/>
            <p:cNvGrpSpPr/>
            <p:nvPr/>
          </p:nvGrpSpPr>
          <p:grpSpPr>
            <a:xfrm>
              <a:off x="949500" y="1579272"/>
              <a:ext cx="212019" cy="144016"/>
              <a:chOff x="4067944" y="2492896"/>
              <a:chExt cx="212019" cy="144016"/>
            </a:xfrm>
          </p:grpSpPr>
          <p:cxnSp>
            <p:nvCxnSpPr>
              <p:cNvPr id="12" name="直線コネクタ 11"/>
              <p:cNvCxnSpPr/>
              <p:nvPr/>
            </p:nvCxnSpPr>
            <p:spPr bwMode="auto">
              <a:xfrm>
                <a:off x="4067944" y="2492896"/>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5" name="直線コネクタ 34"/>
              <p:cNvCxnSpPr/>
              <p:nvPr/>
            </p:nvCxnSpPr>
            <p:spPr bwMode="auto">
              <a:xfrm>
                <a:off x="4067944" y="2564904"/>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6" name="直線コネクタ 35"/>
              <p:cNvCxnSpPr/>
              <p:nvPr/>
            </p:nvCxnSpPr>
            <p:spPr bwMode="auto">
              <a:xfrm>
                <a:off x="4067944" y="2636912"/>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38" name="テキスト ボックス 37"/>
            <p:cNvSpPr txBox="1"/>
            <p:nvPr/>
          </p:nvSpPr>
          <p:spPr>
            <a:xfrm>
              <a:off x="1115616" y="1520475"/>
              <a:ext cx="651140" cy="261610"/>
            </a:xfrm>
            <a:prstGeom prst="rect">
              <a:avLst/>
            </a:prstGeom>
            <a:noFill/>
          </p:spPr>
          <p:txBody>
            <a:bodyPr wrap="none" rtlCol="0">
              <a:spAutoFit/>
            </a:bodyPr>
            <a:lstStyle/>
            <a:p>
              <a:r>
                <a:rPr kumimoji="1" lang="ja-JP" altLang="en-US" sz="1100" dirty="0"/>
                <a:t>をクリック</a:t>
              </a:r>
            </a:p>
          </p:txBody>
        </p:sp>
      </p:grpSp>
      <p:pic>
        <p:nvPicPr>
          <p:cNvPr id="24" name="図 23"/>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902742" y="2204864"/>
            <a:ext cx="4456530" cy="2499172"/>
          </a:xfrm>
          <a:prstGeom prst="rect">
            <a:avLst/>
          </a:prstGeom>
          <a:ln>
            <a:solidFill>
              <a:schemeClr val="tx1"/>
            </a:solidFill>
          </a:ln>
        </p:spPr>
      </p:pic>
      <p:sp>
        <p:nvSpPr>
          <p:cNvPr id="29" name="楕円 28"/>
          <p:cNvSpPr/>
          <p:nvPr/>
        </p:nvSpPr>
        <p:spPr bwMode="auto">
          <a:xfrm>
            <a:off x="2789625" y="3720370"/>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7" name="テキスト ボックス 36"/>
          <p:cNvSpPr txBox="1"/>
          <p:nvPr/>
        </p:nvSpPr>
        <p:spPr>
          <a:xfrm>
            <a:off x="3022567" y="3673151"/>
            <a:ext cx="635110" cy="307777"/>
          </a:xfrm>
          <a:prstGeom prst="rect">
            <a:avLst/>
          </a:prstGeom>
          <a:noFill/>
        </p:spPr>
        <p:txBody>
          <a:bodyPr wrap="none" rtlCol="0">
            <a:spAutoFit/>
          </a:bodyPr>
          <a:lstStyle/>
          <a:p>
            <a:r>
              <a:rPr kumimoji="1" lang="en-US" altLang="ja-JP" sz="1400" dirty="0"/>
              <a:t>HELP</a:t>
            </a:r>
            <a:endParaRPr kumimoji="1" lang="ja-JP" altLang="en-US" sz="1400" dirty="0"/>
          </a:p>
        </p:txBody>
      </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grpSp>
        <p:nvGrpSpPr>
          <p:cNvPr id="3" name="グループ化 2"/>
          <p:cNvGrpSpPr/>
          <p:nvPr/>
        </p:nvGrpSpPr>
        <p:grpSpPr>
          <a:xfrm>
            <a:off x="764321" y="2350489"/>
            <a:ext cx="1797859" cy="2110797"/>
            <a:chOff x="764321" y="2350489"/>
            <a:chExt cx="1797859" cy="2110797"/>
          </a:xfrm>
        </p:grpSpPr>
        <p:pic>
          <p:nvPicPr>
            <p:cNvPr id="18" name="図 17"/>
            <p:cNvPicPr>
              <a:picLocks noChangeAspect="1"/>
            </p:cNvPicPr>
            <p:nvPr/>
          </p:nvPicPr>
          <p:blipFill>
            <a:blip r:embed="rId4"/>
            <a:stretch>
              <a:fillRect/>
            </a:stretch>
          </p:blipFill>
          <p:spPr>
            <a:xfrm>
              <a:off x="764321" y="2409286"/>
              <a:ext cx="1685259" cy="2052000"/>
            </a:xfrm>
            <a:prstGeom prst="rect">
              <a:avLst/>
            </a:prstGeom>
            <a:ln>
              <a:solidFill>
                <a:schemeClr val="bg1">
                  <a:lumMod val="85000"/>
                </a:schemeClr>
              </a:solidFill>
            </a:ln>
          </p:spPr>
        </p:pic>
        <p:sp>
          <p:nvSpPr>
            <p:cNvPr id="19" name="楕円 29"/>
            <p:cNvSpPr/>
            <p:nvPr/>
          </p:nvSpPr>
          <p:spPr bwMode="auto">
            <a:xfrm>
              <a:off x="2035048" y="2350489"/>
              <a:ext cx="378953" cy="378953"/>
            </a:xfrm>
            <a:prstGeom prst="ellipse">
              <a:avLst/>
            </a:prstGeom>
            <a:noFill/>
            <a:ln w="28575">
              <a:solidFill>
                <a:srgbClr val="FF0000"/>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0" name="正方形/長方形 19"/>
            <p:cNvSpPr/>
            <p:nvPr/>
          </p:nvSpPr>
          <p:spPr bwMode="auto">
            <a:xfrm>
              <a:off x="764321" y="3923592"/>
              <a:ext cx="1797859" cy="441512"/>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2473646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タイトル 3"/>
          <p:cNvSpPr txBox="1">
            <a:spLocks/>
          </p:cNvSpPr>
          <p:nvPr/>
        </p:nvSpPr>
        <p:spPr bwMode="gray">
          <a:xfrm>
            <a:off x="619193" y="847076"/>
            <a:ext cx="756084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2000" kern="0" dirty="0">
                <a:solidFill>
                  <a:schemeClr val="tx1"/>
                </a:solidFill>
                <a:latin typeface="+mn-lt"/>
              </a:rPr>
              <a:t>管理者用のメニューが表示されます。</a:t>
            </a:r>
          </a:p>
        </p:txBody>
      </p:sp>
      <p:sp>
        <p:nvSpPr>
          <p:cNvPr id="20" name="テキスト ボックス 19"/>
          <p:cNvSpPr txBox="1"/>
          <p:nvPr/>
        </p:nvSpPr>
        <p:spPr>
          <a:xfrm>
            <a:off x="155055" y="6273002"/>
            <a:ext cx="4338047" cy="276999"/>
          </a:xfrm>
          <a:prstGeom prst="rect">
            <a:avLst/>
          </a:prstGeom>
          <a:noFill/>
        </p:spPr>
        <p:txBody>
          <a:bodyPr wrap="none" rtlCol="0">
            <a:spAutoFit/>
          </a:bodyPr>
          <a:lstStyle/>
          <a:p>
            <a:r>
              <a:rPr kumimoji="1" lang="en-US" altLang="ja-JP" sz="1200" dirty="0">
                <a:solidFill>
                  <a:srgbClr val="FF0000"/>
                </a:solidFill>
              </a:rPr>
              <a:t>※</a:t>
            </a:r>
            <a:r>
              <a:rPr kumimoji="1" lang="ja-JP" altLang="en-US" sz="1200" dirty="0">
                <a:solidFill>
                  <a:srgbClr val="FF0000"/>
                </a:solidFill>
              </a:rPr>
              <a:t>ご契約のオプションサービスによって表示されるメニューが変わります。</a:t>
            </a:r>
          </a:p>
        </p:txBody>
      </p:sp>
      <p:sp>
        <p:nvSpPr>
          <p:cNvPr id="22" name="テキスト ボックス 21"/>
          <p:cNvSpPr txBox="1"/>
          <p:nvPr/>
        </p:nvSpPr>
        <p:spPr>
          <a:xfrm>
            <a:off x="2579432" y="2845889"/>
            <a:ext cx="2425664" cy="276999"/>
          </a:xfrm>
          <a:prstGeom prst="rect">
            <a:avLst/>
          </a:prstGeom>
          <a:noFill/>
        </p:spPr>
        <p:txBody>
          <a:bodyPr wrap="none" rtlCol="0">
            <a:spAutoFit/>
          </a:bodyPr>
          <a:lstStyle/>
          <a:p>
            <a:r>
              <a:rPr kumimoji="1" lang="en-US" altLang="ja-JP" sz="1200" dirty="0">
                <a:solidFill>
                  <a:srgbClr val="FF0000"/>
                </a:solidFill>
              </a:rPr>
              <a:t>※</a:t>
            </a:r>
            <a:r>
              <a:rPr kumimoji="1" lang="ja-JP" altLang="en-US" sz="1200" dirty="0">
                <a:solidFill>
                  <a:srgbClr val="FF0000"/>
                </a:solidFill>
              </a:rPr>
              <a:t>オプションサービスの管理者メニュー</a:t>
            </a:r>
          </a:p>
        </p:txBody>
      </p:sp>
      <p:sp>
        <p:nvSpPr>
          <p:cNvPr id="23" name="矢印: 下 22"/>
          <p:cNvSpPr/>
          <p:nvPr/>
        </p:nvSpPr>
        <p:spPr bwMode="auto">
          <a:xfrm>
            <a:off x="4111095" y="3393599"/>
            <a:ext cx="576064" cy="433809"/>
          </a:xfrm>
          <a:prstGeom prst="downArrow">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4" name="タイトル 3"/>
          <p:cNvSpPr txBox="1">
            <a:spLocks/>
          </p:cNvSpPr>
          <p:nvPr/>
        </p:nvSpPr>
        <p:spPr bwMode="gray">
          <a:xfrm>
            <a:off x="625170" y="3864119"/>
            <a:ext cx="7560840" cy="468000"/>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2000" kern="0" dirty="0">
                <a:solidFill>
                  <a:schemeClr val="tx1"/>
                </a:solidFill>
                <a:latin typeface="+mn-lt"/>
              </a:rPr>
              <a:t>利用者モードにもどる</a:t>
            </a:r>
          </a:p>
        </p:txBody>
      </p:sp>
      <p:sp>
        <p:nvSpPr>
          <p:cNvPr id="37" name="テキスト ボックス 36"/>
          <p:cNvSpPr txBox="1"/>
          <p:nvPr/>
        </p:nvSpPr>
        <p:spPr>
          <a:xfrm>
            <a:off x="377848" y="4274571"/>
            <a:ext cx="4570482" cy="276999"/>
          </a:xfrm>
          <a:prstGeom prst="rect">
            <a:avLst/>
          </a:prstGeom>
          <a:noFill/>
        </p:spPr>
        <p:txBody>
          <a:bodyPr wrap="none" rtlCol="0">
            <a:spAutoFit/>
          </a:bodyPr>
          <a:lstStyle/>
          <a:p>
            <a:r>
              <a:rPr kumimoji="1" lang="ja-JP" altLang="en-US" sz="1200" dirty="0">
                <a:solidFill>
                  <a:srgbClr val="FF0000"/>
                </a:solidFill>
              </a:rPr>
              <a:t>赤枠部分のメニューを選択することで、利用者モードに戻ることができます。</a:t>
            </a:r>
          </a:p>
        </p:txBody>
      </p:sp>
      <p:sp>
        <p:nvSpPr>
          <p:cNvPr id="3" name="タイトル 2"/>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grpSp>
        <p:nvGrpSpPr>
          <p:cNvPr id="2" name="グループ化 1"/>
          <p:cNvGrpSpPr/>
          <p:nvPr/>
        </p:nvGrpSpPr>
        <p:grpSpPr>
          <a:xfrm>
            <a:off x="377848" y="1479382"/>
            <a:ext cx="8388000" cy="1224001"/>
            <a:chOff x="377848" y="1479382"/>
            <a:chExt cx="8388000" cy="1224001"/>
          </a:xfrm>
        </p:grpSpPr>
        <p:pic>
          <p:nvPicPr>
            <p:cNvPr id="13" name="図 12"/>
            <p:cNvPicPr preferRelativeResize="0">
              <a:picLocks/>
            </p:cNvPicPr>
            <p:nvPr/>
          </p:nvPicPr>
          <p:blipFill>
            <a:blip r:embed="rId3"/>
            <a:stretch>
              <a:fillRect/>
            </a:stretch>
          </p:blipFill>
          <p:spPr>
            <a:xfrm>
              <a:off x="377848" y="1479382"/>
              <a:ext cx="8388000" cy="1224000"/>
            </a:xfrm>
            <a:prstGeom prst="rect">
              <a:avLst/>
            </a:prstGeom>
            <a:ln>
              <a:solidFill>
                <a:schemeClr val="bg1">
                  <a:lumMod val="85000"/>
                </a:schemeClr>
              </a:solidFill>
            </a:ln>
          </p:spPr>
        </p:pic>
        <p:sp>
          <p:nvSpPr>
            <p:cNvPr id="14" name="正方形/長方形 13"/>
            <p:cNvSpPr/>
            <p:nvPr/>
          </p:nvSpPr>
          <p:spPr bwMode="auto">
            <a:xfrm>
              <a:off x="2411760" y="2063563"/>
              <a:ext cx="2764247" cy="639820"/>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grpSp>
      <p:grpSp>
        <p:nvGrpSpPr>
          <p:cNvPr id="4" name="グループ化 3"/>
          <p:cNvGrpSpPr/>
          <p:nvPr/>
        </p:nvGrpSpPr>
        <p:grpSpPr>
          <a:xfrm>
            <a:off x="304745" y="4607365"/>
            <a:ext cx="8388000" cy="1224000"/>
            <a:chOff x="304745" y="4607365"/>
            <a:chExt cx="8388000" cy="1224000"/>
          </a:xfrm>
        </p:grpSpPr>
        <p:pic>
          <p:nvPicPr>
            <p:cNvPr id="15" name="図 14"/>
            <p:cNvPicPr preferRelativeResize="0">
              <a:picLocks/>
            </p:cNvPicPr>
            <p:nvPr/>
          </p:nvPicPr>
          <p:blipFill>
            <a:blip r:embed="rId3"/>
            <a:stretch>
              <a:fillRect/>
            </a:stretch>
          </p:blipFill>
          <p:spPr>
            <a:xfrm>
              <a:off x="304745" y="4607365"/>
              <a:ext cx="8388000" cy="1224000"/>
            </a:xfrm>
            <a:prstGeom prst="rect">
              <a:avLst/>
            </a:prstGeom>
            <a:ln>
              <a:solidFill>
                <a:schemeClr val="bg1">
                  <a:lumMod val="85000"/>
                </a:schemeClr>
              </a:solidFill>
            </a:ln>
          </p:spPr>
        </p:pic>
        <p:sp>
          <p:nvSpPr>
            <p:cNvPr id="16" name="正方形/長方形 15"/>
            <p:cNvSpPr/>
            <p:nvPr/>
          </p:nvSpPr>
          <p:spPr bwMode="auto">
            <a:xfrm>
              <a:off x="377849" y="4862814"/>
              <a:ext cx="4554192" cy="322230"/>
            </a:xfrm>
            <a:prstGeom prst="rect">
              <a:avLst/>
            </a:prstGeom>
            <a:noFill/>
            <a:ln w="28575" cap="flat" cmpd="sng" algn="ctr">
              <a:solidFill>
                <a:srgbClr val="FF000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203908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3"/>
          <p:cNvSpPr txBox="1">
            <a:spLocks/>
          </p:cNvSpPr>
          <p:nvPr/>
        </p:nvSpPr>
        <p:spPr bwMode="gray">
          <a:xfrm>
            <a:off x="251520" y="2564904"/>
            <a:ext cx="8784000" cy="1152128"/>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3600" kern="0" dirty="0">
                <a:solidFill>
                  <a:schemeClr val="tx1"/>
                </a:solidFill>
              </a:rPr>
              <a:t>それでは、</a:t>
            </a:r>
            <a:endParaRPr lang="en-US" altLang="ja-JP" sz="3600" kern="0" dirty="0">
              <a:solidFill>
                <a:schemeClr val="tx1"/>
              </a:solidFill>
            </a:endParaRPr>
          </a:p>
          <a:p>
            <a:pPr algn="ctr"/>
            <a:r>
              <a:rPr lang="ja-JP" altLang="en-US" sz="3600" kern="0" dirty="0">
                <a:solidFill>
                  <a:schemeClr val="tx1"/>
                </a:solidFill>
              </a:rPr>
              <a:t>スタートアップを進めていきましょう！</a:t>
            </a:r>
          </a:p>
        </p:txBody>
      </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Tree>
    <p:extLst>
      <p:ext uri="{BB962C8B-B14F-4D97-AF65-F5344CB8AC3E}">
        <p14:creationId xmlns:p14="http://schemas.microsoft.com/office/powerpoint/2010/main" val="27727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2267257" y="2852936"/>
            <a:ext cx="4608512" cy="648072"/>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3200" b="1" dirty="0">
                <a:solidFill>
                  <a:schemeClr val="bg1"/>
                </a:solidFill>
                <a:latin typeface="+mj-ea"/>
                <a:ea typeface="+mj-ea"/>
              </a:rPr>
              <a:t>ステップ</a:t>
            </a:r>
            <a:r>
              <a:rPr kumimoji="1" lang="en-US" altLang="ja-JP" sz="3200" b="1" dirty="0">
                <a:solidFill>
                  <a:schemeClr val="bg1"/>
                </a:solidFill>
                <a:latin typeface="+mj-ea"/>
                <a:ea typeface="+mj-ea"/>
              </a:rPr>
              <a:t>1</a:t>
            </a:r>
            <a:endParaRPr kumimoji="1" lang="ja-JP" altLang="en-US" sz="3200" b="1" dirty="0">
              <a:solidFill>
                <a:schemeClr val="bg1"/>
              </a:solidFill>
              <a:latin typeface="+mj-ea"/>
              <a:ea typeface="+mj-ea"/>
            </a:endParaRPr>
          </a:p>
        </p:txBody>
      </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Tree>
    <p:extLst>
      <p:ext uri="{BB962C8B-B14F-4D97-AF65-F5344CB8AC3E}">
        <p14:creationId xmlns:p14="http://schemas.microsoft.com/office/powerpoint/2010/main" val="3573780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4" name="テキスト ボックス 13"/>
          <p:cNvSpPr txBox="1"/>
          <p:nvPr/>
        </p:nvSpPr>
        <p:spPr>
          <a:xfrm>
            <a:off x="1619672" y="802392"/>
            <a:ext cx="7056784" cy="338554"/>
          </a:xfrm>
          <a:prstGeom prst="rect">
            <a:avLst/>
          </a:prstGeom>
          <a:noFill/>
        </p:spPr>
        <p:txBody>
          <a:bodyPr wrap="square" rtlCol="0">
            <a:spAutoFit/>
          </a:bodyPr>
          <a:lstStyle/>
          <a:p>
            <a:r>
              <a:rPr kumimoji="1" lang="ja-JP" altLang="en-US" sz="1600" dirty="0">
                <a:solidFill>
                  <a:srgbClr val="FF0000"/>
                </a:solidFill>
              </a:rPr>
              <a:t>運用開始前に</a:t>
            </a:r>
            <a:r>
              <a:rPr lang="ja-JP" altLang="en-US" sz="1600" dirty="0">
                <a:solidFill>
                  <a:srgbClr val="FF0000"/>
                </a:solidFill>
              </a:rPr>
              <a:t>必要な準備について</a:t>
            </a:r>
            <a:r>
              <a:rPr kumimoji="1" lang="ja-JP" altLang="en-US" sz="1600" dirty="0">
                <a:solidFill>
                  <a:srgbClr val="FF0000"/>
                </a:solidFill>
              </a:rPr>
              <a:t>ご説明します。</a:t>
            </a:r>
          </a:p>
        </p:txBody>
      </p:sp>
      <p:sp>
        <p:nvSpPr>
          <p:cNvPr id="20" name="正方形/長方形 19"/>
          <p:cNvSpPr/>
          <p:nvPr/>
        </p:nvSpPr>
        <p:spPr bwMode="auto">
          <a:xfrm>
            <a:off x="17160" y="763570"/>
            <a:ext cx="1458496" cy="397068"/>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solidFill>
                  <a:schemeClr val="bg1"/>
                </a:solidFill>
                <a:latin typeface="+mj-ea"/>
                <a:ea typeface="+mj-ea"/>
              </a:rPr>
              <a:t>ステップ</a:t>
            </a:r>
            <a:r>
              <a:rPr kumimoji="1" lang="en-US" altLang="ja-JP" sz="1600" b="1" dirty="0">
                <a:solidFill>
                  <a:schemeClr val="bg1"/>
                </a:solidFill>
                <a:latin typeface="+mj-ea"/>
                <a:ea typeface="+mj-ea"/>
              </a:rPr>
              <a:t>1</a:t>
            </a:r>
            <a:endParaRPr kumimoji="1" lang="ja-JP" altLang="en-US" sz="1600" b="1" dirty="0">
              <a:solidFill>
                <a:schemeClr val="bg1"/>
              </a:solidFill>
              <a:latin typeface="+mj-ea"/>
              <a:ea typeface="+mj-ea"/>
            </a:endParaRPr>
          </a:p>
        </p:txBody>
      </p:sp>
      <p:sp>
        <p:nvSpPr>
          <p:cNvPr id="23" name="正方形/長方形 22"/>
          <p:cNvSpPr/>
          <p:nvPr/>
        </p:nvSpPr>
        <p:spPr bwMode="auto">
          <a:xfrm>
            <a:off x="1331640" y="1312859"/>
            <a:ext cx="2304256" cy="47971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運用開始前の準備①</a:t>
            </a:r>
            <a:endParaRPr lang="en-US" altLang="ja-JP" sz="1200" dirty="0">
              <a:solidFill>
                <a:schemeClr val="bg1"/>
              </a:solidFill>
              <a:latin typeface="+mj-ea"/>
              <a:ea typeface="+mj-ea"/>
            </a:endParaRPr>
          </a:p>
          <a:p>
            <a:pPr algn="ctr"/>
            <a:r>
              <a:rPr kumimoji="1" lang="en-US" altLang="ja-JP" sz="1200" dirty="0">
                <a:solidFill>
                  <a:schemeClr val="bg1"/>
                </a:solidFill>
                <a:latin typeface="+mj-ea"/>
                <a:ea typeface="+mj-ea"/>
              </a:rPr>
              <a:t>【</a:t>
            </a:r>
            <a:r>
              <a:rPr kumimoji="1" lang="ja-JP" altLang="en-US" sz="1200" dirty="0">
                <a:solidFill>
                  <a:schemeClr val="bg1"/>
                </a:solidFill>
                <a:latin typeface="+mj-ea"/>
                <a:ea typeface="+mj-ea"/>
              </a:rPr>
              <a:t>基本情報</a:t>
            </a:r>
            <a:r>
              <a:rPr kumimoji="1" lang="en-US" altLang="ja-JP" sz="1200" dirty="0">
                <a:solidFill>
                  <a:schemeClr val="bg1"/>
                </a:solidFill>
                <a:latin typeface="+mj-ea"/>
                <a:ea typeface="+mj-ea"/>
              </a:rPr>
              <a:t>】</a:t>
            </a:r>
            <a:endParaRPr kumimoji="1" lang="ja-JP" altLang="en-US" sz="1200" dirty="0">
              <a:solidFill>
                <a:schemeClr val="bg1"/>
              </a:solidFill>
              <a:latin typeface="+mj-ea"/>
              <a:ea typeface="+mj-ea"/>
            </a:endParaRPr>
          </a:p>
        </p:txBody>
      </p:sp>
      <p:sp>
        <p:nvSpPr>
          <p:cNvPr id="24" name="テキスト ボックス 23"/>
          <p:cNvSpPr txBox="1"/>
          <p:nvPr/>
        </p:nvSpPr>
        <p:spPr>
          <a:xfrm>
            <a:off x="3812065" y="1268760"/>
            <a:ext cx="3704860" cy="523220"/>
          </a:xfrm>
          <a:prstGeom prst="rect">
            <a:avLst/>
          </a:prstGeom>
          <a:noFill/>
        </p:spPr>
        <p:txBody>
          <a:bodyPr wrap="none" rtlCol="0">
            <a:spAutoFit/>
          </a:bodyPr>
          <a:lstStyle/>
          <a:p>
            <a:r>
              <a:rPr kumimoji="1" lang="ja-JP" altLang="en-US" sz="1400" dirty="0"/>
              <a:t>顧客情報、案件情報の項目設定と一括取り込み</a:t>
            </a:r>
            <a:endParaRPr kumimoji="1" lang="en-US" altLang="ja-JP" sz="1400" dirty="0"/>
          </a:p>
          <a:p>
            <a:r>
              <a:rPr lang="ja-JP" altLang="en-US" sz="1400" dirty="0"/>
              <a:t>日報情報の項目設定についてご説明します。</a:t>
            </a:r>
            <a:endParaRPr kumimoji="1" lang="ja-JP" altLang="en-US" sz="1400" dirty="0"/>
          </a:p>
        </p:txBody>
      </p:sp>
      <p:sp>
        <p:nvSpPr>
          <p:cNvPr id="17" name="正方形/長方形 16"/>
          <p:cNvSpPr/>
          <p:nvPr/>
        </p:nvSpPr>
        <p:spPr bwMode="auto">
          <a:xfrm>
            <a:off x="1331640" y="4625437"/>
            <a:ext cx="2304256" cy="449300"/>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運用開始前の準備②</a:t>
            </a:r>
            <a:endParaRPr lang="en-US" altLang="ja-JP" sz="1200" dirty="0">
              <a:solidFill>
                <a:schemeClr val="bg1"/>
              </a:solidFill>
              <a:latin typeface="+mj-ea"/>
              <a:ea typeface="+mj-ea"/>
            </a:endParaRPr>
          </a:p>
          <a:p>
            <a:pPr algn="ctr"/>
            <a:r>
              <a:rPr kumimoji="1" lang="en-US" altLang="ja-JP" sz="1200" dirty="0">
                <a:solidFill>
                  <a:schemeClr val="bg1"/>
                </a:solidFill>
                <a:latin typeface="+mj-ea"/>
                <a:ea typeface="+mj-ea"/>
              </a:rPr>
              <a:t>【</a:t>
            </a:r>
            <a:r>
              <a:rPr kumimoji="1" lang="ja-JP" altLang="en-US" sz="1200" dirty="0">
                <a:solidFill>
                  <a:schemeClr val="bg1"/>
                </a:solidFill>
                <a:latin typeface="+mj-ea"/>
                <a:ea typeface="+mj-ea"/>
              </a:rPr>
              <a:t>自社営業担当者情報</a:t>
            </a:r>
            <a:r>
              <a:rPr kumimoji="1" lang="en-US" altLang="ja-JP" sz="1200" dirty="0">
                <a:solidFill>
                  <a:schemeClr val="bg1"/>
                </a:solidFill>
                <a:latin typeface="+mj-ea"/>
                <a:ea typeface="+mj-ea"/>
              </a:rPr>
              <a:t>】</a:t>
            </a:r>
            <a:endParaRPr kumimoji="1" lang="ja-JP" altLang="en-US" sz="1200" dirty="0">
              <a:solidFill>
                <a:schemeClr val="bg1"/>
              </a:solidFill>
              <a:latin typeface="+mj-ea"/>
              <a:ea typeface="+mj-ea"/>
            </a:endParaRPr>
          </a:p>
        </p:txBody>
      </p:sp>
      <p:sp>
        <p:nvSpPr>
          <p:cNvPr id="18" name="テキスト ボックス 17"/>
          <p:cNvSpPr txBox="1"/>
          <p:nvPr/>
        </p:nvSpPr>
        <p:spPr>
          <a:xfrm>
            <a:off x="3812065" y="4581338"/>
            <a:ext cx="4512774" cy="523220"/>
          </a:xfrm>
          <a:prstGeom prst="rect">
            <a:avLst/>
          </a:prstGeom>
          <a:noFill/>
        </p:spPr>
        <p:txBody>
          <a:bodyPr wrap="none" rtlCol="0">
            <a:spAutoFit/>
          </a:bodyPr>
          <a:lstStyle/>
          <a:p>
            <a:r>
              <a:rPr kumimoji="1" lang="ja-JP" altLang="en-US" sz="1400" dirty="0"/>
              <a:t>顧客、案件それぞれの自社営業担当者情報の一括取り込み</a:t>
            </a:r>
            <a:endParaRPr kumimoji="1" lang="en-US" altLang="ja-JP" sz="1400" dirty="0"/>
          </a:p>
          <a:p>
            <a:r>
              <a:rPr lang="ja-JP" altLang="en-US" sz="1400" dirty="0"/>
              <a:t>についてご説明します。</a:t>
            </a:r>
            <a:endParaRPr kumimoji="1" lang="ja-JP" altLang="en-US" sz="1400" dirty="0"/>
          </a:p>
        </p:txBody>
      </p:sp>
      <p:sp>
        <p:nvSpPr>
          <p:cNvPr id="19" name="正方形/長方形 18"/>
          <p:cNvSpPr/>
          <p:nvPr/>
        </p:nvSpPr>
        <p:spPr bwMode="auto">
          <a:xfrm>
            <a:off x="3127965" y="1924027"/>
            <a:ext cx="2556771"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200" dirty="0">
                <a:solidFill>
                  <a:schemeClr val="bg1"/>
                </a:solidFill>
                <a:latin typeface="+mj-ea"/>
                <a:ea typeface="+mj-ea"/>
              </a:rPr>
              <a:t>SFA</a:t>
            </a:r>
            <a:r>
              <a:rPr lang="ja-JP" altLang="en-US" sz="1200" dirty="0">
                <a:solidFill>
                  <a:schemeClr val="bg1"/>
                </a:solidFill>
                <a:latin typeface="+mj-ea"/>
                <a:ea typeface="+mj-ea"/>
              </a:rPr>
              <a:t>利用者の登録</a:t>
            </a:r>
            <a:endParaRPr kumimoji="1" lang="ja-JP" altLang="en-US" sz="1200" dirty="0">
              <a:solidFill>
                <a:schemeClr val="bg1"/>
              </a:solidFill>
              <a:latin typeface="+mj-ea"/>
              <a:ea typeface="+mj-ea"/>
            </a:endParaRPr>
          </a:p>
        </p:txBody>
      </p:sp>
      <p:sp>
        <p:nvSpPr>
          <p:cNvPr id="21" name="正方形/長方形 20"/>
          <p:cNvSpPr/>
          <p:nvPr/>
        </p:nvSpPr>
        <p:spPr bwMode="auto">
          <a:xfrm>
            <a:off x="3139130" y="2549364"/>
            <a:ext cx="2556771"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顧客情報の登録</a:t>
            </a:r>
            <a:endParaRPr kumimoji="1" lang="ja-JP" altLang="en-US" sz="1200" dirty="0">
              <a:solidFill>
                <a:schemeClr val="bg1"/>
              </a:solidFill>
              <a:latin typeface="+mj-ea"/>
              <a:ea typeface="+mj-ea"/>
            </a:endParaRPr>
          </a:p>
        </p:txBody>
      </p:sp>
      <p:sp>
        <p:nvSpPr>
          <p:cNvPr id="25" name="正方形/長方形 24"/>
          <p:cNvSpPr/>
          <p:nvPr/>
        </p:nvSpPr>
        <p:spPr bwMode="auto">
          <a:xfrm>
            <a:off x="3139130" y="3172320"/>
            <a:ext cx="2556771"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案件情報の登録</a:t>
            </a:r>
            <a:endParaRPr kumimoji="1" lang="ja-JP" altLang="en-US" sz="1200" dirty="0">
              <a:solidFill>
                <a:schemeClr val="bg1"/>
              </a:solidFill>
              <a:latin typeface="+mj-ea"/>
              <a:ea typeface="+mj-ea"/>
            </a:endParaRPr>
          </a:p>
        </p:txBody>
      </p:sp>
      <p:sp>
        <p:nvSpPr>
          <p:cNvPr id="26" name="正方形/長方形 25"/>
          <p:cNvSpPr/>
          <p:nvPr/>
        </p:nvSpPr>
        <p:spPr bwMode="auto">
          <a:xfrm>
            <a:off x="3139130" y="3789040"/>
            <a:ext cx="2556771"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日報情報（項目）の登録</a:t>
            </a:r>
            <a:endParaRPr kumimoji="1" lang="ja-JP" altLang="en-US" sz="1200" dirty="0">
              <a:solidFill>
                <a:schemeClr val="bg1"/>
              </a:solidFill>
              <a:latin typeface="+mj-ea"/>
              <a:ea typeface="+mj-ea"/>
            </a:endParaRPr>
          </a:p>
        </p:txBody>
      </p:sp>
      <p:sp>
        <p:nvSpPr>
          <p:cNvPr id="30" name="正方形/長方形 29"/>
          <p:cNvSpPr/>
          <p:nvPr/>
        </p:nvSpPr>
        <p:spPr bwMode="auto">
          <a:xfrm>
            <a:off x="3162924" y="5321373"/>
            <a:ext cx="2556771"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顧客の自社担当者の登録</a:t>
            </a:r>
            <a:endParaRPr kumimoji="1" lang="ja-JP" altLang="en-US" sz="1200" dirty="0">
              <a:solidFill>
                <a:schemeClr val="bg1"/>
              </a:solidFill>
              <a:latin typeface="+mj-ea"/>
              <a:ea typeface="+mj-ea"/>
            </a:endParaRPr>
          </a:p>
        </p:txBody>
      </p:sp>
      <p:sp>
        <p:nvSpPr>
          <p:cNvPr id="31" name="正方形/長方形 30"/>
          <p:cNvSpPr/>
          <p:nvPr/>
        </p:nvSpPr>
        <p:spPr bwMode="auto">
          <a:xfrm>
            <a:off x="3174089" y="5949280"/>
            <a:ext cx="2556771"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案件の自社担当者の登録</a:t>
            </a:r>
            <a:endParaRPr kumimoji="1" lang="ja-JP" altLang="en-US" sz="1200" dirty="0">
              <a:solidFill>
                <a:schemeClr val="bg1"/>
              </a:solidFill>
              <a:latin typeface="+mj-ea"/>
              <a:ea typeface="+mj-ea"/>
            </a:endParaRPr>
          </a:p>
        </p:txBody>
      </p:sp>
      <p:cxnSp>
        <p:nvCxnSpPr>
          <p:cNvPr id="7" name="直線矢印コネクタ 6"/>
          <p:cNvCxnSpPr/>
          <p:nvPr/>
        </p:nvCxnSpPr>
        <p:spPr bwMode="auto">
          <a:xfrm>
            <a:off x="4406350" y="2212059"/>
            <a:ext cx="0" cy="328209"/>
          </a:xfrm>
          <a:prstGeom prst="straightConnector1">
            <a:avLst/>
          </a:prstGeom>
          <a:solidFill>
            <a:schemeClr val="bg1"/>
          </a:solidFill>
          <a:ln w="57150"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2" name="直線矢印コネクタ 31"/>
          <p:cNvCxnSpPr/>
          <p:nvPr/>
        </p:nvCxnSpPr>
        <p:spPr bwMode="auto">
          <a:xfrm>
            <a:off x="4406350" y="2837396"/>
            <a:ext cx="0" cy="328209"/>
          </a:xfrm>
          <a:prstGeom prst="straightConnector1">
            <a:avLst/>
          </a:prstGeom>
          <a:solidFill>
            <a:schemeClr val="bg1"/>
          </a:solidFill>
          <a:ln w="57150"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3" name="直線矢印コネクタ 32"/>
          <p:cNvCxnSpPr/>
          <p:nvPr/>
        </p:nvCxnSpPr>
        <p:spPr bwMode="auto">
          <a:xfrm>
            <a:off x="4406350" y="3460352"/>
            <a:ext cx="0" cy="328209"/>
          </a:xfrm>
          <a:prstGeom prst="straightConnector1">
            <a:avLst/>
          </a:prstGeom>
          <a:solidFill>
            <a:schemeClr val="bg1"/>
          </a:solidFill>
          <a:ln w="57150"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34" name="直線矢印コネクタ 33"/>
          <p:cNvCxnSpPr/>
          <p:nvPr/>
        </p:nvCxnSpPr>
        <p:spPr bwMode="auto">
          <a:xfrm>
            <a:off x="4441309" y="5621071"/>
            <a:ext cx="0" cy="328209"/>
          </a:xfrm>
          <a:prstGeom prst="straightConnector1">
            <a:avLst/>
          </a:prstGeom>
          <a:solidFill>
            <a:schemeClr val="bg1"/>
          </a:solidFill>
          <a:ln w="57150"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Tree>
    <p:extLst>
      <p:ext uri="{BB962C8B-B14F-4D97-AF65-F5344CB8AC3E}">
        <p14:creationId xmlns:p14="http://schemas.microsoft.com/office/powerpoint/2010/main" val="689612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39" name="正方形/長方形 38"/>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26" name="正方形/長方形 25"/>
          <p:cNvSpPr/>
          <p:nvPr/>
        </p:nvSpPr>
        <p:spPr bwMode="auto">
          <a:xfrm>
            <a:off x="431053" y="1237935"/>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①　</a:t>
            </a:r>
            <a:r>
              <a:rPr lang="en-US" altLang="ja-JP" sz="1400" dirty="0">
                <a:solidFill>
                  <a:schemeClr val="bg1"/>
                </a:solidFill>
                <a:latin typeface="+mj-ea"/>
                <a:ea typeface="+mj-ea"/>
              </a:rPr>
              <a:t>SFA</a:t>
            </a:r>
            <a:r>
              <a:rPr lang="ja-JP" altLang="en-US" sz="1400" dirty="0">
                <a:solidFill>
                  <a:schemeClr val="bg1"/>
                </a:solidFill>
                <a:latin typeface="+mj-ea"/>
                <a:ea typeface="+mj-ea"/>
              </a:rPr>
              <a:t>利用者の登録</a:t>
            </a:r>
            <a:endParaRPr kumimoji="1" lang="ja-JP" altLang="en-US" sz="1400" dirty="0">
              <a:solidFill>
                <a:schemeClr val="bg1"/>
              </a:solidFill>
              <a:latin typeface="+mj-ea"/>
              <a:ea typeface="+mj-ea"/>
            </a:endParaRPr>
          </a:p>
        </p:txBody>
      </p:sp>
      <p:sp>
        <p:nvSpPr>
          <p:cNvPr id="27" name="テキスト ボックス 26"/>
          <p:cNvSpPr txBox="1"/>
          <p:nvPr/>
        </p:nvSpPr>
        <p:spPr>
          <a:xfrm>
            <a:off x="971600" y="1553582"/>
            <a:ext cx="2680542" cy="461665"/>
          </a:xfrm>
          <a:prstGeom prst="rect">
            <a:avLst/>
          </a:prstGeom>
          <a:noFill/>
        </p:spPr>
        <p:txBody>
          <a:bodyPr wrap="none" rtlCol="0">
            <a:spAutoFit/>
          </a:bodyPr>
          <a:lstStyle/>
          <a:p>
            <a:r>
              <a:rPr kumimoji="1" lang="ja-JP" altLang="en-US" sz="1200" b="1" dirty="0"/>
              <a:t>「管理者設定」→「管理者システム設定」</a:t>
            </a:r>
            <a:endParaRPr kumimoji="1" lang="en-US" altLang="ja-JP" sz="1200" b="1" dirty="0"/>
          </a:p>
          <a:p>
            <a:r>
              <a:rPr lang="ja-JP" altLang="en-US" sz="1200" dirty="0"/>
              <a:t>組織、役職、利用者を設定してください。</a:t>
            </a:r>
            <a:endParaRPr kumimoji="1" lang="ja-JP" altLang="en-US" sz="1200" dirty="0"/>
          </a:p>
        </p:txBody>
      </p:sp>
      <p:sp>
        <p:nvSpPr>
          <p:cNvPr id="35" name="テキスト ボックス 34"/>
          <p:cNvSpPr txBox="1"/>
          <p:nvPr/>
        </p:nvSpPr>
        <p:spPr>
          <a:xfrm>
            <a:off x="5652120" y="1553023"/>
            <a:ext cx="3174267" cy="400110"/>
          </a:xfrm>
          <a:prstGeom prst="rect">
            <a:avLst/>
          </a:prstGeom>
          <a:noFill/>
        </p:spPr>
        <p:txBody>
          <a:bodyPr wrap="none" rtlCol="0">
            <a:spAutoFit/>
          </a:bodyPr>
          <a:lstStyle/>
          <a:p>
            <a:r>
              <a:rPr kumimoji="1" lang="ja-JP" altLang="en-US" sz="1000" dirty="0">
                <a:solidFill>
                  <a:srgbClr val="FF0000"/>
                </a:solidFill>
              </a:rPr>
              <a:t>詳しくは、「スタートアップガイド（グループウェア：</a:t>
            </a:r>
            <a:r>
              <a:rPr kumimoji="1" lang="en-US" altLang="ja-JP" sz="1000" dirty="0">
                <a:solidFill>
                  <a:srgbClr val="FF0000"/>
                </a:solidFill>
              </a:rPr>
              <a:t>GW</a:t>
            </a:r>
            <a:r>
              <a:rPr kumimoji="1" lang="ja-JP" altLang="en-US" sz="1000" dirty="0">
                <a:solidFill>
                  <a:srgbClr val="FF0000"/>
                </a:solidFill>
              </a:rPr>
              <a:t>）」</a:t>
            </a:r>
            <a:endParaRPr kumimoji="1" lang="en-US" altLang="ja-JP" sz="1000" dirty="0">
              <a:solidFill>
                <a:srgbClr val="FF0000"/>
              </a:solidFill>
            </a:endParaRPr>
          </a:p>
          <a:p>
            <a:r>
              <a:rPr kumimoji="1" lang="ja-JP" altLang="en-US" sz="1000" dirty="0">
                <a:solidFill>
                  <a:srgbClr val="FF0000"/>
                </a:solidFill>
              </a:rPr>
              <a:t>または、</a:t>
            </a:r>
            <a:r>
              <a:rPr lang="ja-JP" altLang="en-US" sz="1000" dirty="0">
                <a:solidFill>
                  <a:srgbClr val="FF0000"/>
                </a:solidFill>
              </a:rPr>
              <a:t>「スタートアップガイド（一括登録）」をご覧ください。</a:t>
            </a:r>
            <a:endParaRPr kumimoji="1" lang="ja-JP" altLang="en-US" sz="1000" dirty="0">
              <a:solidFill>
                <a:srgbClr val="FF0000"/>
              </a:solidFill>
            </a:endParaRPr>
          </a:p>
        </p:txBody>
      </p:sp>
      <p:sp>
        <p:nvSpPr>
          <p:cNvPr id="24" name="テキスト ボックス 23"/>
          <p:cNvSpPr txBox="1"/>
          <p:nvPr/>
        </p:nvSpPr>
        <p:spPr>
          <a:xfrm>
            <a:off x="3779912" y="774337"/>
            <a:ext cx="1413207" cy="276999"/>
          </a:xfrm>
          <a:prstGeom prst="rect">
            <a:avLst/>
          </a:prstGeom>
          <a:noFill/>
        </p:spPr>
        <p:txBody>
          <a:bodyPr wrap="none" rtlCol="0">
            <a:spAutoFit/>
          </a:bodyPr>
          <a:lstStyle/>
          <a:p>
            <a:r>
              <a:rPr kumimoji="1" lang="en-US" altLang="ja-JP" sz="1200" b="1" dirty="0">
                <a:solidFill>
                  <a:srgbClr val="FF0000"/>
                </a:solidFill>
              </a:rPr>
              <a:t>【SFA</a:t>
            </a:r>
            <a:r>
              <a:rPr kumimoji="1" lang="ja-JP" altLang="en-US" sz="1200" b="1" dirty="0">
                <a:solidFill>
                  <a:srgbClr val="FF0000"/>
                </a:solidFill>
              </a:rPr>
              <a:t>利用者</a:t>
            </a:r>
            <a:r>
              <a:rPr lang="ja-JP" altLang="en-US" sz="1200" b="1" dirty="0">
                <a:solidFill>
                  <a:srgbClr val="FF0000"/>
                </a:solidFill>
              </a:rPr>
              <a:t>情報</a:t>
            </a:r>
            <a:r>
              <a:rPr kumimoji="1" lang="en-US" altLang="ja-JP" sz="1200" b="1" dirty="0">
                <a:solidFill>
                  <a:srgbClr val="FF0000"/>
                </a:solidFill>
              </a:rPr>
              <a:t>】</a:t>
            </a:r>
            <a:endParaRPr kumimoji="1" lang="ja-JP" altLang="en-US" sz="1200" b="1" dirty="0">
              <a:solidFill>
                <a:srgbClr val="FF0000"/>
              </a:solidFill>
            </a:endParaRPr>
          </a:p>
        </p:txBody>
      </p:sp>
      <p:sp>
        <p:nvSpPr>
          <p:cNvPr id="29" name="正方形/長方形 28"/>
          <p:cNvSpPr/>
          <p:nvPr/>
        </p:nvSpPr>
        <p:spPr>
          <a:xfrm>
            <a:off x="827097" y="3717032"/>
            <a:ext cx="7488832" cy="338554"/>
          </a:xfrm>
          <a:prstGeom prst="rect">
            <a:avLst/>
          </a:prstGeom>
        </p:spPr>
        <p:txBody>
          <a:bodyPr wrap="square">
            <a:spAutoFit/>
          </a:bodyPr>
          <a:lstStyle/>
          <a:p>
            <a:r>
              <a:rPr lang="ja-JP" altLang="en-US" sz="1600" dirty="0">
                <a:solidFill>
                  <a:srgbClr val="FF0000"/>
                </a:solidFill>
                <a:latin typeface="+mn-ea"/>
              </a:rPr>
              <a:t>■すでに</a:t>
            </a:r>
            <a:r>
              <a:rPr lang="en-US" altLang="ja-JP" sz="1600" dirty="0" err="1">
                <a:solidFill>
                  <a:srgbClr val="FF0000"/>
                </a:solidFill>
                <a:latin typeface="+mn-ea"/>
              </a:rPr>
              <a:t>WaWa</a:t>
            </a:r>
            <a:r>
              <a:rPr lang="ja-JP" altLang="en-US" sz="1600" dirty="0">
                <a:solidFill>
                  <a:srgbClr val="FF0000"/>
                </a:solidFill>
                <a:latin typeface="+mn-ea"/>
              </a:rPr>
              <a:t>シリーズをご利用の場合は、新たに利用される方の登録が必要です。</a:t>
            </a:r>
            <a:endParaRPr lang="en-US" altLang="ja-JP" sz="1600" dirty="0">
              <a:solidFill>
                <a:srgbClr val="FF0000"/>
              </a:solidFill>
              <a:latin typeface="+mn-ea"/>
            </a:endParaRPr>
          </a:p>
        </p:txBody>
      </p:sp>
    </p:spTree>
    <p:extLst>
      <p:ext uri="{BB962C8B-B14F-4D97-AF65-F5344CB8AC3E}">
        <p14:creationId xmlns:p14="http://schemas.microsoft.com/office/powerpoint/2010/main" val="2565982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43" name="正方形/長方形 42"/>
          <p:cNvSpPr/>
          <p:nvPr/>
        </p:nvSpPr>
        <p:spPr bwMode="auto">
          <a:xfrm>
            <a:off x="431053" y="1254437"/>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①　顧客情報登録項目の設定</a:t>
            </a:r>
            <a:endParaRPr kumimoji="1" lang="ja-JP" altLang="en-US" sz="1400" dirty="0">
              <a:solidFill>
                <a:srgbClr val="FF0000"/>
              </a:solidFill>
              <a:latin typeface="+mj-ea"/>
              <a:ea typeface="+mj-ea"/>
            </a:endParaRPr>
          </a:p>
        </p:txBody>
      </p:sp>
      <p:sp>
        <p:nvSpPr>
          <p:cNvPr id="49" name="テキスト ボックス 48"/>
          <p:cNvSpPr txBox="1"/>
          <p:nvPr/>
        </p:nvSpPr>
        <p:spPr>
          <a:xfrm>
            <a:off x="971600" y="1570084"/>
            <a:ext cx="6410729" cy="1015663"/>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en-US" altLang="ja-JP" sz="1200" dirty="0"/>
              <a:t>【</a:t>
            </a:r>
            <a:r>
              <a:rPr lang="ja-JP" altLang="en-US" sz="1200" dirty="0"/>
              <a:t>必須</a:t>
            </a:r>
            <a:r>
              <a:rPr lang="en-US" altLang="ja-JP" sz="1200" dirty="0"/>
              <a:t>】</a:t>
            </a:r>
            <a:r>
              <a:rPr lang="ja-JP" altLang="en-US" sz="1200" dirty="0"/>
              <a:t>顧客項目一覧・・・顧客登録に必要な項目を追加、変更、削除とレイアウトの設定ができます。</a:t>
            </a:r>
            <a:endParaRPr lang="en-US" altLang="ja-JP" sz="1200" dirty="0"/>
          </a:p>
          <a:p>
            <a:r>
              <a:rPr lang="en-US" altLang="ja-JP" sz="1200" dirty="0"/>
              <a:t>【</a:t>
            </a:r>
            <a:r>
              <a:rPr lang="ja-JP" altLang="en-US" sz="1200" dirty="0"/>
              <a:t>必須</a:t>
            </a:r>
            <a:r>
              <a:rPr lang="en-US" altLang="ja-JP" sz="1200" dirty="0"/>
              <a:t>】</a:t>
            </a:r>
            <a:r>
              <a:rPr lang="ja-JP" altLang="en-US" sz="1200" dirty="0"/>
              <a:t>顧客ランク設定・・・顧客のランク項目値と未訪問の警告日数などを設定します。</a:t>
            </a:r>
            <a:endParaRPr lang="en-US" altLang="ja-JP" sz="1200" dirty="0"/>
          </a:p>
          <a:p>
            <a:r>
              <a:rPr lang="en-US" altLang="ja-JP" sz="1200" dirty="0"/>
              <a:t>【</a:t>
            </a:r>
            <a:r>
              <a:rPr lang="ja-JP" altLang="en-US" sz="1200" dirty="0"/>
              <a:t>必須</a:t>
            </a:r>
            <a:r>
              <a:rPr lang="en-US" altLang="ja-JP" sz="1200" dirty="0"/>
              <a:t>】</a:t>
            </a:r>
            <a:r>
              <a:rPr kumimoji="1" lang="ja-JP" altLang="en-US" sz="1200" dirty="0"/>
              <a:t>顧客種別設定・・・顧客の種別を登録設定します。</a:t>
            </a:r>
            <a:endParaRPr kumimoji="1" lang="en-US" altLang="ja-JP" sz="1200" dirty="0"/>
          </a:p>
          <a:p>
            <a:r>
              <a:rPr lang="en-US" altLang="ja-JP" sz="1200" dirty="0"/>
              <a:t>【</a:t>
            </a:r>
            <a:r>
              <a:rPr lang="ja-JP" altLang="en-US" sz="1200" dirty="0"/>
              <a:t>必須</a:t>
            </a:r>
            <a:r>
              <a:rPr lang="en-US" altLang="ja-JP" sz="1200" dirty="0"/>
              <a:t>】</a:t>
            </a:r>
            <a:r>
              <a:rPr lang="ja-JP" altLang="en-US" sz="1200" dirty="0"/>
              <a:t>顧客エリア設定・・・エリアの区分を設定します。</a:t>
            </a:r>
            <a:endParaRPr lang="en-US" altLang="ja-JP" sz="1200" dirty="0"/>
          </a:p>
        </p:txBody>
      </p:sp>
      <p:pic>
        <p:nvPicPr>
          <p:cNvPr id="15" name="図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51891" y="1957097"/>
            <a:ext cx="390033" cy="408818"/>
          </a:xfrm>
          <a:prstGeom prst="rect">
            <a:avLst/>
          </a:prstGeom>
        </p:spPr>
      </p:pic>
      <p:sp>
        <p:nvSpPr>
          <p:cNvPr id="22" name="テキスト ボックス 21"/>
          <p:cNvSpPr txBox="1"/>
          <p:nvPr/>
        </p:nvSpPr>
        <p:spPr>
          <a:xfrm>
            <a:off x="3364579" y="1576196"/>
            <a:ext cx="5021815" cy="246221"/>
          </a:xfrm>
          <a:prstGeom prst="rect">
            <a:avLst/>
          </a:prstGeom>
          <a:noFill/>
        </p:spPr>
        <p:txBody>
          <a:bodyPr wrap="square" rtlCol="0">
            <a:spAutoFit/>
          </a:bodyPr>
          <a:lstStyle/>
          <a:p>
            <a:r>
              <a:rPr lang="en-US" altLang="ja-JP" sz="1000" dirty="0">
                <a:solidFill>
                  <a:srgbClr val="FF0000"/>
                </a:solidFill>
              </a:rPr>
              <a:t>※csv</a:t>
            </a:r>
            <a:r>
              <a:rPr lang="ja-JP" altLang="en-US" sz="1000" dirty="0">
                <a:solidFill>
                  <a:srgbClr val="FF0000"/>
                </a:solidFill>
              </a:rPr>
              <a:t>一括取り込みや</a:t>
            </a:r>
            <a:r>
              <a:rPr lang="en-US" altLang="ja-JP" sz="1000" dirty="0">
                <a:solidFill>
                  <a:srgbClr val="FF0000"/>
                </a:solidFill>
              </a:rPr>
              <a:t>1</a:t>
            </a:r>
            <a:r>
              <a:rPr lang="ja-JP" altLang="en-US" sz="1000" dirty="0">
                <a:solidFill>
                  <a:srgbClr val="FF0000"/>
                </a:solidFill>
              </a:rPr>
              <a:t>件づつ手入力を行う前に必ず、変更、追加、削除を行ってください。</a:t>
            </a:r>
            <a:endParaRPr kumimoji="1" lang="en-US" altLang="ja-JP" sz="1000" dirty="0">
              <a:solidFill>
                <a:srgbClr val="FF0000"/>
              </a:solidFill>
            </a:endParaRPr>
          </a:p>
        </p:txBody>
      </p:sp>
      <p:sp>
        <p:nvSpPr>
          <p:cNvPr id="24" name="テキスト ボックス 23"/>
          <p:cNvSpPr txBox="1"/>
          <p:nvPr/>
        </p:nvSpPr>
        <p:spPr>
          <a:xfrm>
            <a:off x="3744236" y="774337"/>
            <a:ext cx="1082348" cy="307777"/>
          </a:xfrm>
          <a:prstGeom prst="rect">
            <a:avLst/>
          </a:prstGeom>
          <a:noFill/>
        </p:spPr>
        <p:txBody>
          <a:bodyPr wrap="none" rtlCol="0">
            <a:spAutoFit/>
          </a:bodyPr>
          <a:lstStyle/>
          <a:p>
            <a:r>
              <a:rPr kumimoji="1" lang="en-US" altLang="ja-JP" sz="1400" b="1" dirty="0">
                <a:solidFill>
                  <a:srgbClr val="FF0000"/>
                </a:solidFill>
              </a:rPr>
              <a:t>【</a:t>
            </a:r>
            <a:r>
              <a:rPr lang="ja-JP" altLang="en-US" sz="1400" b="1" dirty="0">
                <a:solidFill>
                  <a:srgbClr val="FF0000"/>
                </a:solidFill>
              </a:rPr>
              <a:t>顧客情報</a:t>
            </a:r>
            <a:r>
              <a:rPr kumimoji="1" lang="en-US" altLang="ja-JP" sz="1400" b="1" dirty="0">
                <a:solidFill>
                  <a:srgbClr val="FF0000"/>
                </a:solidFill>
              </a:rPr>
              <a:t>】</a:t>
            </a:r>
            <a:endParaRPr kumimoji="1" lang="ja-JP" altLang="en-US" sz="1400" b="1" dirty="0">
              <a:solidFill>
                <a:srgbClr val="FF0000"/>
              </a:solidFill>
            </a:endParaRPr>
          </a:p>
        </p:txBody>
      </p:sp>
      <p:sp>
        <p:nvSpPr>
          <p:cNvPr id="25" name="正方形/長方形 24"/>
          <p:cNvSpPr/>
          <p:nvPr/>
        </p:nvSpPr>
        <p:spPr bwMode="auto">
          <a:xfrm>
            <a:off x="431053" y="3686138"/>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③　顧客情報</a:t>
            </a:r>
            <a:r>
              <a:rPr lang="en-US" altLang="ja-JP" sz="1400" dirty="0">
                <a:solidFill>
                  <a:schemeClr val="bg1"/>
                </a:solidFill>
                <a:latin typeface="+mj-ea"/>
                <a:ea typeface="+mj-ea"/>
              </a:rPr>
              <a:t>csv</a:t>
            </a:r>
            <a:r>
              <a:rPr lang="ja-JP" altLang="en-US" sz="1400" dirty="0">
                <a:solidFill>
                  <a:schemeClr val="bg1"/>
                </a:solidFill>
                <a:latin typeface="+mj-ea"/>
                <a:ea typeface="+mj-ea"/>
              </a:rPr>
              <a:t>取込項目の設定</a:t>
            </a:r>
            <a:endParaRPr kumimoji="1" lang="ja-JP" altLang="en-US" sz="1400" dirty="0">
              <a:solidFill>
                <a:schemeClr val="bg1"/>
              </a:solidFill>
              <a:latin typeface="+mj-ea"/>
              <a:ea typeface="+mj-ea"/>
            </a:endParaRPr>
          </a:p>
        </p:txBody>
      </p:sp>
      <p:sp>
        <p:nvSpPr>
          <p:cNvPr id="28" name="テキスト ボックス 27"/>
          <p:cNvSpPr txBox="1"/>
          <p:nvPr/>
        </p:nvSpPr>
        <p:spPr>
          <a:xfrm>
            <a:off x="971600" y="4001785"/>
            <a:ext cx="5218095" cy="461665"/>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ja-JP" altLang="en-US" sz="1200" dirty="0">
                <a:solidFill>
                  <a:schemeClr val="accent6">
                    <a:lumMod val="90000"/>
                    <a:lumOff val="10000"/>
                  </a:schemeClr>
                </a:solidFill>
              </a:rPr>
              <a:t>★顧客情報</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登録形式一覧・・・</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データを取り込むための項目を設定します。</a:t>
            </a:r>
            <a:endParaRPr kumimoji="1" lang="en-US" altLang="ja-JP" sz="1200" dirty="0">
              <a:solidFill>
                <a:schemeClr val="accent6">
                  <a:lumMod val="90000"/>
                  <a:lumOff val="10000"/>
                </a:schemeClr>
              </a:solidFill>
            </a:endParaRPr>
          </a:p>
        </p:txBody>
      </p:sp>
      <p:sp>
        <p:nvSpPr>
          <p:cNvPr id="29" name="正方形/長方形 28"/>
          <p:cNvSpPr/>
          <p:nvPr/>
        </p:nvSpPr>
        <p:spPr bwMode="auto">
          <a:xfrm>
            <a:off x="431053" y="4686076"/>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④　顧客情報を</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ファイルに入力</a:t>
            </a:r>
            <a:endParaRPr kumimoji="1" lang="ja-JP" altLang="en-US" sz="1400" dirty="0">
              <a:solidFill>
                <a:srgbClr val="FF0000"/>
              </a:solidFill>
              <a:latin typeface="+mj-ea"/>
              <a:ea typeface="+mj-ea"/>
            </a:endParaRPr>
          </a:p>
        </p:txBody>
      </p:sp>
      <p:sp>
        <p:nvSpPr>
          <p:cNvPr id="30" name="テキスト ボックス 29"/>
          <p:cNvSpPr txBox="1"/>
          <p:nvPr/>
        </p:nvSpPr>
        <p:spPr>
          <a:xfrm>
            <a:off x="971600" y="5001723"/>
            <a:ext cx="4472699" cy="276999"/>
          </a:xfrm>
          <a:prstGeom prst="rect">
            <a:avLst/>
          </a:prstGeom>
          <a:noFill/>
        </p:spPr>
        <p:txBody>
          <a:bodyPr wrap="none" rtlCol="0">
            <a:spAutoFit/>
          </a:bodyPr>
          <a:lstStyle/>
          <a:p>
            <a:r>
              <a:rPr lang="ja-JP" altLang="en-US" sz="1200" dirty="0"/>
              <a:t>②</a:t>
            </a:r>
            <a:r>
              <a:rPr kumimoji="1" lang="ja-JP" altLang="en-US" sz="1200" dirty="0"/>
              <a:t>で作成をした</a:t>
            </a:r>
            <a:r>
              <a:rPr lang="en-US" altLang="ja-JP" sz="1200" dirty="0"/>
              <a:t>csv</a:t>
            </a:r>
            <a:r>
              <a:rPr kumimoji="1" lang="ja-JP" altLang="en-US" sz="1200" dirty="0"/>
              <a:t>ファイルを出力し、ファイルに顧客情報を入力します。</a:t>
            </a:r>
            <a:endParaRPr kumimoji="1" lang="en-US" altLang="ja-JP" sz="1200" dirty="0"/>
          </a:p>
        </p:txBody>
      </p:sp>
      <p:pic>
        <p:nvPicPr>
          <p:cNvPr id="31" name="図 3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31053" y="4116657"/>
            <a:ext cx="390033" cy="408818"/>
          </a:xfrm>
          <a:prstGeom prst="rect">
            <a:avLst/>
          </a:prstGeom>
        </p:spPr>
      </p:pic>
      <p:sp>
        <p:nvSpPr>
          <p:cNvPr id="32" name="正方形/長方形 31"/>
          <p:cNvSpPr/>
          <p:nvPr/>
        </p:nvSpPr>
        <p:spPr bwMode="auto">
          <a:xfrm>
            <a:off x="431053" y="5653538"/>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⑤　入力済み顧客情報</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ファイルの取り込み</a:t>
            </a:r>
            <a:endParaRPr kumimoji="1" lang="ja-JP" altLang="en-US" sz="1400" dirty="0">
              <a:solidFill>
                <a:srgbClr val="FF0000"/>
              </a:solidFill>
              <a:latin typeface="+mj-ea"/>
              <a:ea typeface="+mj-ea"/>
            </a:endParaRPr>
          </a:p>
        </p:txBody>
      </p:sp>
      <p:sp>
        <p:nvSpPr>
          <p:cNvPr id="33" name="テキスト ボックス 32"/>
          <p:cNvSpPr txBox="1"/>
          <p:nvPr/>
        </p:nvSpPr>
        <p:spPr>
          <a:xfrm>
            <a:off x="971600" y="5969185"/>
            <a:ext cx="4071564" cy="461665"/>
          </a:xfrm>
          <a:prstGeom prst="rect">
            <a:avLst/>
          </a:prstGeom>
          <a:noFill/>
        </p:spPr>
        <p:txBody>
          <a:bodyPr wrap="none" rtlCol="0">
            <a:spAutoFit/>
          </a:bodyPr>
          <a:lstStyle/>
          <a:p>
            <a:r>
              <a:rPr kumimoji="1" lang="ja-JP" altLang="en-US" sz="1200" b="1" dirty="0"/>
              <a:t>利用者メニュー「</a:t>
            </a:r>
            <a:r>
              <a:rPr kumimoji="1" lang="en-US" altLang="ja-JP" sz="1200" b="1" dirty="0"/>
              <a:t>SFA</a:t>
            </a:r>
            <a:r>
              <a:rPr kumimoji="1" lang="ja-JP" altLang="en-US" sz="1200" b="1" dirty="0"/>
              <a:t>（入力）」→「顧客照会」→「</a:t>
            </a:r>
            <a:r>
              <a:rPr lang="en-US" altLang="ja-JP" sz="1200" b="1" dirty="0"/>
              <a:t>CSV</a:t>
            </a:r>
            <a:r>
              <a:rPr kumimoji="1" lang="ja-JP" altLang="en-US" sz="1200" b="1" dirty="0"/>
              <a:t>取込」</a:t>
            </a:r>
            <a:endParaRPr kumimoji="1" lang="en-US" altLang="ja-JP" sz="1200" b="1" dirty="0"/>
          </a:p>
          <a:p>
            <a:r>
              <a:rPr lang="ja-JP" altLang="en-US" sz="1200" dirty="0"/>
              <a:t>入力済みの顧客情報の</a:t>
            </a:r>
            <a:r>
              <a:rPr lang="en-US" altLang="ja-JP" sz="1200" dirty="0"/>
              <a:t>csv</a:t>
            </a:r>
            <a:r>
              <a:rPr lang="ja-JP" altLang="en-US" sz="1200" dirty="0"/>
              <a:t>ファイルを取り込みます。</a:t>
            </a:r>
            <a:endParaRPr kumimoji="1" lang="en-US" altLang="ja-JP" sz="1200" dirty="0"/>
          </a:p>
        </p:txBody>
      </p:sp>
      <p:pic>
        <p:nvPicPr>
          <p:cNvPr id="34" name="図 3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31053" y="5109414"/>
            <a:ext cx="390033" cy="408818"/>
          </a:xfrm>
          <a:prstGeom prst="rect">
            <a:avLst/>
          </a:prstGeom>
        </p:spPr>
      </p:pic>
      <p:sp>
        <p:nvSpPr>
          <p:cNvPr id="38" name="正方形/長方形 37"/>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26" name="正方形/長方形 25"/>
          <p:cNvSpPr/>
          <p:nvPr/>
        </p:nvSpPr>
        <p:spPr bwMode="auto">
          <a:xfrm>
            <a:off x="419948" y="2672531"/>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②　顧客情報</a:t>
            </a:r>
            <a:r>
              <a:rPr lang="en-US" altLang="ja-JP" sz="1400" dirty="0">
                <a:solidFill>
                  <a:schemeClr val="bg1"/>
                </a:solidFill>
                <a:latin typeface="+mj-ea"/>
                <a:ea typeface="+mj-ea"/>
              </a:rPr>
              <a:t>csv</a:t>
            </a:r>
            <a:r>
              <a:rPr lang="ja-JP" altLang="en-US" sz="1400" dirty="0">
                <a:solidFill>
                  <a:schemeClr val="bg1"/>
                </a:solidFill>
                <a:latin typeface="+mj-ea"/>
                <a:ea typeface="+mj-ea"/>
              </a:rPr>
              <a:t>出力項目の設定</a:t>
            </a:r>
            <a:endParaRPr kumimoji="1" lang="ja-JP" altLang="en-US" sz="1400" dirty="0">
              <a:solidFill>
                <a:srgbClr val="FF0000"/>
              </a:solidFill>
              <a:latin typeface="+mj-ea"/>
              <a:ea typeface="+mj-ea"/>
            </a:endParaRPr>
          </a:p>
        </p:txBody>
      </p:sp>
      <p:pic>
        <p:nvPicPr>
          <p:cNvPr id="35" name="図 3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50399" y="3071564"/>
            <a:ext cx="390033" cy="408818"/>
          </a:xfrm>
          <a:prstGeom prst="rect">
            <a:avLst/>
          </a:prstGeom>
        </p:spPr>
      </p:pic>
      <p:sp>
        <p:nvSpPr>
          <p:cNvPr id="36" name="テキスト ボックス 35"/>
          <p:cNvSpPr txBox="1"/>
          <p:nvPr/>
        </p:nvSpPr>
        <p:spPr>
          <a:xfrm>
            <a:off x="971600" y="2980004"/>
            <a:ext cx="5277407" cy="461665"/>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ja-JP" altLang="en-US" sz="1200" dirty="0">
                <a:solidFill>
                  <a:schemeClr val="accent6">
                    <a:lumMod val="90000"/>
                    <a:lumOff val="10000"/>
                  </a:schemeClr>
                </a:solidFill>
              </a:rPr>
              <a:t>★顧客情報</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出力形式一覧・・・</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データを出力するための項目を設定します。</a:t>
            </a:r>
            <a:endParaRPr kumimoji="1" lang="en-US" altLang="ja-JP" sz="1200" dirty="0">
              <a:solidFill>
                <a:schemeClr val="accent6">
                  <a:lumMod val="90000"/>
                  <a:lumOff val="10000"/>
                </a:schemeClr>
              </a:solidFill>
            </a:endParaRPr>
          </a:p>
        </p:txBody>
      </p:sp>
    </p:spTree>
    <p:extLst>
      <p:ext uri="{BB962C8B-B14F-4D97-AF65-F5344CB8AC3E}">
        <p14:creationId xmlns:p14="http://schemas.microsoft.com/office/powerpoint/2010/main" val="3297466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3"/>
          <a:srcRect b="32673"/>
          <a:stretch/>
        </p:blipFill>
        <p:spPr>
          <a:xfrm>
            <a:off x="467544" y="1484784"/>
            <a:ext cx="6568571" cy="2408725"/>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43" name="正方形/長方形 42"/>
          <p:cNvSpPr/>
          <p:nvPr/>
        </p:nvSpPr>
        <p:spPr bwMode="auto">
          <a:xfrm>
            <a:off x="3983916" y="766736"/>
            <a:ext cx="195389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①顧客情報登録項目の設定</a:t>
            </a:r>
            <a:endParaRPr kumimoji="1" lang="ja-JP" altLang="en-US" sz="1100" dirty="0">
              <a:solidFill>
                <a:schemeClr val="bg1"/>
              </a:solidFill>
              <a:latin typeface="+mj-ea"/>
              <a:ea typeface="+mj-ea"/>
            </a:endParaRPr>
          </a:p>
        </p:txBody>
      </p:sp>
      <p:sp>
        <p:nvSpPr>
          <p:cNvPr id="3" name="正方形/長方形 2"/>
          <p:cNvSpPr/>
          <p:nvPr/>
        </p:nvSpPr>
        <p:spPr>
          <a:xfrm>
            <a:off x="0" y="1094606"/>
            <a:ext cx="3699090" cy="276999"/>
          </a:xfrm>
          <a:prstGeom prst="rect">
            <a:avLst/>
          </a:prstGeom>
        </p:spPr>
        <p:txBody>
          <a:bodyPr wrap="none">
            <a:spAutoFit/>
          </a:bodyPr>
          <a:lstStyle/>
          <a:p>
            <a:r>
              <a:rPr lang="ja-JP" altLang="en-US" sz="1200" dirty="0">
                <a:solidFill>
                  <a:srgbClr val="FF0000"/>
                </a:solidFill>
                <a:latin typeface="+mn-ea"/>
              </a:rPr>
              <a:t>「管理者設定」→「管理者</a:t>
            </a:r>
            <a:r>
              <a:rPr lang="en-US" altLang="ja-JP" sz="1200" dirty="0">
                <a:solidFill>
                  <a:srgbClr val="FF0000"/>
                </a:solidFill>
                <a:latin typeface="+mn-ea"/>
              </a:rPr>
              <a:t>SFA</a:t>
            </a:r>
            <a:r>
              <a:rPr lang="ja-JP" altLang="en-US" sz="1200" dirty="0">
                <a:solidFill>
                  <a:srgbClr val="FF0000"/>
                </a:solidFill>
                <a:latin typeface="+mn-ea"/>
              </a:rPr>
              <a:t>設定」→「顧客項目一覧」</a:t>
            </a:r>
            <a:endParaRPr lang="en-US" altLang="ja-JP" sz="1200" dirty="0">
              <a:solidFill>
                <a:srgbClr val="FF0000"/>
              </a:solidFill>
              <a:latin typeface="+mn-ea"/>
            </a:endParaRPr>
          </a:p>
        </p:txBody>
      </p:sp>
      <p:sp>
        <p:nvSpPr>
          <p:cNvPr id="6" name="正方形/長方形 5"/>
          <p:cNvSpPr/>
          <p:nvPr/>
        </p:nvSpPr>
        <p:spPr bwMode="auto">
          <a:xfrm>
            <a:off x="4914788" y="2006092"/>
            <a:ext cx="936104" cy="1800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0" name="正方形/長方形 19"/>
          <p:cNvSpPr/>
          <p:nvPr/>
        </p:nvSpPr>
        <p:spPr bwMode="auto">
          <a:xfrm>
            <a:off x="2097850" y="1539540"/>
            <a:ext cx="684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1" name="正方形/長方形 20"/>
          <p:cNvSpPr/>
          <p:nvPr/>
        </p:nvSpPr>
        <p:spPr bwMode="auto">
          <a:xfrm>
            <a:off x="2195736" y="2043596"/>
            <a:ext cx="900418" cy="175407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3" name="楕円 22"/>
          <p:cNvSpPr/>
          <p:nvPr/>
        </p:nvSpPr>
        <p:spPr bwMode="auto">
          <a:xfrm>
            <a:off x="2665288" y="142440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4" name="楕円 23"/>
          <p:cNvSpPr/>
          <p:nvPr/>
        </p:nvSpPr>
        <p:spPr bwMode="auto">
          <a:xfrm>
            <a:off x="5748930" y="211192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8" name="楕円 27"/>
          <p:cNvSpPr/>
          <p:nvPr/>
        </p:nvSpPr>
        <p:spPr bwMode="auto">
          <a:xfrm>
            <a:off x="395536" y="418445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a:xfrm>
            <a:off x="602508" y="4168076"/>
            <a:ext cx="3223959" cy="276999"/>
          </a:xfrm>
          <a:prstGeom prst="rect">
            <a:avLst/>
          </a:prstGeom>
        </p:spPr>
        <p:txBody>
          <a:bodyPr wrap="none">
            <a:spAutoFit/>
          </a:bodyPr>
          <a:lstStyle/>
          <a:p>
            <a:r>
              <a:rPr lang="ja-JP" altLang="en-US" sz="1200" dirty="0">
                <a:solidFill>
                  <a:srgbClr val="FF0000"/>
                </a:solidFill>
                <a:latin typeface="+mn-ea"/>
              </a:rPr>
              <a:t>「項目新規追加」・・・新規に項目を追加できます。</a:t>
            </a:r>
            <a:endParaRPr lang="en-US" altLang="ja-JP" sz="1200" dirty="0">
              <a:solidFill>
                <a:srgbClr val="FF0000"/>
              </a:solidFill>
              <a:latin typeface="+mn-ea"/>
            </a:endParaRPr>
          </a:p>
        </p:txBody>
      </p:sp>
      <p:sp>
        <p:nvSpPr>
          <p:cNvPr id="30" name="楕円 29"/>
          <p:cNvSpPr/>
          <p:nvPr/>
        </p:nvSpPr>
        <p:spPr bwMode="auto">
          <a:xfrm>
            <a:off x="395536" y="4513441"/>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正方形/長方形 30"/>
          <p:cNvSpPr/>
          <p:nvPr/>
        </p:nvSpPr>
        <p:spPr>
          <a:xfrm>
            <a:off x="602508" y="4497065"/>
            <a:ext cx="4342856" cy="276999"/>
          </a:xfrm>
          <a:prstGeom prst="rect">
            <a:avLst/>
          </a:prstGeom>
        </p:spPr>
        <p:txBody>
          <a:bodyPr wrap="none">
            <a:spAutoFit/>
          </a:bodyPr>
          <a:lstStyle/>
          <a:p>
            <a:r>
              <a:rPr lang="ja-JP" altLang="en-US" sz="1200" dirty="0">
                <a:solidFill>
                  <a:srgbClr val="FF0000"/>
                </a:solidFill>
                <a:latin typeface="+mn-ea"/>
              </a:rPr>
              <a:t>「編集」、「詳細設定」・・・各項目の属性やその詳細設定ができます。</a:t>
            </a:r>
            <a:endParaRPr lang="en-US" altLang="ja-JP" sz="1200" dirty="0">
              <a:solidFill>
                <a:srgbClr val="FF0000"/>
              </a:solidFill>
              <a:latin typeface="+mn-ea"/>
            </a:endParaRPr>
          </a:p>
        </p:txBody>
      </p:sp>
      <p:sp>
        <p:nvSpPr>
          <p:cNvPr id="32" name="楕円 31"/>
          <p:cNvSpPr/>
          <p:nvPr/>
        </p:nvSpPr>
        <p:spPr bwMode="auto">
          <a:xfrm>
            <a:off x="395536" y="4858745"/>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3" name="正方形/長方形 32"/>
          <p:cNvSpPr/>
          <p:nvPr/>
        </p:nvSpPr>
        <p:spPr>
          <a:xfrm>
            <a:off x="606628" y="4826054"/>
            <a:ext cx="4834978" cy="276999"/>
          </a:xfrm>
          <a:prstGeom prst="rect">
            <a:avLst/>
          </a:prstGeom>
        </p:spPr>
        <p:txBody>
          <a:bodyPr wrap="none">
            <a:spAutoFit/>
          </a:bodyPr>
          <a:lstStyle/>
          <a:p>
            <a:r>
              <a:rPr lang="ja-JP" altLang="en-US" sz="1200" dirty="0">
                <a:solidFill>
                  <a:srgbClr val="FF0000"/>
                </a:solidFill>
                <a:latin typeface="+mn-ea"/>
              </a:rPr>
              <a:t>「表示行」、「表示列」・・・顧客登録画面の表示レイアウトを設定できます。</a:t>
            </a:r>
            <a:endParaRPr lang="en-US" altLang="ja-JP" sz="1200" dirty="0">
              <a:solidFill>
                <a:srgbClr val="FF0000"/>
              </a:solidFill>
              <a:latin typeface="+mn-ea"/>
            </a:endParaRPr>
          </a:p>
        </p:txBody>
      </p:sp>
      <p:graphicFrame>
        <p:nvGraphicFramePr>
          <p:cNvPr id="34" name="表 33"/>
          <p:cNvGraphicFramePr>
            <a:graphicFrameLocks noGrp="1"/>
          </p:cNvGraphicFramePr>
          <p:nvPr>
            <p:extLst>
              <p:ext uri="{D42A27DB-BD31-4B8C-83A1-F6EECF244321}">
                <p14:modId xmlns:p14="http://schemas.microsoft.com/office/powerpoint/2010/main" val="2459438482"/>
              </p:ext>
            </p:extLst>
          </p:nvPr>
        </p:nvGraphicFramePr>
        <p:xfrm>
          <a:off x="1632369" y="5530758"/>
          <a:ext cx="5878288" cy="777240"/>
        </p:xfrm>
        <a:graphic>
          <a:graphicData uri="http://schemas.openxmlformats.org/drawingml/2006/table">
            <a:tbl>
              <a:tblPr firstRow="1" bandRow="1">
                <a:tableStyleId>{5C22544A-7EE6-4342-B048-85BDC9FD1C3A}</a:tableStyleId>
              </a:tblPr>
              <a:tblGrid>
                <a:gridCol w="1469572">
                  <a:extLst>
                    <a:ext uri="{9D8B030D-6E8A-4147-A177-3AD203B41FA5}">
                      <a16:colId xmlns:a16="http://schemas.microsoft.com/office/drawing/2014/main" val="2473407213"/>
                    </a:ext>
                  </a:extLst>
                </a:gridCol>
                <a:gridCol w="1469572">
                  <a:extLst>
                    <a:ext uri="{9D8B030D-6E8A-4147-A177-3AD203B41FA5}">
                      <a16:colId xmlns:a16="http://schemas.microsoft.com/office/drawing/2014/main" val="2056344323"/>
                    </a:ext>
                  </a:extLst>
                </a:gridCol>
                <a:gridCol w="1469572">
                  <a:extLst>
                    <a:ext uri="{9D8B030D-6E8A-4147-A177-3AD203B41FA5}">
                      <a16:colId xmlns:a16="http://schemas.microsoft.com/office/drawing/2014/main" val="1095767482"/>
                    </a:ext>
                  </a:extLst>
                </a:gridCol>
                <a:gridCol w="1469572">
                  <a:extLst>
                    <a:ext uri="{9D8B030D-6E8A-4147-A177-3AD203B41FA5}">
                      <a16:colId xmlns:a16="http://schemas.microsoft.com/office/drawing/2014/main" val="236801033"/>
                    </a:ext>
                  </a:extLst>
                </a:gridCol>
              </a:tblGrid>
              <a:tr h="247521">
                <a:tc>
                  <a:txBody>
                    <a:bodyPr/>
                    <a:lstStyle/>
                    <a:p>
                      <a:pPr algn="ctr"/>
                      <a:r>
                        <a:rPr kumimoji="1" lang="ja-JP" altLang="en-US" sz="1100" b="0" dirty="0">
                          <a:solidFill>
                            <a:schemeClr val="tx1"/>
                          </a:solidFill>
                          <a:latin typeface="+mn-ea"/>
                          <a:ea typeface="+mn-ea"/>
                        </a:rPr>
                        <a:t>行</a:t>
                      </a:r>
                      <a:r>
                        <a:rPr kumimoji="1" lang="en-US" altLang="ja-JP" sz="1100" b="0" dirty="0">
                          <a:solidFill>
                            <a:schemeClr val="tx1"/>
                          </a:solidFill>
                          <a:latin typeface="+mn-ea"/>
                          <a:ea typeface="+mn-ea"/>
                        </a:rPr>
                        <a:t>1-</a:t>
                      </a:r>
                      <a:r>
                        <a:rPr kumimoji="1" lang="ja-JP" altLang="en-US" sz="1100" b="0" dirty="0">
                          <a:solidFill>
                            <a:schemeClr val="tx1"/>
                          </a:solidFill>
                          <a:latin typeface="+mn-ea"/>
                          <a:ea typeface="+mn-ea"/>
                        </a:rPr>
                        <a:t>列</a:t>
                      </a:r>
                      <a:r>
                        <a:rPr kumimoji="1" lang="en-US" altLang="ja-JP" sz="1100" b="0" dirty="0">
                          <a:solidFill>
                            <a:schemeClr val="tx1"/>
                          </a:solidFill>
                          <a:latin typeface="+mn-ea"/>
                          <a:ea typeface="+mn-ea"/>
                        </a:rPr>
                        <a:t>1-</a:t>
                      </a:r>
                      <a:r>
                        <a:rPr kumimoji="1" lang="ja-JP" altLang="en-US" sz="1100" b="0" dirty="0">
                          <a:solidFill>
                            <a:schemeClr val="tx1"/>
                          </a:solidFill>
                          <a:latin typeface="+mn-ea"/>
                          <a:ea typeface="+mn-ea"/>
                        </a:rPr>
                        <a:t>列連結</a:t>
                      </a:r>
                      <a:r>
                        <a:rPr kumimoji="1" lang="en-US" altLang="ja-JP" sz="1100" b="0" dirty="0">
                          <a:solidFill>
                            <a:schemeClr val="tx1"/>
                          </a:solidFill>
                          <a:latin typeface="+mn-ea"/>
                          <a:ea typeface="+mn-ea"/>
                        </a:rPr>
                        <a:t>1</a:t>
                      </a:r>
                      <a:endParaRPr kumimoji="1" lang="ja-JP" altLang="en-US" sz="1100" b="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tx1"/>
                          </a:solidFill>
                          <a:latin typeface="+mn-ea"/>
                          <a:ea typeface="+mn-ea"/>
                          <a:cs typeface="+mn-cs"/>
                        </a:rPr>
                        <a:t>行</a:t>
                      </a:r>
                      <a:r>
                        <a:rPr kumimoji="1" lang="en-US" altLang="ja-JP" sz="1100" b="0" kern="1200" dirty="0">
                          <a:solidFill>
                            <a:schemeClr val="tx1"/>
                          </a:solidFill>
                          <a:latin typeface="+mn-ea"/>
                          <a:ea typeface="+mn-ea"/>
                          <a:cs typeface="+mn-cs"/>
                        </a:rPr>
                        <a:t>1-</a:t>
                      </a:r>
                      <a:r>
                        <a:rPr kumimoji="1" lang="ja-JP" altLang="en-US" sz="1100" b="0" kern="1200" dirty="0">
                          <a:solidFill>
                            <a:schemeClr val="tx1"/>
                          </a:solidFill>
                          <a:latin typeface="+mn-ea"/>
                          <a:ea typeface="+mn-ea"/>
                          <a:cs typeface="+mn-cs"/>
                        </a:rPr>
                        <a:t>列</a:t>
                      </a:r>
                      <a:r>
                        <a:rPr kumimoji="1" lang="en-US" altLang="ja-JP" sz="1100" b="0" kern="1200" dirty="0">
                          <a:solidFill>
                            <a:schemeClr val="tx1"/>
                          </a:solidFill>
                          <a:latin typeface="+mn-ea"/>
                          <a:ea typeface="+mn-ea"/>
                          <a:cs typeface="+mn-cs"/>
                        </a:rPr>
                        <a:t>2-</a:t>
                      </a:r>
                      <a:r>
                        <a:rPr kumimoji="1" lang="ja-JP" altLang="en-US" sz="1100" b="0" kern="1200" dirty="0">
                          <a:solidFill>
                            <a:schemeClr val="tx1"/>
                          </a:solidFill>
                          <a:latin typeface="+mn-ea"/>
                          <a:ea typeface="+mn-ea"/>
                          <a:cs typeface="+mn-cs"/>
                        </a:rPr>
                        <a:t>列連結</a:t>
                      </a:r>
                      <a:r>
                        <a:rPr kumimoji="1" lang="en-US" altLang="ja-JP" sz="1100" b="0" kern="1200" dirty="0">
                          <a:solidFill>
                            <a:schemeClr val="tx1"/>
                          </a:solidFill>
                          <a:latin typeface="+mn-ea"/>
                          <a:ea typeface="+mn-ea"/>
                          <a:cs typeface="+mn-cs"/>
                        </a:rPr>
                        <a:t>1</a:t>
                      </a:r>
                      <a:endParaRPr kumimoji="1" lang="ja-JP" altLang="en-US" sz="1100" b="0" kern="1200" dirty="0">
                        <a:solidFill>
                          <a:schemeClr val="tx1"/>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tx1"/>
                          </a:solidFill>
                          <a:latin typeface="+mn-ea"/>
                          <a:ea typeface="+mn-ea"/>
                          <a:cs typeface="+mn-cs"/>
                        </a:rPr>
                        <a:t>行</a:t>
                      </a:r>
                      <a:r>
                        <a:rPr kumimoji="1" lang="en-US" altLang="ja-JP" sz="1100" b="0" kern="1200" dirty="0">
                          <a:solidFill>
                            <a:schemeClr val="tx1"/>
                          </a:solidFill>
                          <a:latin typeface="+mn-ea"/>
                          <a:ea typeface="+mn-ea"/>
                          <a:cs typeface="+mn-cs"/>
                        </a:rPr>
                        <a:t>1-</a:t>
                      </a:r>
                      <a:r>
                        <a:rPr kumimoji="1" lang="ja-JP" altLang="en-US" sz="1100" b="0" kern="1200" dirty="0">
                          <a:solidFill>
                            <a:schemeClr val="tx1"/>
                          </a:solidFill>
                          <a:latin typeface="+mn-ea"/>
                          <a:ea typeface="+mn-ea"/>
                          <a:cs typeface="+mn-cs"/>
                        </a:rPr>
                        <a:t>列</a:t>
                      </a:r>
                      <a:r>
                        <a:rPr kumimoji="1" lang="en-US" altLang="ja-JP" sz="1100" b="0" kern="1200" dirty="0">
                          <a:solidFill>
                            <a:schemeClr val="tx1"/>
                          </a:solidFill>
                          <a:latin typeface="+mn-ea"/>
                          <a:ea typeface="+mn-ea"/>
                          <a:cs typeface="+mn-cs"/>
                        </a:rPr>
                        <a:t>3-</a:t>
                      </a:r>
                      <a:r>
                        <a:rPr kumimoji="1" lang="ja-JP" altLang="en-US" sz="1100" b="0" kern="1200" dirty="0">
                          <a:solidFill>
                            <a:schemeClr val="tx1"/>
                          </a:solidFill>
                          <a:latin typeface="+mn-ea"/>
                          <a:ea typeface="+mn-ea"/>
                          <a:cs typeface="+mn-cs"/>
                        </a:rPr>
                        <a:t>列連結</a:t>
                      </a:r>
                      <a:r>
                        <a:rPr kumimoji="1" lang="en-US" altLang="ja-JP" sz="1100" b="0" kern="1200" dirty="0">
                          <a:solidFill>
                            <a:schemeClr val="tx1"/>
                          </a:solidFill>
                          <a:latin typeface="+mn-ea"/>
                          <a:ea typeface="+mn-ea"/>
                          <a:cs typeface="+mn-cs"/>
                        </a:rPr>
                        <a:t>1</a:t>
                      </a:r>
                      <a:endParaRPr kumimoji="1" lang="ja-JP" altLang="en-US" sz="1100" b="0" kern="1200" dirty="0">
                        <a:solidFill>
                          <a:schemeClr val="tx1"/>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tx1"/>
                          </a:solidFill>
                          <a:latin typeface="+mn-ea"/>
                          <a:ea typeface="+mn-ea"/>
                          <a:cs typeface="+mn-cs"/>
                        </a:rPr>
                        <a:t>行</a:t>
                      </a:r>
                      <a:r>
                        <a:rPr kumimoji="1" lang="en-US" altLang="ja-JP" sz="1100" b="0" kern="1200" dirty="0">
                          <a:solidFill>
                            <a:schemeClr val="tx1"/>
                          </a:solidFill>
                          <a:latin typeface="+mn-ea"/>
                          <a:ea typeface="+mn-ea"/>
                          <a:cs typeface="+mn-cs"/>
                        </a:rPr>
                        <a:t>1-</a:t>
                      </a:r>
                      <a:r>
                        <a:rPr kumimoji="1" lang="ja-JP" altLang="en-US" sz="1100" b="0" kern="1200" dirty="0">
                          <a:solidFill>
                            <a:schemeClr val="tx1"/>
                          </a:solidFill>
                          <a:latin typeface="+mn-ea"/>
                          <a:ea typeface="+mn-ea"/>
                          <a:cs typeface="+mn-cs"/>
                        </a:rPr>
                        <a:t>列</a:t>
                      </a:r>
                      <a:r>
                        <a:rPr kumimoji="1" lang="en-US" altLang="ja-JP" sz="1100" b="0" kern="1200" dirty="0">
                          <a:solidFill>
                            <a:schemeClr val="tx1"/>
                          </a:solidFill>
                          <a:latin typeface="+mn-ea"/>
                          <a:ea typeface="+mn-ea"/>
                          <a:cs typeface="+mn-cs"/>
                        </a:rPr>
                        <a:t>4-</a:t>
                      </a:r>
                      <a:r>
                        <a:rPr kumimoji="1" lang="ja-JP" altLang="en-US" sz="1100" b="0" kern="1200" dirty="0">
                          <a:solidFill>
                            <a:schemeClr val="tx1"/>
                          </a:solidFill>
                          <a:latin typeface="+mn-ea"/>
                          <a:ea typeface="+mn-ea"/>
                          <a:cs typeface="+mn-cs"/>
                        </a:rPr>
                        <a:t>列連結</a:t>
                      </a:r>
                      <a:r>
                        <a:rPr kumimoji="1" lang="en-US" altLang="ja-JP" sz="1100" b="0" kern="1200" dirty="0">
                          <a:solidFill>
                            <a:schemeClr val="tx1"/>
                          </a:solidFill>
                          <a:latin typeface="+mn-ea"/>
                          <a:ea typeface="+mn-ea"/>
                          <a:cs typeface="+mn-cs"/>
                        </a:rPr>
                        <a:t>1</a:t>
                      </a:r>
                      <a:endParaRPr kumimoji="1" lang="ja-JP" altLang="en-US" sz="1100" b="0" kern="1200" dirty="0">
                        <a:solidFill>
                          <a:schemeClr val="tx1"/>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1880985308"/>
                  </a:ext>
                </a:extLst>
              </a:tr>
              <a:tr h="24752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tx1"/>
                          </a:solidFill>
                          <a:latin typeface="+mn-ea"/>
                          <a:ea typeface="+mn-ea"/>
                          <a:cs typeface="+mn-cs"/>
                        </a:rPr>
                        <a:t>行</a:t>
                      </a:r>
                      <a:r>
                        <a:rPr kumimoji="1" lang="en-US" altLang="ja-JP" sz="1100" b="0" kern="1200" dirty="0">
                          <a:solidFill>
                            <a:schemeClr val="tx1"/>
                          </a:solidFill>
                          <a:latin typeface="+mn-ea"/>
                          <a:ea typeface="+mn-ea"/>
                          <a:cs typeface="+mn-cs"/>
                        </a:rPr>
                        <a:t>2-</a:t>
                      </a:r>
                      <a:r>
                        <a:rPr kumimoji="1" lang="ja-JP" altLang="en-US" sz="1100" b="0" kern="1200" dirty="0">
                          <a:solidFill>
                            <a:schemeClr val="tx1"/>
                          </a:solidFill>
                          <a:latin typeface="+mn-ea"/>
                          <a:ea typeface="+mn-ea"/>
                          <a:cs typeface="+mn-cs"/>
                        </a:rPr>
                        <a:t>列</a:t>
                      </a:r>
                      <a:r>
                        <a:rPr kumimoji="1" lang="en-US" altLang="ja-JP" sz="1100" b="0" kern="1200" dirty="0">
                          <a:solidFill>
                            <a:schemeClr val="tx1"/>
                          </a:solidFill>
                          <a:latin typeface="+mn-ea"/>
                          <a:ea typeface="+mn-ea"/>
                          <a:cs typeface="+mn-cs"/>
                        </a:rPr>
                        <a:t>1-</a:t>
                      </a:r>
                      <a:r>
                        <a:rPr kumimoji="1" lang="ja-JP" altLang="en-US" sz="1100" b="0" kern="1200" dirty="0">
                          <a:solidFill>
                            <a:schemeClr val="tx1"/>
                          </a:solidFill>
                          <a:latin typeface="+mn-ea"/>
                          <a:ea typeface="+mn-ea"/>
                          <a:cs typeface="+mn-cs"/>
                        </a:rPr>
                        <a:t>列連結</a:t>
                      </a:r>
                      <a:r>
                        <a:rPr kumimoji="1" lang="en-US" altLang="ja-JP" sz="1100" b="0" kern="1200" dirty="0">
                          <a:solidFill>
                            <a:schemeClr val="tx1"/>
                          </a:solidFill>
                          <a:latin typeface="+mn-ea"/>
                          <a:ea typeface="+mn-ea"/>
                          <a:cs typeface="+mn-cs"/>
                        </a:rPr>
                        <a:t>2</a:t>
                      </a:r>
                      <a:endParaRPr kumimoji="1" lang="ja-JP" altLang="en-US" sz="1100" b="0" kern="1200" dirty="0">
                        <a:solidFill>
                          <a:schemeClr val="tx1"/>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0" kern="1200" dirty="0">
                        <a:solidFill>
                          <a:schemeClr val="tx1"/>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tx1"/>
                          </a:solidFill>
                          <a:latin typeface="+mn-ea"/>
                          <a:ea typeface="+mn-ea"/>
                          <a:cs typeface="+mn-cs"/>
                        </a:rPr>
                        <a:t>行</a:t>
                      </a:r>
                      <a:r>
                        <a:rPr kumimoji="1" lang="en-US" altLang="ja-JP" sz="1100" b="0" kern="1200" dirty="0">
                          <a:solidFill>
                            <a:schemeClr val="tx1"/>
                          </a:solidFill>
                          <a:latin typeface="+mn-ea"/>
                          <a:ea typeface="+mn-ea"/>
                          <a:cs typeface="+mn-cs"/>
                        </a:rPr>
                        <a:t>2-</a:t>
                      </a:r>
                      <a:r>
                        <a:rPr kumimoji="1" lang="ja-JP" altLang="en-US" sz="1100" b="0" kern="1200" dirty="0">
                          <a:solidFill>
                            <a:schemeClr val="tx1"/>
                          </a:solidFill>
                          <a:latin typeface="+mn-ea"/>
                          <a:ea typeface="+mn-ea"/>
                          <a:cs typeface="+mn-cs"/>
                        </a:rPr>
                        <a:t>列</a:t>
                      </a:r>
                      <a:r>
                        <a:rPr kumimoji="1" lang="en-US" altLang="ja-JP" sz="1100" b="0" kern="1200" dirty="0">
                          <a:solidFill>
                            <a:schemeClr val="tx1"/>
                          </a:solidFill>
                          <a:latin typeface="+mn-ea"/>
                          <a:ea typeface="+mn-ea"/>
                          <a:cs typeface="+mn-cs"/>
                        </a:rPr>
                        <a:t>3-</a:t>
                      </a:r>
                      <a:r>
                        <a:rPr kumimoji="1" lang="ja-JP" altLang="en-US" sz="1100" b="0" kern="1200" dirty="0">
                          <a:solidFill>
                            <a:schemeClr val="tx1"/>
                          </a:solidFill>
                          <a:latin typeface="+mn-ea"/>
                          <a:ea typeface="+mn-ea"/>
                          <a:cs typeface="+mn-cs"/>
                        </a:rPr>
                        <a:t>列連結</a:t>
                      </a:r>
                      <a:r>
                        <a:rPr kumimoji="1" lang="en-US" altLang="ja-JP" sz="1100" b="0" kern="1200" dirty="0">
                          <a:solidFill>
                            <a:schemeClr val="tx1"/>
                          </a:solidFill>
                          <a:latin typeface="+mn-ea"/>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tx1"/>
                          </a:solidFill>
                          <a:latin typeface="+mn-ea"/>
                          <a:ea typeface="+mn-ea"/>
                          <a:cs typeface="+mn-cs"/>
                        </a:rPr>
                        <a:t>行</a:t>
                      </a:r>
                      <a:r>
                        <a:rPr kumimoji="1" lang="en-US" altLang="ja-JP" sz="1100" b="0" kern="1200" dirty="0">
                          <a:solidFill>
                            <a:schemeClr val="tx1"/>
                          </a:solidFill>
                          <a:latin typeface="+mn-ea"/>
                          <a:ea typeface="+mn-ea"/>
                          <a:cs typeface="+mn-cs"/>
                        </a:rPr>
                        <a:t>2-</a:t>
                      </a:r>
                      <a:r>
                        <a:rPr kumimoji="1" lang="ja-JP" altLang="en-US" sz="1100" b="0" kern="1200" dirty="0">
                          <a:solidFill>
                            <a:schemeClr val="tx1"/>
                          </a:solidFill>
                          <a:latin typeface="+mn-ea"/>
                          <a:ea typeface="+mn-ea"/>
                          <a:cs typeface="+mn-cs"/>
                        </a:rPr>
                        <a:t>列</a:t>
                      </a:r>
                      <a:r>
                        <a:rPr kumimoji="1" lang="en-US" altLang="ja-JP" sz="1100" b="0" kern="1200" dirty="0">
                          <a:solidFill>
                            <a:schemeClr val="tx1"/>
                          </a:solidFill>
                          <a:latin typeface="+mn-ea"/>
                          <a:ea typeface="+mn-ea"/>
                          <a:cs typeface="+mn-cs"/>
                        </a:rPr>
                        <a:t>4-</a:t>
                      </a:r>
                      <a:r>
                        <a:rPr kumimoji="1" lang="ja-JP" altLang="en-US" sz="1100" b="0" kern="1200" dirty="0">
                          <a:solidFill>
                            <a:schemeClr val="tx1"/>
                          </a:solidFill>
                          <a:latin typeface="+mn-ea"/>
                          <a:ea typeface="+mn-ea"/>
                          <a:cs typeface="+mn-cs"/>
                        </a:rPr>
                        <a:t>列連結</a:t>
                      </a:r>
                      <a:r>
                        <a:rPr kumimoji="1" lang="en-US" altLang="ja-JP" sz="1100" b="0" kern="1200" dirty="0">
                          <a:solidFill>
                            <a:schemeClr val="tx1"/>
                          </a:solidFill>
                          <a:latin typeface="+mn-ea"/>
                          <a:ea typeface="+mn-ea"/>
                          <a:cs typeface="+mn-cs"/>
                        </a:rPr>
                        <a:t>1</a:t>
                      </a:r>
                      <a:endParaRPr kumimoji="1" lang="ja-JP" altLang="en-US" sz="1100" b="0" kern="1200" dirty="0">
                        <a:solidFill>
                          <a:schemeClr val="tx1"/>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86338831"/>
                  </a:ext>
                </a:extLst>
              </a:tr>
              <a:tr h="247521">
                <a:tc>
                  <a:txBody>
                    <a:bodyPr/>
                    <a:lstStyle/>
                    <a:p>
                      <a:pPr algn="ctr"/>
                      <a:r>
                        <a:rPr kumimoji="1" lang="ja-JP" altLang="en-US" sz="1100" dirty="0">
                          <a:solidFill>
                            <a:schemeClr val="tx1"/>
                          </a:solidFill>
                          <a:latin typeface="+mn-ea"/>
                          <a:ea typeface="+mn-ea"/>
                        </a:rPr>
                        <a:t>行</a:t>
                      </a:r>
                      <a:r>
                        <a:rPr kumimoji="1" lang="en-US" altLang="ja-JP" sz="1100" dirty="0">
                          <a:solidFill>
                            <a:schemeClr val="tx1"/>
                          </a:solidFill>
                          <a:latin typeface="+mn-ea"/>
                          <a:ea typeface="+mn-ea"/>
                        </a:rPr>
                        <a:t>3-</a:t>
                      </a:r>
                      <a:r>
                        <a:rPr kumimoji="1" lang="ja-JP" altLang="en-US" sz="1100" dirty="0">
                          <a:solidFill>
                            <a:schemeClr val="tx1"/>
                          </a:solidFill>
                          <a:latin typeface="+mn-ea"/>
                          <a:ea typeface="+mn-ea"/>
                        </a:rPr>
                        <a:t>列</a:t>
                      </a:r>
                      <a:r>
                        <a:rPr kumimoji="1" lang="en-US" altLang="ja-JP" sz="1100" dirty="0">
                          <a:solidFill>
                            <a:schemeClr val="tx1"/>
                          </a:solidFill>
                          <a:latin typeface="+mn-ea"/>
                          <a:ea typeface="+mn-ea"/>
                        </a:rPr>
                        <a:t>1-</a:t>
                      </a:r>
                      <a:r>
                        <a:rPr kumimoji="1" lang="ja-JP" altLang="en-US" sz="1100" dirty="0">
                          <a:solidFill>
                            <a:schemeClr val="tx1"/>
                          </a:solidFill>
                          <a:latin typeface="+mn-ea"/>
                          <a:ea typeface="+mn-ea"/>
                        </a:rPr>
                        <a:t>列連結</a:t>
                      </a:r>
                      <a:r>
                        <a:rPr kumimoji="1" lang="en-US" altLang="ja-JP" sz="1100" dirty="0">
                          <a:solidFill>
                            <a:schemeClr val="tx1"/>
                          </a:solidFill>
                          <a:latin typeface="+mn-ea"/>
                          <a:ea typeface="+mn-ea"/>
                        </a:rPr>
                        <a:t>1</a:t>
                      </a: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gridSpan="3">
                  <a:txBody>
                    <a:bodyPr/>
                    <a:lstStyle/>
                    <a:p>
                      <a:pPr algn="ctr"/>
                      <a:r>
                        <a:rPr kumimoji="1" lang="ja-JP" altLang="en-US" sz="1100" dirty="0">
                          <a:solidFill>
                            <a:schemeClr val="tx1"/>
                          </a:solidFill>
                          <a:latin typeface="+mn-ea"/>
                          <a:ea typeface="+mn-ea"/>
                        </a:rPr>
                        <a:t>行</a:t>
                      </a:r>
                      <a:r>
                        <a:rPr kumimoji="1" lang="en-US" altLang="ja-JP" sz="1100" dirty="0">
                          <a:solidFill>
                            <a:schemeClr val="tx1"/>
                          </a:solidFill>
                          <a:latin typeface="+mn-ea"/>
                          <a:ea typeface="+mn-ea"/>
                        </a:rPr>
                        <a:t>3-</a:t>
                      </a:r>
                      <a:r>
                        <a:rPr kumimoji="1" lang="ja-JP" altLang="en-US" sz="1100" dirty="0">
                          <a:solidFill>
                            <a:schemeClr val="tx1"/>
                          </a:solidFill>
                          <a:latin typeface="+mn-ea"/>
                          <a:ea typeface="+mn-ea"/>
                        </a:rPr>
                        <a:t>列</a:t>
                      </a:r>
                      <a:r>
                        <a:rPr kumimoji="1" lang="en-US" altLang="ja-JP" sz="1100" dirty="0">
                          <a:solidFill>
                            <a:schemeClr val="tx1"/>
                          </a:solidFill>
                          <a:latin typeface="+mn-ea"/>
                          <a:ea typeface="+mn-ea"/>
                        </a:rPr>
                        <a:t>2-</a:t>
                      </a:r>
                      <a:r>
                        <a:rPr kumimoji="1" lang="ja-JP" altLang="en-US" sz="1100" dirty="0">
                          <a:solidFill>
                            <a:schemeClr val="tx1"/>
                          </a:solidFill>
                          <a:latin typeface="+mn-ea"/>
                          <a:ea typeface="+mn-ea"/>
                        </a:rPr>
                        <a:t>列連結</a:t>
                      </a:r>
                      <a:r>
                        <a:rPr kumimoji="1" lang="en-US" altLang="ja-JP" sz="1100" dirty="0">
                          <a:solidFill>
                            <a:schemeClr val="tx1"/>
                          </a:solidFill>
                          <a:latin typeface="+mn-ea"/>
                          <a:ea typeface="+mn-ea"/>
                        </a:rPr>
                        <a:t>3</a:t>
                      </a: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10000"/>
                        <a:lumOff val="90000"/>
                      </a:schemeClr>
                    </a:solidFill>
                  </a:tcPr>
                </a:tc>
                <a:tc hMerge="1">
                  <a:txBody>
                    <a:bodyPr/>
                    <a:lstStyle/>
                    <a:p>
                      <a:pPr algn="ct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08626507"/>
                  </a:ext>
                </a:extLst>
              </a:tr>
            </a:tbl>
          </a:graphicData>
        </a:graphic>
      </p:graphicFrame>
      <p:sp>
        <p:nvSpPr>
          <p:cNvPr id="36" name="テキスト ボックス 35"/>
          <p:cNvSpPr txBox="1"/>
          <p:nvPr/>
        </p:nvSpPr>
        <p:spPr>
          <a:xfrm>
            <a:off x="866035" y="5819968"/>
            <a:ext cx="723275" cy="307777"/>
          </a:xfrm>
          <a:prstGeom prst="rect">
            <a:avLst/>
          </a:prstGeom>
          <a:noFill/>
        </p:spPr>
        <p:txBody>
          <a:bodyPr wrap="none" rtlCol="0">
            <a:spAutoFit/>
          </a:bodyPr>
          <a:lstStyle/>
          <a:p>
            <a:r>
              <a:rPr kumimoji="1" lang="ja-JP" altLang="en-US" sz="1400" dirty="0">
                <a:solidFill>
                  <a:srgbClr val="FF0000"/>
                </a:solidFill>
              </a:rPr>
              <a:t>表示行</a:t>
            </a:r>
          </a:p>
        </p:txBody>
      </p:sp>
      <p:sp>
        <p:nvSpPr>
          <p:cNvPr id="38" name="左大かっこ 37"/>
          <p:cNvSpPr/>
          <p:nvPr/>
        </p:nvSpPr>
        <p:spPr>
          <a:xfrm>
            <a:off x="1509006" y="5639717"/>
            <a:ext cx="45719" cy="668281"/>
          </a:xfrm>
          <a:prstGeom prst="leftBracket">
            <a:avLst/>
          </a:prstGeom>
          <a:noFill/>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0" name="左大かっこ 39"/>
          <p:cNvSpPr/>
          <p:nvPr/>
        </p:nvSpPr>
        <p:spPr>
          <a:xfrm rot="5400000">
            <a:off x="4424967" y="3204873"/>
            <a:ext cx="115258" cy="4536512"/>
          </a:xfrm>
          <a:prstGeom prst="leftBracket">
            <a:avLst/>
          </a:prstGeom>
          <a:noFill/>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1" name="テキスト ボックス 40"/>
          <p:cNvSpPr txBox="1"/>
          <p:nvPr/>
        </p:nvSpPr>
        <p:spPr>
          <a:xfrm>
            <a:off x="4389412" y="5163071"/>
            <a:ext cx="723275" cy="307777"/>
          </a:xfrm>
          <a:prstGeom prst="rect">
            <a:avLst/>
          </a:prstGeom>
          <a:noFill/>
        </p:spPr>
        <p:txBody>
          <a:bodyPr wrap="none" rtlCol="0">
            <a:spAutoFit/>
          </a:bodyPr>
          <a:lstStyle/>
          <a:p>
            <a:r>
              <a:rPr kumimoji="1" lang="ja-JP" altLang="en-US" sz="1400" dirty="0">
                <a:solidFill>
                  <a:srgbClr val="FF0000"/>
                </a:solidFill>
              </a:rPr>
              <a:t>表示列</a:t>
            </a:r>
          </a:p>
        </p:txBody>
      </p:sp>
      <p:sp>
        <p:nvSpPr>
          <p:cNvPr id="42" name="正方形/長方形 41"/>
          <p:cNvSpPr/>
          <p:nvPr/>
        </p:nvSpPr>
        <p:spPr bwMode="auto">
          <a:xfrm>
            <a:off x="3923928" y="2060848"/>
            <a:ext cx="504056" cy="172819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4" name="楕円 43"/>
          <p:cNvSpPr/>
          <p:nvPr/>
        </p:nvSpPr>
        <p:spPr bwMode="auto">
          <a:xfrm>
            <a:off x="3788108" y="193343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6" name="正方形/長方形 45"/>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35" name="楕円 43"/>
          <p:cNvSpPr/>
          <p:nvPr/>
        </p:nvSpPr>
        <p:spPr bwMode="auto">
          <a:xfrm>
            <a:off x="2979198" y="1951336"/>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54283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3" name="正方形/長方形 2"/>
          <p:cNvSpPr/>
          <p:nvPr/>
        </p:nvSpPr>
        <p:spPr>
          <a:xfrm>
            <a:off x="0" y="1094606"/>
            <a:ext cx="3718326" cy="276999"/>
          </a:xfrm>
          <a:prstGeom prst="rect">
            <a:avLst/>
          </a:prstGeom>
        </p:spPr>
        <p:txBody>
          <a:bodyPr wrap="none">
            <a:spAutoFit/>
          </a:bodyPr>
          <a:lstStyle/>
          <a:p>
            <a:r>
              <a:rPr lang="ja-JP" altLang="en-US" sz="1200" dirty="0">
                <a:solidFill>
                  <a:srgbClr val="FF0000"/>
                </a:solidFill>
                <a:latin typeface="+mn-ea"/>
              </a:rPr>
              <a:t>「管理者設定」→「管理者</a:t>
            </a:r>
            <a:r>
              <a:rPr lang="en-US" altLang="ja-JP" sz="1200" dirty="0">
                <a:solidFill>
                  <a:srgbClr val="FF0000"/>
                </a:solidFill>
                <a:latin typeface="+mn-ea"/>
              </a:rPr>
              <a:t>SFA</a:t>
            </a:r>
            <a:r>
              <a:rPr lang="ja-JP" altLang="en-US" sz="1200" dirty="0">
                <a:solidFill>
                  <a:srgbClr val="FF0000"/>
                </a:solidFill>
                <a:latin typeface="+mn-ea"/>
              </a:rPr>
              <a:t>設定」→「顧客ランク設定」</a:t>
            </a:r>
            <a:endParaRPr lang="en-US" altLang="ja-JP" sz="1200" dirty="0">
              <a:solidFill>
                <a:srgbClr val="FF0000"/>
              </a:solidFill>
              <a:latin typeface="+mn-ea"/>
            </a:endParaRPr>
          </a:p>
        </p:txBody>
      </p:sp>
      <p:sp>
        <p:nvSpPr>
          <p:cNvPr id="35" name="正方形/長方形 34"/>
          <p:cNvSpPr/>
          <p:nvPr/>
        </p:nvSpPr>
        <p:spPr>
          <a:xfrm>
            <a:off x="0" y="2987025"/>
            <a:ext cx="3699090" cy="276999"/>
          </a:xfrm>
          <a:prstGeom prst="rect">
            <a:avLst/>
          </a:prstGeom>
        </p:spPr>
        <p:txBody>
          <a:bodyPr wrap="none">
            <a:spAutoFit/>
          </a:bodyPr>
          <a:lstStyle/>
          <a:p>
            <a:r>
              <a:rPr lang="ja-JP" altLang="en-US" sz="1200" dirty="0">
                <a:solidFill>
                  <a:srgbClr val="FF0000"/>
                </a:solidFill>
                <a:latin typeface="+mn-ea"/>
              </a:rPr>
              <a:t>「管理者設定」→「管理者</a:t>
            </a:r>
            <a:r>
              <a:rPr lang="en-US" altLang="ja-JP" sz="1200" dirty="0">
                <a:solidFill>
                  <a:srgbClr val="FF0000"/>
                </a:solidFill>
                <a:latin typeface="+mn-ea"/>
              </a:rPr>
              <a:t>SFA</a:t>
            </a:r>
            <a:r>
              <a:rPr lang="ja-JP" altLang="en-US" sz="1200" dirty="0">
                <a:solidFill>
                  <a:srgbClr val="FF0000"/>
                </a:solidFill>
                <a:latin typeface="+mn-ea"/>
              </a:rPr>
              <a:t>設定」→「顧客種別設定」</a:t>
            </a:r>
            <a:endParaRPr lang="en-US" altLang="ja-JP" sz="1200" dirty="0">
              <a:solidFill>
                <a:srgbClr val="FF0000"/>
              </a:solidFill>
              <a:latin typeface="+mn-ea"/>
            </a:endParaRPr>
          </a:p>
        </p:txBody>
      </p:sp>
      <p:sp>
        <p:nvSpPr>
          <p:cNvPr id="45" name="正方形/長方形 44"/>
          <p:cNvSpPr/>
          <p:nvPr/>
        </p:nvSpPr>
        <p:spPr>
          <a:xfrm>
            <a:off x="9618" y="4740944"/>
            <a:ext cx="3841757" cy="276999"/>
          </a:xfrm>
          <a:prstGeom prst="rect">
            <a:avLst/>
          </a:prstGeom>
        </p:spPr>
        <p:txBody>
          <a:bodyPr wrap="none">
            <a:spAutoFit/>
          </a:bodyPr>
          <a:lstStyle/>
          <a:p>
            <a:r>
              <a:rPr lang="ja-JP" altLang="en-US" sz="1200" dirty="0">
                <a:solidFill>
                  <a:srgbClr val="FF0000"/>
                </a:solidFill>
                <a:latin typeface="+mn-ea"/>
              </a:rPr>
              <a:t>「管理者設定」→「管理者</a:t>
            </a:r>
            <a:r>
              <a:rPr lang="en-US" altLang="ja-JP" sz="1200" dirty="0">
                <a:solidFill>
                  <a:srgbClr val="FF0000"/>
                </a:solidFill>
                <a:latin typeface="+mn-ea"/>
              </a:rPr>
              <a:t>SFA</a:t>
            </a:r>
            <a:r>
              <a:rPr lang="ja-JP" altLang="en-US" sz="1200" dirty="0">
                <a:solidFill>
                  <a:srgbClr val="FF0000"/>
                </a:solidFill>
                <a:latin typeface="+mn-ea"/>
              </a:rPr>
              <a:t>設定」→「顧客エリア設定」</a:t>
            </a:r>
            <a:endParaRPr lang="en-US" altLang="ja-JP" sz="1200" dirty="0">
              <a:solidFill>
                <a:srgbClr val="FF0000"/>
              </a:solidFill>
              <a:latin typeface="+mn-ea"/>
            </a:endParaRPr>
          </a:p>
        </p:txBody>
      </p:sp>
      <p:sp>
        <p:nvSpPr>
          <p:cNvPr id="46" name="テキスト ボックス 45"/>
          <p:cNvSpPr txBox="1"/>
          <p:nvPr/>
        </p:nvSpPr>
        <p:spPr>
          <a:xfrm>
            <a:off x="4016897" y="1435721"/>
            <a:ext cx="5021815" cy="707886"/>
          </a:xfrm>
          <a:prstGeom prst="rect">
            <a:avLst/>
          </a:prstGeom>
          <a:noFill/>
        </p:spPr>
        <p:txBody>
          <a:bodyPr wrap="square" rtlCol="0">
            <a:spAutoFit/>
          </a:bodyPr>
          <a:lstStyle/>
          <a:p>
            <a:r>
              <a:rPr kumimoji="1" lang="ja-JP" altLang="en-US" sz="1000" dirty="0"/>
              <a:t>「未訪問警告日数」</a:t>
            </a:r>
            <a:r>
              <a:rPr lang="ja-JP" altLang="en-US" sz="1000" dirty="0"/>
              <a:t>について</a:t>
            </a:r>
            <a:endParaRPr lang="en-US" altLang="ja-JP" sz="1000" dirty="0"/>
          </a:p>
          <a:p>
            <a:r>
              <a:rPr kumimoji="1" lang="ja-JP" altLang="en-US" sz="1000" dirty="0"/>
              <a:t>　　　　　設定した未訪問警告日数は、</a:t>
            </a:r>
            <a:endParaRPr kumimoji="1" lang="en-US" altLang="ja-JP" sz="1000" dirty="0"/>
          </a:p>
          <a:p>
            <a:r>
              <a:rPr lang="ja-JP" altLang="en-US" sz="1000" dirty="0"/>
              <a:t>　　　　</a:t>
            </a:r>
            <a:r>
              <a:rPr lang="ja-JP" altLang="en-US" sz="1000"/>
              <a:t>　顧客</a:t>
            </a:r>
            <a:r>
              <a:rPr kumimoji="1" lang="ja-JP" altLang="en-US" sz="1000"/>
              <a:t>照会</a:t>
            </a:r>
            <a:r>
              <a:rPr kumimoji="1" lang="ja-JP" altLang="en-US" sz="1000" dirty="0"/>
              <a:t>のシステム固定フィルタ</a:t>
            </a:r>
            <a:r>
              <a:rPr kumimoji="1" lang="en-US" altLang="ja-JP" sz="1000" dirty="0"/>
              <a:t>[</a:t>
            </a:r>
            <a:r>
              <a:rPr kumimoji="1" lang="ja-JP" altLang="en-US" sz="1000" dirty="0"/>
              <a:t>未訪問］に表示されます。</a:t>
            </a:r>
            <a:endParaRPr lang="en-US" altLang="ja-JP" sz="1000" dirty="0"/>
          </a:p>
          <a:p>
            <a:r>
              <a:rPr lang="ja-JP" altLang="en-US" sz="1000" dirty="0"/>
              <a:t>　</a:t>
            </a:r>
            <a:endParaRPr kumimoji="1" lang="en-US" altLang="ja-JP" sz="1000" dirty="0"/>
          </a:p>
        </p:txBody>
      </p:sp>
      <p:sp>
        <p:nvSpPr>
          <p:cNvPr id="49" name="正方形/長方形 48"/>
          <p:cNvSpPr/>
          <p:nvPr/>
        </p:nvSpPr>
        <p:spPr bwMode="auto">
          <a:xfrm>
            <a:off x="3983916" y="766736"/>
            <a:ext cx="195389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①顧客情報登録項目の設定</a:t>
            </a:r>
            <a:endParaRPr kumimoji="1" lang="ja-JP" altLang="en-US" sz="1100" dirty="0">
              <a:solidFill>
                <a:schemeClr val="bg1"/>
              </a:solidFill>
              <a:latin typeface="+mj-ea"/>
              <a:ea typeface="+mj-ea"/>
            </a:endParaRPr>
          </a:p>
        </p:txBody>
      </p:sp>
      <p:sp>
        <p:nvSpPr>
          <p:cNvPr id="50" name="正方形/長方形 49"/>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5" name="正方形/長方形 4"/>
          <p:cNvSpPr/>
          <p:nvPr/>
        </p:nvSpPr>
        <p:spPr>
          <a:xfrm>
            <a:off x="4158554" y="2932578"/>
            <a:ext cx="4572000" cy="246221"/>
          </a:xfrm>
          <a:prstGeom prst="rect">
            <a:avLst/>
          </a:prstGeom>
        </p:spPr>
        <p:txBody>
          <a:bodyPr>
            <a:spAutoFit/>
          </a:bodyPr>
          <a:lstStyle/>
          <a:p>
            <a:r>
              <a:rPr lang="ja-JP" altLang="en-US" sz="1000" dirty="0">
                <a:latin typeface="Meiryo UI" panose="020B0604030504040204" pitchFamily="50" charset="-128"/>
                <a:ea typeface="Meiryo UI" panose="020B0604030504040204" pitchFamily="50" charset="-128"/>
              </a:rPr>
              <a:t>　　　</a:t>
            </a:r>
          </a:p>
        </p:txBody>
      </p:sp>
      <p:pic>
        <p:nvPicPr>
          <p:cNvPr id="10" name="図 9"/>
          <p:cNvPicPr>
            <a:picLocks noChangeAspect="1"/>
          </p:cNvPicPr>
          <p:nvPr/>
        </p:nvPicPr>
        <p:blipFill>
          <a:blip r:embed="rId3"/>
          <a:stretch>
            <a:fillRect/>
          </a:stretch>
        </p:blipFill>
        <p:spPr>
          <a:xfrm>
            <a:off x="467544" y="3284984"/>
            <a:ext cx="3355714" cy="1435714"/>
          </a:xfrm>
          <a:prstGeom prst="rect">
            <a:avLst/>
          </a:prstGeom>
          <a:ln>
            <a:solidFill>
              <a:schemeClr val="tx1"/>
            </a:solidFill>
          </a:ln>
        </p:spPr>
      </p:pic>
      <p:pic>
        <p:nvPicPr>
          <p:cNvPr id="11" name="図 10"/>
          <p:cNvPicPr>
            <a:picLocks noChangeAspect="1"/>
          </p:cNvPicPr>
          <p:nvPr/>
        </p:nvPicPr>
        <p:blipFill>
          <a:blip r:embed="rId4"/>
          <a:stretch>
            <a:fillRect/>
          </a:stretch>
        </p:blipFill>
        <p:spPr>
          <a:xfrm>
            <a:off x="479170" y="5085184"/>
            <a:ext cx="3402857" cy="1388571"/>
          </a:xfrm>
          <a:prstGeom prst="rect">
            <a:avLst/>
          </a:prstGeom>
          <a:ln>
            <a:solidFill>
              <a:schemeClr val="tx1"/>
            </a:solidFill>
          </a:ln>
        </p:spPr>
      </p:pic>
      <p:pic>
        <p:nvPicPr>
          <p:cNvPr id="12" name="図 11">
            <a:extLst>
              <a:ext uri="{FF2B5EF4-FFF2-40B4-BE49-F238E27FC236}">
                <a16:creationId xmlns:a16="http://schemas.microsoft.com/office/drawing/2014/main" id="{893C14D2-ADCF-44E2-BC3C-385EEEB135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44" y="1476631"/>
            <a:ext cx="3355714" cy="1336785"/>
          </a:xfrm>
          <a:prstGeom prst="rect">
            <a:avLst/>
          </a:prstGeom>
        </p:spPr>
      </p:pic>
      <p:pic>
        <p:nvPicPr>
          <p:cNvPr id="13" name="図 12">
            <a:extLst>
              <a:ext uri="{FF2B5EF4-FFF2-40B4-BE49-F238E27FC236}">
                <a16:creationId xmlns:a16="http://schemas.microsoft.com/office/drawing/2014/main" id="{C4AC8E6A-9643-4C6A-B5C3-858F691310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8822" y="2051060"/>
            <a:ext cx="4381500" cy="1352550"/>
          </a:xfrm>
          <a:prstGeom prst="rect">
            <a:avLst/>
          </a:prstGeom>
        </p:spPr>
      </p:pic>
    </p:spTree>
    <p:extLst>
      <p:ext uri="{BB962C8B-B14F-4D97-AF65-F5344CB8AC3E}">
        <p14:creationId xmlns:p14="http://schemas.microsoft.com/office/powerpoint/2010/main" val="745243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36" name="正方形/長方形 35"/>
          <p:cNvSpPr/>
          <p:nvPr/>
        </p:nvSpPr>
        <p:spPr bwMode="auto">
          <a:xfrm>
            <a:off x="3983916" y="766736"/>
            <a:ext cx="2100252"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②顧客情報</a:t>
            </a:r>
            <a:r>
              <a:rPr lang="en-US" altLang="ja-JP" sz="1100" dirty="0">
                <a:solidFill>
                  <a:schemeClr val="bg1"/>
                </a:solidFill>
                <a:latin typeface="+mj-ea"/>
              </a:rPr>
              <a:t>csv</a:t>
            </a:r>
            <a:r>
              <a:rPr lang="ja-JP" altLang="en-US" sz="1100" dirty="0">
                <a:solidFill>
                  <a:schemeClr val="bg1"/>
                </a:solidFill>
                <a:latin typeface="+mj-ea"/>
              </a:rPr>
              <a:t>出力項目の設定</a:t>
            </a:r>
            <a:endParaRPr kumimoji="1" lang="ja-JP" altLang="en-US" sz="1100" dirty="0">
              <a:solidFill>
                <a:schemeClr val="bg1"/>
              </a:solidFill>
              <a:latin typeface="+mj-ea"/>
              <a:ea typeface="+mj-ea"/>
            </a:endParaRPr>
          </a:p>
        </p:txBody>
      </p:sp>
      <p:sp>
        <p:nvSpPr>
          <p:cNvPr id="38" name="正方形/長方形 37"/>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16" name="正方形/長方形 15"/>
          <p:cNvSpPr/>
          <p:nvPr/>
        </p:nvSpPr>
        <p:spPr>
          <a:xfrm>
            <a:off x="0" y="1094606"/>
            <a:ext cx="4622419" cy="276999"/>
          </a:xfrm>
          <a:prstGeom prst="rect">
            <a:avLst/>
          </a:prstGeom>
        </p:spPr>
        <p:txBody>
          <a:bodyPr wrap="none">
            <a:spAutoFit/>
          </a:bodyPr>
          <a:lstStyle/>
          <a:p>
            <a:r>
              <a:rPr lang="ja-JP" altLang="en-US" sz="1200" dirty="0">
                <a:solidFill>
                  <a:srgbClr val="FF0000"/>
                </a:solidFill>
                <a:latin typeface="+mn-ea"/>
              </a:rPr>
              <a:t>「管理者設定」→「管理者</a:t>
            </a:r>
            <a:r>
              <a:rPr lang="en-US" altLang="ja-JP" sz="1200" dirty="0">
                <a:solidFill>
                  <a:srgbClr val="FF0000"/>
                </a:solidFill>
                <a:latin typeface="+mn-ea"/>
              </a:rPr>
              <a:t>SFA</a:t>
            </a:r>
            <a:r>
              <a:rPr lang="ja-JP" altLang="en-US" sz="1200" dirty="0">
                <a:solidFill>
                  <a:srgbClr val="FF0000"/>
                </a:solidFill>
                <a:latin typeface="+mn-ea"/>
              </a:rPr>
              <a:t>設定」→「顧客情報</a:t>
            </a:r>
            <a:r>
              <a:rPr lang="en-US" altLang="ja-JP" sz="1200" dirty="0">
                <a:solidFill>
                  <a:srgbClr val="FF0000"/>
                </a:solidFill>
                <a:latin typeface="+mn-ea"/>
              </a:rPr>
              <a:t>CSV</a:t>
            </a:r>
            <a:r>
              <a:rPr lang="ja-JP" altLang="en-US" sz="1200" dirty="0">
                <a:solidFill>
                  <a:srgbClr val="FF0000"/>
                </a:solidFill>
                <a:latin typeface="+mn-ea"/>
              </a:rPr>
              <a:t>出力形式一覧」</a:t>
            </a:r>
            <a:endParaRPr lang="en-US" altLang="ja-JP" sz="1200" dirty="0">
              <a:solidFill>
                <a:srgbClr val="FF0000"/>
              </a:solidFill>
              <a:latin typeface="+mn-ea"/>
            </a:endParaRPr>
          </a:p>
        </p:txBody>
      </p:sp>
      <p:pic>
        <p:nvPicPr>
          <p:cNvPr id="20" name="図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899592" y="2589989"/>
            <a:ext cx="390033" cy="408818"/>
          </a:xfrm>
          <a:prstGeom prst="rect">
            <a:avLst/>
          </a:prstGeom>
        </p:spPr>
      </p:pic>
      <p:grpSp>
        <p:nvGrpSpPr>
          <p:cNvPr id="9" name="グループ化 8"/>
          <p:cNvGrpSpPr/>
          <p:nvPr/>
        </p:nvGrpSpPr>
        <p:grpSpPr>
          <a:xfrm>
            <a:off x="395537" y="1313904"/>
            <a:ext cx="6033334" cy="1210193"/>
            <a:chOff x="395537" y="1313904"/>
            <a:chExt cx="6033334" cy="1210193"/>
          </a:xfrm>
        </p:grpSpPr>
        <p:pic>
          <p:nvPicPr>
            <p:cNvPr id="2" name="図 1"/>
            <p:cNvPicPr>
              <a:picLocks noChangeAspect="1"/>
            </p:cNvPicPr>
            <p:nvPr/>
          </p:nvPicPr>
          <p:blipFill>
            <a:blip r:embed="rId4"/>
            <a:stretch>
              <a:fillRect/>
            </a:stretch>
          </p:blipFill>
          <p:spPr>
            <a:xfrm>
              <a:off x="395537" y="1395525"/>
              <a:ext cx="6033334" cy="1128572"/>
            </a:xfrm>
            <a:prstGeom prst="rect">
              <a:avLst/>
            </a:prstGeom>
            <a:ln>
              <a:solidFill>
                <a:schemeClr val="tx1"/>
              </a:solidFill>
            </a:ln>
          </p:spPr>
        </p:pic>
        <p:sp>
          <p:nvSpPr>
            <p:cNvPr id="22" name="正方形/長方形 21"/>
            <p:cNvSpPr/>
            <p:nvPr/>
          </p:nvSpPr>
          <p:spPr bwMode="auto">
            <a:xfrm>
              <a:off x="1878826" y="1430028"/>
              <a:ext cx="720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3" name="楕円 22"/>
            <p:cNvSpPr/>
            <p:nvPr/>
          </p:nvSpPr>
          <p:spPr bwMode="auto">
            <a:xfrm>
              <a:off x="2522092" y="131390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42" name="正方形/長方形 41"/>
          <p:cNvSpPr/>
          <p:nvPr/>
        </p:nvSpPr>
        <p:spPr>
          <a:xfrm>
            <a:off x="5268221" y="3085846"/>
            <a:ext cx="3865161" cy="707886"/>
          </a:xfrm>
          <a:prstGeom prst="rect">
            <a:avLst/>
          </a:prstGeom>
        </p:spPr>
        <p:txBody>
          <a:bodyPr wrap="none">
            <a:spAutoFit/>
          </a:bodyPr>
          <a:lstStyle/>
          <a:p>
            <a:r>
              <a:rPr lang="ja-JP" altLang="en-US" sz="1000" dirty="0">
                <a:latin typeface="+mn-ea"/>
              </a:rPr>
              <a:t>■日付、日時フォーマットについて</a:t>
            </a:r>
            <a:endParaRPr lang="en-US" altLang="ja-JP" sz="1000" dirty="0">
              <a:latin typeface="+mn-ea"/>
            </a:endParaRPr>
          </a:p>
          <a:p>
            <a:r>
              <a:rPr lang="ja-JP" altLang="en-US" sz="1000" dirty="0">
                <a:latin typeface="+mn-ea"/>
              </a:rPr>
              <a:t>　　出力形式を指定します。</a:t>
            </a:r>
            <a:endParaRPr lang="en-US" altLang="ja-JP" sz="1000" dirty="0">
              <a:latin typeface="+mn-ea"/>
            </a:endParaRPr>
          </a:p>
          <a:p>
            <a:r>
              <a:rPr lang="ja-JP" altLang="en-US" sz="1000" dirty="0">
                <a:latin typeface="+mn-ea"/>
              </a:rPr>
              <a:t>　　例）</a:t>
            </a:r>
            <a:r>
              <a:rPr lang="en-US" altLang="ja-JP" sz="1000" dirty="0">
                <a:latin typeface="+mn-ea"/>
              </a:rPr>
              <a:t>Y-m-d</a:t>
            </a:r>
            <a:r>
              <a:rPr lang="ja-JP" altLang="en-US" sz="1000" dirty="0">
                <a:latin typeface="+mn-ea"/>
              </a:rPr>
              <a:t>　→　出力は、</a:t>
            </a:r>
            <a:r>
              <a:rPr lang="en-US" altLang="ja-JP" sz="1000" dirty="0">
                <a:latin typeface="+mn-ea"/>
              </a:rPr>
              <a:t>2016-11-11</a:t>
            </a:r>
            <a:r>
              <a:rPr lang="ja-JP" altLang="en-US" sz="1000" dirty="0">
                <a:latin typeface="+mn-ea"/>
              </a:rPr>
              <a:t>　となります。</a:t>
            </a:r>
            <a:endParaRPr lang="en-US" altLang="ja-JP" sz="1000" dirty="0">
              <a:latin typeface="+mn-ea"/>
            </a:endParaRPr>
          </a:p>
          <a:p>
            <a:r>
              <a:rPr lang="ja-JP" altLang="en-US" sz="1000" dirty="0">
                <a:latin typeface="+mn-ea"/>
              </a:rPr>
              <a:t>　　例）</a:t>
            </a:r>
            <a:r>
              <a:rPr lang="en-US" altLang="ja-JP" sz="1000" dirty="0">
                <a:latin typeface="+mn-ea"/>
              </a:rPr>
              <a:t>Y-m-d</a:t>
            </a:r>
            <a:r>
              <a:rPr lang="ja-JP" altLang="en-US" sz="1000" dirty="0">
                <a:latin typeface="+mn-ea"/>
              </a:rPr>
              <a:t>　</a:t>
            </a:r>
            <a:r>
              <a:rPr lang="en-US" altLang="ja-JP" sz="1000" dirty="0">
                <a:latin typeface="+mn-ea"/>
              </a:rPr>
              <a:t>H:i</a:t>
            </a:r>
            <a:r>
              <a:rPr lang="ja-JP" altLang="en-US" sz="1000" dirty="0">
                <a:latin typeface="+mn-ea"/>
              </a:rPr>
              <a:t>　→　出力は、</a:t>
            </a:r>
            <a:r>
              <a:rPr lang="en-US" altLang="ja-JP" sz="1000" dirty="0">
                <a:latin typeface="+mn-ea"/>
              </a:rPr>
              <a:t>2016-11-11</a:t>
            </a:r>
            <a:r>
              <a:rPr lang="ja-JP" altLang="en-US" sz="1000" dirty="0">
                <a:latin typeface="+mn-ea"/>
              </a:rPr>
              <a:t>　</a:t>
            </a:r>
            <a:r>
              <a:rPr lang="en-US" altLang="ja-JP" sz="1000" dirty="0">
                <a:latin typeface="+mn-ea"/>
              </a:rPr>
              <a:t>15:30</a:t>
            </a:r>
            <a:r>
              <a:rPr lang="ja-JP" altLang="en-US" sz="1000" dirty="0">
                <a:latin typeface="+mn-ea"/>
              </a:rPr>
              <a:t>となります。</a:t>
            </a:r>
            <a:endParaRPr lang="en-US" altLang="ja-JP" sz="1000" dirty="0">
              <a:latin typeface="+mn-ea"/>
            </a:endParaRPr>
          </a:p>
        </p:txBody>
      </p:sp>
      <p:sp>
        <p:nvSpPr>
          <p:cNvPr id="25" name="正方形/長方形 24"/>
          <p:cNvSpPr/>
          <p:nvPr/>
        </p:nvSpPr>
        <p:spPr>
          <a:xfrm>
            <a:off x="5364088" y="4005064"/>
            <a:ext cx="3096344" cy="461665"/>
          </a:xfrm>
          <a:prstGeom prst="rect">
            <a:avLst/>
          </a:prstGeom>
        </p:spPr>
        <p:txBody>
          <a:bodyPr wrap="square">
            <a:spAutoFit/>
          </a:bodyPr>
          <a:lstStyle/>
          <a:p>
            <a:r>
              <a:rPr lang="en-US" altLang="ja-JP" sz="1200" b="1" dirty="0">
                <a:solidFill>
                  <a:srgbClr val="FF0000"/>
                </a:solidFill>
                <a:latin typeface="+mn-ea"/>
              </a:rPr>
              <a:t>CSV</a:t>
            </a:r>
            <a:r>
              <a:rPr lang="ja-JP" altLang="en-US" sz="1200" b="1" dirty="0">
                <a:solidFill>
                  <a:srgbClr val="FF0000"/>
                </a:solidFill>
                <a:latin typeface="+mn-ea"/>
              </a:rPr>
              <a:t>出力と</a:t>
            </a:r>
            <a:r>
              <a:rPr lang="en-US" altLang="ja-JP" sz="1200" b="1" dirty="0">
                <a:solidFill>
                  <a:srgbClr val="FF0000"/>
                </a:solidFill>
                <a:latin typeface="+mn-ea"/>
              </a:rPr>
              <a:t>CSV</a:t>
            </a:r>
            <a:r>
              <a:rPr lang="ja-JP" altLang="en-US" sz="1200" b="1" dirty="0">
                <a:solidFill>
                  <a:srgbClr val="FF0000"/>
                </a:solidFill>
                <a:latin typeface="+mn-ea"/>
              </a:rPr>
              <a:t>取込の項目は、順序を含めて</a:t>
            </a:r>
            <a:endParaRPr lang="en-US" altLang="ja-JP" sz="1200" b="1" dirty="0">
              <a:solidFill>
                <a:srgbClr val="FF0000"/>
              </a:solidFill>
              <a:latin typeface="+mn-ea"/>
            </a:endParaRPr>
          </a:p>
          <a:p>
            <a:r>
              <a:rPr lang="ja-JP" altLang="en-US" sz="1200" b="1" dirty="0">
                <a:solidFill>
                  <a:srgbClr val="FF0000"/>
                </a:solidFill>
                <a:latin typeface="+mn-ea"/>
              </a:rPr>
              <a:t>同じにする必要があります。</a:t>
            </a:r>
            <a:endParaRPr lang="en-US" altLang="ja-JP" sz="1200" b="1" dirty="0">
              <a:solidFill>
                <a:srgbClr val="FF0000"/>
              </a:solidFill>
              <a:latin typeface="+mn-ea"/>
            </a:endParaRPr>
          </a:p>
        </p:txBody>
      </p:sp>
      <p:grpSp>
        <p:nvGrpSpPr>
          <p:cNvPr id="10" name="グループ化 9"/>
          <p:cNvGrpSpPr/>
          <p:nvPr/>
        </p:nvGrpSpPr>
        <p:grpSpPr>
          <a:xfrm>
            <a:off x="467544" y="3077215"/>
            <a:ext cx="4619048" cy="3303742"/>
            <a:chOff x="467544" y="2852936"/>
            <a:chExt cx="4619048" cy="3303742"/>
          </a:xfrm>
        </p:grpSpPr>
        <p:pic>
          <p:nvPicPr>
            <p:cNvPr id="7" name="図 6"/>
            <p:cNvPicPr>
              <a:picLocks noChangeAspect="1"/>
            </p:cNvPicPr>
            <p:nvPr/>
          </p:nvPicPr>
          <p:blipFill>
            <a:blip r:embed="rId5"/>
            <a:stretch>
              <a:fillRect/>
            </a:stretch>
          </p:blipFill>
          <p:spPr>
            <a:xfrm>
              <a:off x="467544" y="2852936"/>
              <a:ext cx="4619048" cy="3300000"/>
            </a:xfrm>
            <a:prstGeom prst="rect">
              <a:avLst/>
            </a:prstGeom>
            <a:ln>
              <a:solidFill>
                <a:schemeClr val="tx1"/>
              </a:solidFill>
            </a:ln>
          </p:spPr>
        </p:pic>
        <p:sp>
          <p:nvSpPr>
            <p:cNvPr id="24" name="正方形/長方形 23"/>
            <p:cNvSpPr/>
            <p:nvPr/>
          </p:nvSpPr>
          <p:spPr bwMode="auto">
            <a:xfrm>
              <a:off x="479169" y="3123716"/>
              <a:ext cx="3228735" cy="109737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6" name="楕円 25"/>
            <p:cNvSpPr/>
            <p:nvPr/>
          </p:nvSpPr>
          <p:spPr bwMode="auto">
            <a:xfrm>
              <a:off x="3563888" y="3034456"/>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508034" y="4832843"/>
              <a:ext cx="1175020" cy="1323835"/>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3" name="楕円 32"/>
            <p:cNvSpPr/>
            <p:nvPr/>
          </p:nvSpPr>
          <p:spPr bwMode="auto">
            <a:xfrm>
              <a:off x="1547664" y="472514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4</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0" name="正方形/長方形 39"/>
            <p:cNvSpPr/>
            <p:nvPr/>
          </p:nvSpPr>
          <p:spPr bwMode="auto">
            <a:xfrm>
              <a:off x="470544" y="4275844"/>
              <a:ext cx="612000" cy="252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1" name="楕円 40"/>
            <p:cNvSpPr/>
            <p:nvPr/>
          </p:nvSpPr>
          <p:spPr bwMode="auto">
            <a:xfrm>
              <a:off x="962573" y="4209977"/>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7" name="正方形/長方形 26"/>
            <p:cNvSpPr/>
            <p:nvPr/>
          </p:nvSpPr>
          <p:spPr bwMode="auto">
            <a:xfrm>
              <a:off x="1852948" y="5589240"/>
              <a:ext cx="396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8" name="楕円 40"/>
            <p:cNvSpPr/>
            <p:nvPr/>
          </p:nvSpPr>
          <p:spPr bwMode="auto">
            <a:xfrm>
              <a:off x="2123728" y="544522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５</a:t>
              </a:r>
            </a:p>
          </p:txBody>
        </p:sp>
      </p:grpSp>
    </p:spTree>
    <p:extLst>
      <p:ext uri="{BB962C8B-B14F-4D97-AF65-F5344CB8AC3E}">
        <p14:creationId xmlns:p14="http://schemas.microsoft.com/office/powerpoint/2010/main" val="3593760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p:cNvPicPr>
            <a:picLocks noChangeAspect="1"/>
          </p:cNvPicPr>
          <p:nvPr/>
        </p:nvPicPr>
        <p:blipFill rotWithShape="1">
          <a:blip r:embed="rId3"/>
          <a:srcRect b="10273"/>
          <a:stretch/>
        </p:blipFill>
        <p:spPr>
          <a:xfrm>
            <a:off x="467544" y="2924944"/>
            <a:ext cx="4609524" cy="2871264"/>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15" name="正方形/長方形 14"/>
          <p:cNvSpPr/>
          <p:nvPr/>
        </p:nvSpPr>
        <p:spPr>
          <a:xfrm>
            <a:off x="0" y="1094606"/>
            <a:ext cx="4622419" cy="276999"/>
          </a:xfrm>
          <a:prstGeom prst="rect">
            <a:avLst/>
          </a:prstGeom>
        </p:spPr>
        <p:txBody>
          <a:bodyPr wrap="none">
            <a:spAutoFit/>
          </a:bodyPr>
          <a:lstStyle/>
          <a:p>
            <a:r>
              <a:rPr lang="ja-JP" altLang="en-US" sz="1200" dirty="0">
                <a:solidFill>
                  <a:srgbClr val="FF0000"/>
                </a:solidFill>
                <a:latin typeface="+mn-ea"/>
              </a:rPr>
              <a:t>「管理者設定」→「管理者</a:t>
            </a:r>
            <a:r>
              <a:rPr lang="en-US" altLang="ja-JP" sz="1200" dirty="0">
                <a:solidFill>
                  <a:srgbClr val="FF0000"/>
                </a:solidFill>
                <a:latin typeface="+mn-ea"/>
              </a:rPr>
              <a:t>SFA</a:t>
            </a:r>
            <a:r>
              <a:rPr lang="ja-JP" altLang="en-US" sz="1200" dirty="0">
                <a:solidFill>
                  <a:srgbClr val="FF0000"/>
                </a:solidFill>
                <a:latin typeface="+mn-ea"/>
              </a:rPr>
              <a:t>設定」→「顧客情報</a:t>
            </a:r>
            <a:r>
              <a:rPr lang="en-US" altLang="ja-JP" sz="1200" dirty="0">
                <a:solidFill>
                  <a:srgbClr val="FF0000"/>
                </a:solidFill>
                <a:latin typeface="+mn-ea"/>
              </a:rPr>
              <a:t>CSV</a:t>
            </a:r>
            <a:r>
              <a:rPr lang="ja-JP" altLang="en-US" sz="1200" dirty="0">
                <a:solidFill>
                  <a:srgbClr val="FF0000"/>
                </a:solidFill>
                <a:latin typeface="+mn-ea"/>
              </a:rPr>
              <a:t>登録形式一覧」</a:t>
            </a:r>
            <a:endParaRPr lang="en-US" altLang="ja-JP" sz="1200" dirty="0">
              <a:solidFill>
                <a:srgbClr val="FF0000"/>
              </a:solidFill>
              <a:latin typeface="+mn-ea"/>
            </a:endParaRPr>
          </a:p>
        </p:txBody>
      </p:sp>
      <p:pic>
        <p:nvPicPr>
          <p:cNvPr id="19" name="図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899592" y="2434333"/>
            <a:ext cx="390033" cy="408818"/>
          </a:xfrm>
          <a:prstGeom prst="rect">
            <a:avLst/>
          </a:prstGeom>
        </p:spPr>
      </p:pic>
      <p:grpSp>
        <p:nvGrpSpPr>
          <p:cNvPr id="6" name="グループ化 5"/>
          <p:cNvGrpSpPr/>
          <p:nvPr/>
        </p:nvGrpSpPr>
        <p:grpSpPr>
          <a:xfrm>
            <a:off x="395536" y="1398524"/>
            <a:ext cx="6023810" cy="828845"/>
            <a:chOff x="395536" y="1441654"/>
            <a:chExt cx="6023810" cy="828845"/>
          </a:xfrm>
        </p:grpSpPr>
        <p:pic>
          <p:nvPicPr>
            <p:cNvPr id="32" name="図 31"/>
            <p:cNvPicPr>
              <a:picLocks noChangeAspect="1"/>
            </p:cNvPicPr>
            <p:nvPr/>
          </p:nvPicPr>
          <p:blipFill>
            <a:blip r:embed="rId5"/>
            <a:stretch>
              <a:fillRect/>
            </a:stretch>
          </p:blipFill>
          <p:spPr>
            <a:xfrm>
              <a:off x="395536" y="1484784"/>
              <a:ext cx="6023810" cy="785715"/>
            </a:xfrm>
            <a:prstGeom prst="rect">
              <a:avLst/>
            </a:prstGeom>
            <a:ln>
              <a:solidFill>
                <a:schemeClr val="tx1"/>
              </a:solidFill>
            </a:ln>
          </p:spPr>
        </p:pic>
        <p:sp>
          <p:nvSpPr>
            <p:cNvPr id="21" name="正方形/長方形 20"/>
            <p:cNvSpPr/>
            <p:nvPr/>
          </p:nvSpPr>
          <p:spPr bwMode="auto">
            <a:xfrm>
              <a:off x="1873200" y="1522288"/>
              <a:ext cx="756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2" name="楕円 21"/>
            <p:cNvSpPr/>
            <p:nvPr/>
          </p:nvSpPr>
          <p:spPr bwMode="auto">
            <a:xfrm>
              <a:off x="2547150" y="144165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23" name="正方形/長方形 22"/>
          <p:cNvSpPr/>
          <p:nvPr/>
        </p:nvSpPr>
        <p:spPr bwMode="auto">
          <a:xfrm>
            <a:off x="502048" y="3166846"/>
            <a:ext cx="1549672" cy="33416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4" name="正方形/長方形 23"/>
          <p:cNvSpPr/>
          <p:nvPr/>
        </p:nvSpPr>
        <p:spPr bwMode="auto">
          <a:xfrm>
            <a:off x="467544" y="3558762"/>
            <a:ext cx="612000" cy="252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5" name="楕円 24"/>
          <p:cNvSpPr/>
          <p:nvPr/>
        </p:nvSpPr>
        <p:spPr bwMode="auto">
          <a:xfrm>
            <a:off x="1907704" y="3068960"/>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6" name="楕円 25"/>
          <p:cNvSpPr/>
          <p:nvPr/>
        </p:nvSpPr>
        <p:spPr bwMode="auto">
          <a:xfrm>
            <a:off x="971600" y="353851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530926" y="4140454"/>
            <a:ext cx="1152128" cy="165618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0" name="正方形/長方形 29"/>
          <p:cNvSpPr/>
          <p:nvPr/>
        </p:nvSpPr>
        <p:spPr bwMode="auto">
          <a:xfrm>
            <a:off x="1852949" y="4886412"/>
            <a:ext cx="396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1" name="楕円 30"/>
          <p:cNvSpPr/>
          <p:nvPr/>
        </p:nvSpPr>
        <p:spPr bwMode="auto">
          <a:xfrm>
            <a:off x="2175484" y="4779900"/>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5</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8" name="楕円 27"/>
          <p:cNvSpPr/>
          <p:nvPr/>
        </p:nvSpPr>
        <p:spPr bwMode="auto">
          <a:xfrm>
            <a:off x="1547664" y="407707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4</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3" name="正方形/長方形 32"/>
          <p:cNvSpPr/>
          <p:nvPr/>
        </p:nvSpPr>
        <p:spPr>
          <a:xfrm>
            <a:off x="5148064" y="2852936"/>
            <a:ext cx="4078361" cy="1477328"/>
          </a:xfrm>
          <a:prstGeom prst="rect">
            <a:avLst/>
          </a:prstGeom>
        </p:spPr>
        <p:txBody>
          <a:bodyPr wrap="none">
            <a:spAutoFit/>
          </a:bodyPr>
          <a:lstStyle/>
          <a:p>
            <a:r>
              <a:rPr lang="en-US" altLang="ja-JP" sz="1000" dirty="0">
                <a:latin typeface="+mn-ea"/>
              </a:rPr>
              <a:t>【</a:t>
            </a:r>
            <a:r>
              <a:rPr lang="ja-JP" altLang="en-US" sz="1000" dirty="0">
                <a:latin typeface="+mn-ea"/>
              </a:rPr>
              <a:t>内部顧客</a:t>
            </a:r>
            <a:r>
              <a:rPr lang="en-US" altLang="ja-JP" sz="1000" dirty="0">
                <a:latin typeface="+mn-ea"/>
              </a:rPr>
              <a:t>ID】</a:t>
            </a:r>
          </a:p>
          <a:p>
            <a:r>
              <a:rPr lang="ja-JP" altLang="en-US" sz="1000" dirty="0">
                <a:latin typeface="+mn-ea"/>
              </a:rPr>
              <a:t>　　　</a:t>
            </a:r>
            <a:r>
              <a:rPr lang="en-US" altLang="ja-JP" sz="1000" dirty="0">
                <a:latin typeface="+mn-ea"/>
              </a:rPr>
              <a:t>SFA</a:t>
            </a:r>
            <a:r>
              <a:rPr lang="ja-JP" altLang="en-US" sz="1000" dirty="0">
                <a:latin typeface="+mn-ea"/>
              </a:rPr>
              <a:t>内で顧客登録時に自動で割り当てされる顧客コードになります。</a:t>
            </a:r>
            <a:endParaRPr lang="en-US" altLang="ja-JP" sz="1000" dirty="0">
              <a:latin typeface="+mn-ea"/>
            </a:endParaRPr>
          </a:p>
          <a:p>
            <a:r>
              <a:rPr lang="ja-JP" altLang="en-US" sz="1000" dirty="0">
                <a:latin typeface="+mn-ea"/>
              </a:rPr>
              <a:t>　　　</a:t>
            </a:r>
            <a:r>
              <a:rPr lang="ja-JP" altLang="en-US" sz="1000" dirty="0">
                <a:solidFill>
                  <a:srgbClr val="FF0000"/>
                </a:solidFill>
                <a:latin typeface="+mn-ea"/>
              </a:rPr>
              <a:t>新規登録の場合・・・空白</a:t>
            </a:r>
            <a:endParaRPr lang="en-US" altLang="ja-JP" sz="1000" dirty="0">
              <a:solidFill>
                <a:srgbClr val="FF0000"/>
              </a:solidFill>
              <a:latin typeface="+mn-ea"/>
            </a:endParaRPr>
          </a:p>
          <a:p>
            <a:r>
              <a:rPr lang="ja-JP" altLang="en-US" sz="1000" dirty="0">
                <a:latin typeface="+mn-ea"/>
              </a:rPr>
              <a:t>　　　</a:t>
            </a:r>
            <a:r>
              <a:rPr lang="en-US" altLang="ja-JP" sz="1000" dirty="0">
                <a:latin typeface="+mn-ea"/>
              </a:rPr>
              <a:t>※SFA</a:t>
            </a:r>
            <a:r>
              <a:rPr lang="ja-JP" altLang="en-US" sz="1000" dirty="0">
                <a:latin typeface="+mn-ea"/>
              </a:rPr>
              <a:t>に登録済みの情報を更新する場合は、別途出力用</a:t>
            </a:r>
            <a:r>
              <a:rPr lang="en-US" altLang="ja-JP" sz="1000" dirty="0">
                <a:latin typeface="+mn-ea"/>
              </a:rPr>
              <a:t>csv</a:t>
            </a:r>
            <a:r>
              <a:rPr lang="ja-JP" altLang="en-US" sz="1000" dirty="0">
                <a:latin typeface="+mn-ea"/>
              </a:rPr>
              <a:t>ファイルを</a:t>
            </a:r>
            <a:endParaRPr lang="en-US" altLang="ja-JP" sz="1000" dirty="0">
              <a:latin typeface="+mn-ea"/>
            </a:endParaRPr>
          </a:p>
          <a:p>
            <a:r>
              <a:rPr lang="ja-JP" altLang="en-US" sz="1000" dirty="0">
                <a:latin typeface="+mn-ea"/>
              </a:rPr>
              <a:t>　　　　　出力した際に内部</a:t>
            </a:r>
            <a:r>
              <a:rPr lang="en-US" altLang="ja-JP" sz="1000" dirty="0">
                <a:latin typeface="+mn-ea"/>
              </a:rPr>
              <a:t>ID</a:t>
            </a:r>
            <a:r>
              <a:rPr lang="ja-JP" altLang="en-US" sz="1000" dirty="0">
                <a:latin typeface="+mn-ea"/>
              </a:rPr>
              <a:t>も出力されます。</a:t>
            </a:r>
            <a:endParaRPr lang="en-US" altLang="ja-JP" sz="1000" dirty="0">
              <a:latin typeface="+mn-ea"/>
            </a:endParaRPr>
          </a:p>
          <a:p>
            <a:endParaRPr lang="en-US" altLang="ja-JP" sz="1000" dirty="0">
              <a:latin typeface="+mn-ea"/>
            </a:endParaRPr>
          </a:p>
          <a:p>
            <a:r>
              <a:rPr lang="en-US" altLang="ja-JP" sz="1000" dirty="0">
                <a:latin typeface="+mn-ea"/>
              </a:rPr>
              <a:t>【</a:t>
            </a:r>
            <a:r>
              <a:rPr lang="ja-JP" altLang="en-US" sz="1000" dirty="0">
                <a:latin typeface="+mn-ea"/>
              </a:rPr>
              <a:t>外部顧客</a:t>
            </a:r>
            <a:r>
              <a:rPr lang="en-US" altLang="ja-JP" sz="1000" dirty="0">
                <a:latin typeface="+mn-ea"/>
              </a:rPr>
              <a:t>ID】</a:t>
            </a:r>
          </a:p>
          <a:p>
            <a:r>
              <a:rPr lang="ja-JP" altLang="en-US" sz="1000" dirty="0">
                <a:latin typeface="+mn-ea"/>
              </a:rPr>
              <a:t>　　　ユーザー様側で管理をしている顧客コードがある場合に選択してください。</a:t>
            </a:r>
            <a:endParaRPr lang="en-US" altLang="ja-JP" sz="1000" dirty="0">
              <a:latin typeface="+mn-ea"/>
            </a:endParaRPr>
          </a:p>
          <a:p>
            <a:r>
              <a:rPr lang="ja-JP" altLang="en-US" sz="1000" dirty="0">
                <a:latin typeface="+mn-ea"/>
              </a:rPr>
              <a:t>　　　外部顧客</a:t>
            </a:r>
            <a:r>
              <a:rPr lang="en-US" altLang="ja-JP" sz="1000" dirty="0">
                <a:latin typeface="+mn-ea"/>
              </a:rPr>
              <a:t>ID</a:t>
            </a:r>
            <a:r>
              <a:rPr lang="ja-JP" altLang="en-US" sz="1000" dirty="0">
                <a:latin typeface="+mn-ea"/>
              </a:rPr>
              <a:t>として、登録することができます。</a:t>
            </a:r>
            <a:endParaRPr lang="en-US" altLang="ja-JP" sz="1000" dirty="0">
              <a:latin typeface="+mn-ea"/>
            </a:endParaRPr>
          </a:p>
        </p:txBody>
      </p:sp>
      <p:sp>
        <p:nvSpPr>
          <p:cNvPr id="34" name="正方形/長方形 33"/>
          <p:cNvSpPr/>
          <p:nvPr/>
        </p:nvSpPr>
        <p:spPr bwMode="auto">
          <a:xfrm>
            <a:off x="3983915" y="766736"/>
            <a:ext cx="2125377"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③顧客情報</a:t>
            </a:r>
            <a:r>
              <a:rPr lang="en-US" altLang="ja-JP" sz="1100" dirty="0">
                <a:solidFill>
                  <a:schemeClr val="bg1"/>
                </a:solidFill>
                <a:latin typeface="+mj-ea"/>
              </a:rPr>
              <a:t>csv</a:t>
            </a:r>
            <a:r>
              <a:rPr lang="ja-JP" altLang="en-US" sz="1100" dirty="0">
                <a:solidFill>
                  <a:schemeClr val="bg1"/>
                </a:solidFill>
                <a:latin typeface="+mj-ea"/>
              </a:rPr>
              <a:t>取込項目の設定</a:t>
            </a:r>
            <a:endParaRPr kumimoji="1" lang="ja-JP" altLang="en-US" sz="1100" dirty="0">
              <a:solidFill>
                <a:schemeClr val="bg1"/>
              </a:solidFill>
              <a:latin typeface="+mj-ea"/>
              <a:ea typeface="+mj-ea"/>
            </a:endParaRPr>
          </a:p>
        </p:txBody>
      </p:sp>
      <p:sp>
        <p:nvSpPr>
          <p:cNvPr id="36" name="正方形/長方形 35"/>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38" name="正方形/長方形 37"/>
          <p:cNvSpPr/>
          <p:nvPr/>
        </p:nvSpPr>
        <p:spPr>
          <a:xfrm>
            <a:off x="5292080" y="4653136"/>
            <a:ext cx="3096344" cy="461665"/>
          </a:xfrm>
          <a:prstGeom prst="rect">
            <a:avLst/>
          </a:prstGeom>
        </p:spPr>
        <p:txBody>
          <a:bodyPr wrap="square">
            <a:spAutoFit/>
          </a:bodyPr>
          <a:lstStyle/>
          <a:p>
            <a:r>
              <a:rPr lang="en-US" altLang="ja-JP" sz="1200" b="1" dirty="0">
                <a:solidFill>
                  <a:srgbClr val="FF0000"/>
                </a:solidFill>
                <a:latin typeface="+mn-ea"/>
              </a:rPr>
              <a:t>CSV</a:t>
            </a:r>
            <a:r>
              <a:rPr lang="ja-JP" altLang="en-US" sz="1200" b="1" dirty="0">
                <a:solidFill>
                  <a:srgbClr val="FF0000"/>
                </a:solidFill>
                <a:latin typeface="+mn-ea"/>
              </a:rPr>
              <a:t>出力と</a:t>
            </a:r>
            <a:r>
              <a:rPr lang="en-US" altLang="ja-JP" sz="1200" b="1" dirty="0">
                <a:solidFill>
                  <a:srgbClr val="FF0000"/>
                </a:solidFill>
                <a:latin typeface="+mn-ea"/>
              </a:rPr>
              <a:t>CSV</a:t>
            </a:r>
            <a:r>
              <a:rPr lang="ja-JP" altLang="en-US" sz="1200" b="1" dirty="0">
                <a:solidFill>
                  <a:srgbClr val="FF0000"/>
                </a:solidFill>
                <a:latin typeface="+mn-ea"/>
              </a:rPr>
              <a:t>取込の項目は、順序を含めて</a:t>
            </a:r>
            <a:endParaRPr lang="en-US" altLang="ja-JP" sz="1200" b="1" dirty="0">
              <a:solidFill>
                <a:srgbClr val="FF0000"/>
              </a:solidFill>
              <a:latin typeface="+mn-ea"/>
            </a:endParaRPr>
          </a:p>
          <a:p>
            <a:r>
              <a:rPr lang="ja-JP" altLang="en-US" sz="1200" b="1" dirty="0">
                <a:solidFill>
                  <a:srgbClr val="FF0000"/>
                </a:solidFill>
                <a:latin typeface="+mn-ea"/>
              </a:rPr>
              <a:t>同じにする必要があります。</a:t>
            </a:r>
            <a:endParaRPr lang="en-US" altLang="ja-JP" sz="1200" b="1" dirty="0">
              <a:solidFill>
                <a:srgbClr val="FF0000"/>
              </a:solidFill>
              <a:latin typeface="+mn-ea"/>
            </a:endParaRPr>
          </a:p>
        </p:txBody>
      </p:sp>
    </p:spTree>
    <p:extLst>
      <p:ext uri="{BB962C8B-B14F-4D97-AF65-F5344CB8AC3E}">
        <p14:creationId xmlns:p14="http://schemas.microsoft.com/office/powerpoint/2010/main" val="788486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539552" y="1556792"/>
            <a:ext cx="7171429" cy="805714"/>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36" name="正方形/長方形 35"/>
          <p:cNvSpPr/>
          <p:nvPr/>
        </p:nvSpPr>
        <p:spPr bwMode="auto">
          <a:xfrm>
            <a:off x="3983916" y="766736"/>
            <a:ext cx="2100252"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④顧客情報の入力</a:t>
            </a:r>
            <a:endParaRPr kumimoji="1" lang="ja-JP" altLang="en-US" sz="1100" dirty="0">
              <a:solidFill>
                <a:schemeClr val="bg1"/>
              </a:solidFill>
              <a:latin typeface="+mj-ea"/>
              <a:ea typeface="+mj-ea"/>
            </a:endParaRPr>
          </a:p>
        </p:txBody>
      </p:sp>
      <p:sp>
        <p:nvSpPr>
          <p:cNvPr id="38" name="正方形/長方形 37"/>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16" name="正方形/長方形 15"/>
          <p:cNvSpPr/>
          <p:nvPr/>
        </p:nvSpPr>
        <p:spPr>
          <a:xfrm>
            <a:off x="0" y="1094606"/>
            <a:ext cx="4095032" cy="276999"/>
          </a:xfrm>
          <a:prstGeom prst="rect">
            <a:avLst/>
          </a:prstGeom>
        </p:spPr>
        <p:txBody>
          <a:bodyPr wrap="none">
            <a:spAutoFit/>
          </a:bodyPr>
          <a:lstStyle/>
          <a:p>
            <a:r>
              <a:rPr lang="ja-JP" altLang="en-US" sz="1200" dirty="0">
                <a:solidFill>
                  <a:srgbClr val="FF0000"/>
                </a:solidFill>
                <a:latin typeface="+mn-ea"/>
              </a:rPr>
              <a:t>利用者メニュー　「</a:t>
            </a:r>
            <a:r>
              <a:rPr lang="en-US" altLang="ja-JP" sz="1200" dirty="0">
                <a:solidFill>
                  <a:srgbClr val="FF0000"/>
                </a:solidFill>
                <a:latin typeface="+mn-ea"/>
              </a:rPr>
              <a:t>SFA</a:t>
            </a:r>
            <a:r>
              <a:rPr lang="ja-JP" altLang="en-US" sz="1200" dirty="0">
                <a:solidFill>
                  <a:srgbClr val="FF0000"/>
                </a:solidFill>
                <a:latin typeface="+mn-ea"/>
              </a:rPr>
              <a:t>（入力）」→「顧客照会」→「</a:t>
            </a:r>
            <a:r>
              <a:rPr lang="en-US" altLang="ja-JP" sz="1200" dirty="0">
                <a:solidFill>
                  <a:srgbClr val="FF0000"/>
                </a:solidFill>
                <a:latin typeface="+mn-ea"/>
              </a:rPr>
              <a:t>CSV</a:t>
            </a:r>
            <a:r>
              <a:rPr lang="ja-JP" altLang="en-US" sz="1200" dirty="0">
                <a:solidFill>
                  <a:srgbClr val="FF0000"/>
                </a:solidFill>
                <a:latin typeface="+mn-ea"/>
              </a:rPr>
              <a:t>出力」</a:t>
            </a:r>
            <a:endParaRPr lang="en-US" altLang="ja-JP" sz="1200" dirty="0">
              <a:solidFill>
                <a:srgbClr val="FF0000"/>
              </a:solidFill>
              <a:latin typeface="+mn-ea"/>
            </a:endParaRPr>
          </a:p>
        </p:txBody>
      </p:sp>
      <p:sp>
        <p:nvSpPr>
          <p:cNvPr id="25" name="正方形/長方形 24"/>
          <p:cNvSpPr/>
          <p:nvPr/>
        </p:nvSpPr>
        <p:spPr bwMode="auto">
          <a:xfrm>
            <a:off x="4491366" y="1577044"/>
            <a:ext cx="1224136" cy="699828"/>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pic>
        <p:nvPicPr>
          <p:cNvPr id="28" name="図 2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4008986" y="3269025"/>
            <a:ext cx="390033" cy="408818"/>
          </a:xfrm>
          <a:prstGeom prst="rect">
            <a:avLst/>
          </a:prstGeom>
        </p:spPr>
      </p:pic>
      <p:sp>
        <p:nvSpPr>
          <p:cNvPr id="32" name="正方形/長方形 31"/>
          <p:cNvSpPr/>
          <p:nvPr/>
        </p:nvSpPr>
        <p:spPr>
          <a:xfrm>
            <a:off x="899592" y="5299225"/>
            <a:ext cx="6608822" cy="276999"/>
          </a:xfrm>
          <a:prstGeom prst="rect">
            <a:avLst/>
          </a:prstGeom>
        </p:spPr>
        <p:txBody>
          <a:bodyPr wrap="square">
            <a:spAutoFit/>
          </a:bodyPr>
          <a:lstStyle/>
          <a:p>
            <a:pPr algn="ctr"/>
            <a:r>
              <a:rPr lang="en-US" altLang="ja-JP" sz="1200" b="1" dirty="0">
                <a:solidFill>
                  <a:srgbClr val="FF0000"/>
                </a:solidFill>
                <a:latin typeface="+mn-ea"/>
              </a:rPr>
              <a:t>CSV</a:t>
            </a:r>
            <a:r>
              <a:rPr lang="ja-JP" altLang="en-US" sz="1200" b="1" dirty="0">
                <a:solidFill>
                  <a:srgbClr val="FF0000"/>
                </a:solidFill>
                <a:latin typeface="+mn-ea"/>
              </a:rPr>
              <a:t>出力と</a:t>
            </a:r>
            <a:r>
              <a:rPr lang="en-US" altLang="ja-JP" sz="1200" b="1" dirty="0">
                <a:solidFill>
                  <a:srgbClr val="FF0000"/>
                </a:solidFill>
                <a:latin typeface="+mn-ea"/>
              </a:rPr>
              <a:t>CSV</a:t>
            </a:r>
            <a:r>
              <a:rPr lang="ja-JP" altLang="en-US" sz="1200" b="1" dirty="0">
                <a:solidFill>
                  <a:srgbClr val="FF0000"/>
                </a:solidFill>
                <a:latin typeface="+mn-ea"/>
              </a:rPr>
              <a:t>取込の項目は、順序を同じにする必要があります。</a:t>
            </a:r>
            <a:endParaRPr lang="en-US" altLang="ja-JP" sz="1200" b="1" dirty="0">
              <a:solidFill>
                <a:srgbClr val="FF0000"/>
              </a:solidFill>
              <a:latin typeface="+mn-ea"/>
            </a:endParaRPr>
          </a:p>
        </p:txBody>
      </p:sp>
      <p:sp>
        <p:nvSpPr>
          <p:cNvPr id="34" name="正方形/長方形 33"/>
          <p:cNvSpPr/>
          <p:nvPr/>
        </p:nvSpPr>
        <p:spPr>
          <a:xfrm>
            <a:off x="2483768" y="2653051"/>
            <a:ext cx="3384376" cy="276999"/>
          </a:xfrm>
          <a:prstGeom prst="rect">
            <a:avLst/>
          </a:prstGeom>
        </p:spPr>
        <p:txBody>
          <a:bodyPr wrap="square">
            <a:spAutoFit/>
          </a:bodyPr>
          <a:lstStyle/>
          <a:p>
            <a:pPr algn="ctr"/>
            <a:r>
              <a:rPr lang="ja-JP" altLang="en-US" sz="1200" dirty="0">
                <a:solidFill>
                  <a:srgbClr val="FF0000"/>
                </a:solidFill>
                <a:latin typeface="+mn-ea"/>
              </a:rPr>
              <a:t>出力形式を選択し、</a:t>
            </a:r>
            <a:r>
              <a:rPr lang="en-US" altLang="ja-JP" sz="1200" dirty="0">
                <a:solidFill>
                  <a:srgbClr val="FF0000"/>
                </a:solidFill>
                <a:latin typeface="+mn-ea"/>
              </a:rPr>
              <a:t>csv</a:t>
            </a:r>
            <a:r>
              <a:rPr lang="ja-JP" altLang="en-US" sz="1200" dirty="0">
                <a:solidFill>
                  <a:srgbClr val="FF0000"/>
                </a:solidFill>
                <a:latin typeface="+mn-ea"/>
              </a:rPr>
              <a:t>ファイルを出力してください。</a:t>
            </a:r>
            <a:endParaRPr lang="en-US" altLang="ja-JP" sz="1200" dirty="0">
              <a:solidFill>
                <a:srgbClr val="FF0000"/>
              </a:solidFill>
              <a:latin typeface="+mn-ea"/>
            </a:endParaRPr>
          </a:p>
        </p:txBody>
      </p:sp>
      <p:sp>
        <p:nvSpPr>
          <p:cNvPr id="13" name="正方形/長方形 12"/>
          <p:cNvSpPr/>
          <p:nvPr/>
        </p:nvSpPr>
        <p:spPr>
          <a:xfrm>
            <a:off x="2511814" y="3945606"/>
            <a:ext cx="3384376" cy="276999"/>
          </a:xfrm>
          <a:prstGeom prst="rect">
            <a:avLst/>
          </a:prstGeom>
        </p:spPr>
        <p:txBody>
          <a:bodyPr wrap="square">
            <a:spAutoFit/>
          </a:bodyPr>
          <a:lstStyle/>
          <a:p>
            <a:pPr algn="ctr"/>
            <a:r>
              <a:rPr lang="ja-JP" altLang="en-US" sz="1200" dirty="0">
                <a:solidFill>
                  <a:srgbClr val="FF0000"/>
                </a:solidFill>
                <a:latin typeface="+mn-ea"/>
              </a:rPr>
              <a:t>出力をした</a:t>
            </a:r>
            <a:r>
              <a:rPr lang="en-US" altLang="ja-JP" sz="1200" dirty="0">
                <a:solidFill>
                  <a:srgbClr val="FF0000"/>
                </a:solidFill>
                <a:latin typeface="+mn-ea"/>
              </a:rPr>
              <a:t>csv</a:t>
            </a:r>
            <a:r>
              <a:rPr lang="ja-JP" altLang="en-US" sz="1200" dirty="0">
                <a:solidFill>
                  <a:srgbClr val="FF0000"/>
                </a:solidFill>
                <a:latin typeface="+mn-ea"/>
              </a:rPr>
              <a:t>ファイルに顧客情報を入力します。</a:t>
            </a:r>
            <a:endParaRPr lang="en-US" altLang="ja-JP" sz="1200" dirty="0">
              <a:solidFill>
                <a:srgbClr val="FF0000"/>
              </a:solidFill>
              <a:latin typeface="+mn-ea"/>
            </a:endParaRPr>
          </a:p>
        </p:txBody>
      </p:sp>
      <p:pic>
        <p:nvPicPr>
          <p:cNvPr id="5" name="図 4"/>
          <p:cNvPicPr>
            <a:picLocks noChangeAspect="1"/>
          </p:cNvPicPr>
          <p:nvPr/>
        </p:nvPicPr>
        <p:blipFill>
          <a:blip r:embed="rId5"/>
          <a:stretch>
            <a:fillRect/>
          </a:stretch>
        </p:blipFill>
        <p:spPr>
          <a:xfrm>
            <a:off x="611560" y="4377098"/>
            <a:ext cx="7428572" cy="678572"/>
          </a:xfrm>
          <a:prstGeom prst="rect">
            <a:avLst/>
          </a:prstGeom>
          <a:ln>
            <a:solidFill>
              <a:schemeClr val="tx2"/>
            </a:solidFill>
          </a:ln>
        </p:spPr>
      </p:pic>
      <p:pic>
        <p:nvPicPr>
          <p:cNvPr id="7" name="図 6"/>
          <p:cNvPicPr>
            <a:picLocks noChangeAspect="1"/>
          </p:cNvPicPr>
          <p:nvPr/>
        </p:nvPicPr>
        <p:blipFill>
          <a:blip r:embed="rId6"/>
          <a:stretch>
            <a:fillRect/>
          </a:stretch>
        </p:blipFill>
        <p:spPr>
          <a:xfrm>
            <a:off x="4021815" y="1124746"/>
            <a:ext cx="264286" cy="257143"/>
          </a:xfrm>
          <a:prstGeom prst="rect">
            <a:avLst/>
          </a:prstGeom>
        </p:spPr>
      </p:pic>
    </p:spTree>
    <p:extLst>
      <p:ext uri="{BB962C8B-B14F-4D97-AF65-F5344CB8AC3E}">
        <p14:creationId xmlns:p14="http://schemas.microsoft.com/office/powerpoint/2010/main" val="556930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539552" y="1556792"/>
            <a:ext cx="7142857" cy="291428"/>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13" name="正方形/長方形 12"/>
          <p:cNvSpPr/>
          <p:nvPr/>
        </p:nvSpPr>
        <p:spPr>
          <a:xfrm>
            <a:off x="0" y="1094606"/>
            <a:ext cx="4351512" cy="276999"/>
          </a:xfrm>
          <a:prstGeom prst="rect">
            <a:avLst/>
          </a:prstGeom>
        </p:spPr>
        <p:txBody>
          <a:bodyPr wrap="none">
            <a:spAutoFit/>
          </a:bodyPr>
          <a:lstStyle/>
          <a:p>
            <a:r>
              <a:rPr lang="ja-JP" altLang="en-US" sz="1200" dirty="0">
                <a:solidFill>
                  <a:srgbClr val="FF0000"/>
                </a:solidFill>
                <a:latin typeface="+mn-ea"/>
              </a:rPr>
              <a:t>利用者メニュー　→　「</a:t>
            </a:r>
            <a:r>
              <a:rPr lang="en-US" altLang="ja-JP" sz="1200" dirty="0">
                <a:solidFill>
                  <a:srgbClr val="FF0000"/>
                </a:solidFill>
                <a:latin typeface="+mn-ea"/>
              </a:rPr>
              <a:t>SFA</a:t>
            </a:r>
            <a:r>
              <a:rPr lang="ja-JP" altLang="en-US" sz="1200" dirty="0">
                <a:solidFill>
                  <a:srgbClr val="FF0000"/>
                </a:solidFill>
                <a:latin typeface="+mn-ea"/>
              </a:rPr>
              <a:t>（入力）」→「顧客照会」→「</a:t>
            </a:r>
            <a:r>
              <a:rPr lang="en-US" altLang="ja-JP" sz="1200" dirty="0">
                <a:solidFill>
                  <a:srgbClr val="FF0000"/>
                </a:solidFill>
                <a:latin typeface="+mn-ea"/>
              </a:rPr>
              <a:t>CSV</a:t>
            </a:r>
            <a:r>
              <a:rPr lang="ja-JP" altLang="en-US" sz="1200" dirty="0">
                <a:solidFill>
                  <a:srgbClr val="FF0000"/>
                </a:solidFill>
                <a:latin typeface="+mn-ea"/>
              </a:rPr>
              <a:t>取込」</a:t>
            </a:r>
            <a:endParaRPr lang="en-US" altLang="ja-JP" sz="1200" dirty="0">
              <a:solidFill>
                <a:srgbClr val="FF0000"/>
              </a:solidFill>
              <a:latin typeface="+mn-ea"/>
            </a:endParaRPr>
          </a:p>
        </p:txBody>
      </p:sp>
      <p:sp>
        <p:nvSpPr>
          <p:cNvPr id="16" name="正方形/長方形 15"/>
          <p:cNvSpPr/>
          <p:nvPr/>
        </p:nvSpPr>
        <p:spPr>
          <a:xfrm>
            <a:off x="4782147" y="3356992"/>
            <a:ext cx="3401893" cy="461665"/>
          </a:xfrm>
          <a:prstGeom prst="rect">
            <a:avLst/>
          </a:prstGeom>
        </p:spPr>
        <p:txBody>
          <a:bodyPr wrap="none">
            <a:spAutoFit/>
          </a:bodyPr>
          <a:lstStyle/>
          <a:p>
            <a:r>
              <a:rPr lang="en-US" altLang="ja-JP" sz="1000" dirty="0">
                <a:solidFill>
                  <a:srgbClr val="FF0000"/>
                </a:solidFill>
                <a:latin typeface="+mn-ea"/>
              </a:rPr>
              <a:t>※1</a:t>
            </a:r>
            <a:r>
              <a:rPr lang="ja-JP" altLang="en-US" sz="1000" dirty="0">
                <a:solidFill>
                  <a:srgbClr val="FF0000"/>
                </a:solidFill>
                <a:latin typeface="+mn-ea"/>
              </a:rPr>
              <a:t>度の登録は、</a:t>
            </a:r>
            <a:r>
              <a:rPr lang="ja-JP" altLang="en-US" sz="1400" dirty="0">
                <a:solidFill>
                  <a:schemeClr val="accent6">
                    <a:lumMod val="75000"/>
                    <a:lumOff val="25000"/>
                  </a:schemeClr>
                </a:solidFill>
                <a:latin typeface="+mn-ea"/>
              </a:rPr>
              <a:t>最大</a:t>
            </a:r>
            <a:r>
              <a:rPr lang="en-US" altLang="ja-JP" sz="1400" dirty="0">
                <a:solidFill>
                  <a:schemeClr val="accent6">
                    <a:lumMod val="75000"/>
                    <a:lumOff val="25000"/>
                  </a:schemeClr>
                </a:solidFill>
                <a:latin typeface="+mn-ea"/>
              </a:rPr>
              <a:t>1,000</a:t>
            </a:r>
            <a:r>
              <a:rPr lang="ja-JP" altLang="en-US" sz="1400" dirty="0">
                <a:solidFill>
                  <a:schemeClr val="accent6">
                    <a:lumMod val="75000"/>
                    <a:lumOff val="25000"/>
                  </a:schemeClr>
                </a:solidFill>
                <a:latin typeface="+mn-ea"/>
              </a:rPr>
              <a:t>件まで</a:t>
            </a:r>
            <a:r>
              <a:rPr lang="ja-JP" altLang="en-US" sz="1000" dirty="0">
                <a:solidFill>
                  <a:srgbClr val="FF0000"/>
                </a:solidFill>
                <a:latin typeface="+mn-ea"/>
              </a:rPr>
              <a:t>となっています。</a:t>
            </a:r>
            <a:endParaRPr lang="en-US" altLang="ja-JP" sz="1000" dirty="0">
              <a:solidFill>
                <a:srgbClr val="FF0000"/>
              </a:solidFill>
              <a:latin typeface="+mn-ea"/>
            </a:endParaRPr>
          </a:p>
          <a:p>
            <a:r>
              <a:rPr lang="ja-JP" altLang="en-US" sz="1000" dirty="0">
                <a:solidFill>
                  <a:srgbClr val="FF0000"/>
                </a:solidFill>
                <a:latin typeface="+mn-ea"/>
              </a:rPr>
              <a:t>　 </a:t>
            </a:r>
            <a:r>
              <a:rPr lang="en-US" altLang="ja-JP" sz="1000" dirty="0">
                <a:solidFill>
                  <a:srgbClr val="FF0000"/>
                </a:solidFill>
                <a:latin typeface="+mn-ea"/>
              </a:rPr>
              <a:t>1,000</a:t>
            </a:r>
            <a:r>
              <a:rPr lang="ja-JP" altLang="en-US" sz="1000" dirty="0">
                <a:solidFill>
                  <a:srgbClr val="FF0000"/>
                </a:solidFill>
                <a:latin typeface="+mn-ea"/>
              </a:rPr>
              <a:t>件を超える場合は、数回に分けて登録をしてください。</a:t>
            </a:r>
            <a:endParaRPr lang="en-US" altLang="ja-JP" sz="1000" dirty="0">
              <a:solidFill>
                <a:srgbClr val="FF0000"/>
              </a:solidFill>
              <a:latin typeface="+mn-ea"/>
            </a:endParaRPr>
          </a:p>
        </p:txBody>
      </p:sp>
      <p:sp>
        <p:nvSpPr>
          <p:cNvPr id="17" name="楕円 16"/>
          <p:cNvSpPr/>
          <p:nvPr/>
        </p:nvSpPr>
        <p:spPr bwMode="auto">
          <a:xfrm>
            <a:off x="587476" y="331926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8" name="楕円 17"/>
          <p:cNvSpPr/>
          <p:nvPr/>
        </p:nvSpPr>
        <p:spPr bwMode="auto">
          <a:xfrm>
            <a:off x="587476" y="371721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9" name="楕円 18"/>
          <p:cNvSpPr/>
          <p:nvPr/>
        </p:nvSpPr>
        <p:spPr bwMode="auto">
          <a:xfrm>
            <a:off x="578242" y="4103133"/>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0" name="楕円 19"/>
          <p:cNvSpPr/>
          <p:nvPr/>
        </p:nvSpPr>
        <p:spPr bwMode="auto">
          <a:xfrm>
            <a:off x="1237874" y="4899940"/>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1" name="正方形/長方形 20"/>
          <p:cNvSpPr/>
          <p:nvPr/>
        </p:nvSpPr>
        <p:spPr>
          <a:xfrm>
            <a:off x="1475656" y="4868937"/>
            <a:ext cx="3699090" cy="615553"/>
          </a:xfrm>
          <a:prstGeom prst="rect">
            <a:avLst/>
          </a:prstGeom>
        </p:spPr>
        <p:txBody>
          <a:bodyPr wrap="none">
            <a:spAutoFit/>
          </a:bodyPr>
          <a:lstStyle/>
          <a:p>
            <a:r>
              <a:rPr lang="ja-JP" altLang="en-US" sz="1200" dirty="0">
                <a:solidFill>
                  <a:srgbClr val="FF0000"/>
                </a:solidFill>
                <a:latin typeface="+mn-ea"/>
              </a:rPr>
              <a:t>「新規」・・・新規に顧客情報を追加する場合。</a:t>
            </a:r>
            <a:endParaRPr lang="en-US" altLang="ja-JP" sz="1200" dirty="0">
              <a:solidFill>
                <a:srgbClr val="FF0000"/>
              </a:solidFill>
              <a:latin typeface="+mn-ea"/>
            </a:endParaRPr>
          </a:p>
          <a:p>
            <a:r>
              <a:rPr lang="ja-JP" altLang="en-US" sz="1200" dirty="0">
                <a:solidFill>
                  <a:srgbClr val="FF0000"/>
                </a:solidFill>
                <a:latin typeface="+mn-ea"/>
              </a:rPr>
              <a:t>「更新」・・・</a:t>
            </a:r>
            <a:r>
              <a:rPr lang="en-US" altLang="ja-JP" sz="1200" dirty="0">
                <a:solidFill>
                  <a:srgbClr val="FF0000"/>
                </a:solidFill>
                <a:latin typeface="+mn-ea"/>
              </a:rPr>
              <a:t>SFA</a:t>
            </a:r>
            <a:r>
              <a:rPr lang="ja-JP" altLang="en-US" sz="1200" dirty="0">
                <a:solidFill>
                  <a:srgbClr val="FF0000"/>
                </a:solidFill>
                <a:latin typeface="+mn-ea"/>
              </a:rPr>
              <a:t>に登録済みの顧客情報を更新する場合。</a:t>
            </a:r>
            <a:endParaRPr lang="en-US" altLang="ja-JP" sz="1200" dirty="0">
              <a:solidFill>
                <a:srgbClr val="FF0000"/>
              </a:solidFill>
              <a:latin typeface="+mn-ea"/>
            </a:endParaRPr>
          </a:p>
          <a:p>
            <a:r>
              <a:rPr lang="en-US" altLang="ja-JP" sz="1000" dirty="0">
                <a:solidFill>
                  <a:schemeClr val="accent6">
                    <a:lumMod val="75000"/>
                    <a:lumOff val="25000"/>
                  </a:schemeClr>
                </a:solidFill>
                <a:latin typeface="+mn-ea"/>
              </a:rPr>
              <a:t>※</a:t>
            </a:r>
            <a:r>
              <a:rPr lang="ja-JP" altLang="en-US" sz="1000" dirty="0">
                <a:solidFill>
                  <a:schemeClr val="accent6">
                    <a:lumMod val="75000"/>
                    <a:lumOff val="25000"/>
                  </a:schemeClr>
                </a:solidFill>
                <a:latin typeface="+mn-ea"/>
              </a:rPr>
              <a:t>新規と更新の情報を混在させて一度の登録はできません。</a:t>
            </a:r>
            <a:endParaRPr lang="en-US" altLang="ja-JP" sz="1000" dirty="0">
              <a:solidFill>
                <a:schemeClr val="accent6">
                  <a:lumMod val="75000"/>
                  <a:lumOff val="25000"/>
                </a:schemeClr>
              </a:solidFill>
              <a:latin typeface="+mn-ea"/>
            </a:endParaRPr>
          </a:p>
        </p:txBody>
      </p:sp>
      <p:sp>
        <p:nvSpPr>
          <p:cNvPr id="22" name="楕円 21"/>
          <p:cNvSpPr/>
          <p:nvPr/>
        </p:nvSpPr>
        <p:spPr bwMode="auto">
          <a:xfrm>
            <a:off x="1237874" y="5512858"/>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3" name="正方形/長方形 22"/>
          <p:cNvSpPr/>
          <p:nvPr/>
        </p:nvSpPr>
        <p:spPr>
          <a:xfrm>
            <a:off x="1475656" y="5481855"/>
            <a:ext cx="5559535" cy="461665"/>
          </a:xfrm>
          <a:prstGeom prst="rect">
            <a:avLst/>
          </a:prstGeom>
        </p:spPr>
        <p:txBody>
          <a:bodyPr wrap="none">
            <a:spAutoFit/>
          </a:bodyPr>
          <a:lstStyle/>
          <a:p>
            <a:r>
              <a:rPr lang="ja-JP" altLang="en-US" sz="1200" dirty="0">
                <a:solidFill>
                  <a:srgbClr val="FF0000"/>
                </a:solidFill>
                <a:latin typeface="+mn-ea"/>
              </a:rPr>
              <a:t>「顧客情報</a:t>
            </a:r>
            <a:r>
              <a:rPr lang="en-US" altLang="ja-JP" sz="1200" dirty="0">
                <a:solidFill>
                  <a:srgbClr val="FF0000"/>
                </a:solidFill>
                <a:latin typeface="+mn-ea"/>
              </a:rPr>
              <a:t>CSV</a:t>
            </a:r>
            <a:r>
              <a:rPr lang="ja-JP" altLang="en-US" sz="1200" dirty="0">
                <a:solidFill>
                  <a:srgbClr val="FF0000"/>
                </a:solidFill>
                <a:latin typeface="+mn-ea"/>
              </a:rPr>
              <a:t>登録形式一覧」で作成をした取込形式を選択。</a:t>
            </a:r>
            <a:endParaRPr lang="en-US" altLang="ja-JP" sz="1200" dirty="0">
              <a:solidFill>
                <a:srgbClr val="FF0000"/>
              </a:solidFill>
              <a:latin typeface="+mn-ea"/>
            </a:endParaRPr>
          </a:p>
          <a:p>
            <a:r>
              <a:rPr lang="en-US" altLang="ja-JP" sz="1200" dirty="0">
                <a:solidFill>
                  <a:srgbClr val="FF0000"/>
                </a:solidFill>
                <a:latin typeface="+mn-ea"/>
              </a:rPr>
              <a:t>※</a:t>
            </a:r>
            <a:r>
              <a:rPr lang="ja-JP" altLang="en-US" sz="1200" dirty="0">
                <a:solidFill>
                  <a:srgbClr val="FF0000"/>
                </a:solidFill>
                <a:latin typeface="+mn-ea"/>
              </a:rPr>
              <a:t>取込元の</a:t>
            </a:r>
            <a:r>
              <a:rPr lang="en-US" altLang="ja-JP" sz="1200" dirty="0">
                <a:solidFill>
                  <a:srgbClr val="FF0000"/>
                </a:solidFill>
                <a:latin typeface="+mn-ea"/>
              </a:rPr>
              <a:t>csv</a:t>
            </a:r>
            <a:r>
              <a:rPr lang="ja-JP" altLang="en-US" sz="1200" dirty="0">
                <a:solidFill>
                  <a:srgbClr val="FF0000"/>
                </a:solidFill>
                <a:latin typeface="+mn-ea"/>
              </a:rPr>
              <a:t>ファイルと取込形式の項目順があっていないと正しく取り込みができません。</a:t>
            </a:r>
            <a:endParaRPr lang="en-US" altLang="ja-JP" sz="1200" dirty="0">
              <a:solidFill>
                <a:srgbClr val="FF0000"/>
              </a:solidFill>
              <a:latin typeface="+mn-ea"/>
            </a:endParaRPr>
          </a:p>
        </p:txBody>
      </p:sp>
      <p:sp>
        <p:nvSpPr>
          <p:cNvPr id="24" name="楕円 23"/>
          <p:cNvSpPr/>
          <p:nvPr/>
        </p:nvSpPr>
        <p:spPr bwMode="auto">
          <a:xfrm>
            <a:off x="1252472" y="6063209"/>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5" name="正方形/長方形 24"/>
          <p:cNvSpPr/>
          <p:nvPr/>
        </p:nvSpPr>
        <p:spPr>
          <a:xfrm>
            <a:off x="1490254" y="6032206"/>
            <a:ext cx="1968809" cy="276999"/>
          </a:xfrm>
          <a:prstGeom prst="rect">
            <a:avLst/>
          </a:prstGeom>
        </p:spPr>
        <p:txBody>
          <a:bodyPr wrap="none">
            <a:spAutoFit/>
          </a:bodyPr>
          <a:lstStyle/>
          <a:p>
            <a:r>
              <a:rPr lang="ja-JP" altLang="en-US" sz="1200" dirty="0">
                <a:solidFill>
                  <a:srgbClr val="FF0000"/>
                </a:solidFill>
                <a:latin typeface="+mn-ea"/>
              </a:rPr>
              <a:t>取込元の</a:t>
            </a:r>
            <a:r>
              <a:rPr lang="en-US" altLang="ja-JP" sz="1200" dirty="0">
                <a:solidFill>
                  <a:srgbClr val="FF0000"/>
                </a:solidFill>
                <a:latin typeface="+mn-ea"/>
              </a:rPr>
              <a:t>csv</a:t>
            </a:r>
            <a:r>
              <a:rPr lang="ja-JP" altLang="en-US" sz="1200" dirty="0">
                <a:solidFill>
                  <a:srgbClr val="FF0000"/>
                </a:solidFill>
                <a:latin typeface="+mn-ea"/>
              </a:rPr>
              <a:t>ファイルを選択。</a:t>
            </a:r>
            <a:endParaRPr lang="en-US" altLang="ja-JP" sz="1200" dirty="0">
              <a:solidFill>
                <a:srgbClr val="FF0000"/>
              </a:solidFill>
              <a:latin typeface="+mn-ea"/>
            </a:endParaRPr>
          </a:p>
        </p:txBody>
      </p:sp>
      <p:sp>
        <p:nvSpPr>
          <p:cNvPr id="26" name="正方形/長方形 25"/>
          <p:cNvSpPr/>
          <p:nvPr/>
        </p:nvSpPr>
        <p:spPr bwMode="auto">
          <a:xfrm>
            <a:off x="3983916" y="766736"/>
            <a:ext cx="2676316"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④入力済み顧客情報</a:t>
            </a:r>
            <a:r>
              <a:rPr lang="en-US" altLang="ja-JP" sz="1100" dirty="0">
                <a:solidFill>
                  <a:schemeClr val="bg1"/>
                </a:solidFill>
                <a:latin typeface="+mj-ea"/>
              </a:rPr>
              <a:t>csv</a:t>
            </a:r>
            <a:r>
              <a:rPr lang="ja-JP" altLang="en-US" sz="1100" dirty="0">
                <a:solidFill>
                  <a:schemeClr val="bg1"/>
                </a:solidFill>
                <a:latin typeface="+mj-ea"/>
              </a:rPr>
              <a:t>ファイルの取り込み</a:t>
            </a:r>
            <a:endParaRPr kumimoji="1" lang="ja-JP" altLang="en-US" sz="1100" dirty="0">
              <a:solidFill>
                <a:schemeClr val="bg1"/>
              </a:solidFill>
              <a:latin typeface="+mj-ea"/>
              <a:ea typeface="+mj-ea"/>
            </a:endParaRPr>
          </a:p>
        </p:txBody>
      </p:sp>
      <p:sp>
        <p:nvSpPr>
          <p:cNvPr id="28" name="正方形/長方形 27"/>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pic>
        <p:nvPicPr>
          <p:cNvPr id="29" name="図 2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1785723" y="2122213"/>
            <a:ext cx="390033" cy="408818"/>
          </a:xfrm>
          <a:prstGeom prst="rect">
            <a:avLst/>
          </a:prstGeom>
        </p:spPr>
      </p:pic>
      <p:sp>
        <p:nvSpPr>
          <p:cNvPr id="30" name="正方形/長方形 29"/>
          <p:cNvSpPr/>
          <p:nvPr/>
        </p:nvSpPr>
        <p:spPr bwMode="auto">
          <a:xfrm>
            <a:off x="3546636" y="1568418"/>
            <a:ext cx="701742" cy="249846"/>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pic>
        <p:nvPicPr>
          <p:cNvPr id="5" name="図 4"/>
          <p:cNvPicPr>
            <a:picLocks noChangeAspect="1"/>
          </p:cNvPicPr>
          <p:nvPr/>
        </p:nvPicPr>
        <p:blipFill>
          <a:blip r:embed="rId5"/>
          <a:stretch>
            <a:fillRect/>
          </a:stretch>
        </p:blipFill>
        <p:spPr>
          <a:xfrm>
            <a:off x="919846" y="2636913"/>
            <a:ext cx="3472857" cy="2061429"/>
          </a:xfrm>
          <a:prstGeom prst="rect">
            <a:avLst/>
          </a:prstGeom>
          <a:ln>
            <a:solidFill>
              <a:schemeClr val="tx1"/>
            </a:solidFill>
          </a:ln>
        </p:spPr>
      </p:pic>
    </p:spTree>
    <p:extLst>
      <p:ext uri="{BB962C8B-B14F-4D97-AF65-F5344CB8AC3E}">
        <p14:creationId xmlns:p14="http://schemas.microsoft.com/office/powerpoint/2010/main" val="1378042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10" name="正方形/長方形 9"/>
          <p:cNvSpPr/>
          <p:nvPr/>
        </p:nvSpPr>
        <p:spPr bwMode="auto">
          <a:xfrm>
            <a:off x="431053" y="1269752"/>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①　案件情報登録項目の設定</a:t>
            </a:r>
            <a:endParaRPr kumimoji="1" lang="ja-JP" altLang="en-US" sz="1400" dirty="0">
              <a:solidFill>
                <a:schemeClr val="bg1"/>
              </a:solidFill>
              <a:latin typeface="+mj-ea"/>
              <a:ea typeface="+mj-ea"/>
            </a:endParaRPr>
          </a:p>
        </p:txBody>
      </p:sp>
      <p:sp>
        <p:nvSpPr>
          <p:cNvPr id="11" name="テキスト ボックス 10"/>
          <p:cNvSpPr txBox="1"/>
          <p:nvPr/>
        </p:nvSpPr>
        <p:spPr>
          <a:xfrm>
            <a:off x="952076" y="1585399"/>
            <a:ext cx="6333785" cy="1015663"/>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en-US" altLang="ja-JP" sz="1200" dirty="0"/>
              <a:t>【</a:t>
            </a:r>
            <a:r>
              <a:rPr lang="ja-JP" altLang="en-US" sz="1200" dirty="0"/>
              <a:t>必須</a:t>
            </a:r>
            <a:r>
              <a:rPr lang="en-US" altLang="ja-JP" sz="1200" dirty="0"/>
              <a:t>】</a:t>
            </a:r>
            <a:r>
              <a:rPr lang="ja-JP" altLang="en-US" sz="1200" dirty="0"/>
              <a:t>案件項目一覧・・・案件登録に必要な項目を追加、変更、削除とレイアウトの設定ができます。</a:t>
            </a:r>
            <a:endParaRPr lang="en-US" altLang="ja-JP" sz="1200" dirty="0"/>
          </a:p>
          <a:p>
            <a:r>
              <a:rPr lang="en-US" altLang="ja-JP" sz="1200" dirty="0"/>
              <a:t>【</a:t>
            </a:r>
            <a:r>
              <a:rPr lang="ja-JP" altLang="en-US" sz="1200" dirty="0"/>
              <a:t>必須</a:t>
            </a:r>
            <a:r>
              <a:rPr lang="en-US" altLang="ja-JP" sz="1200" dirty="0"/>
              <a:t>】</a:t>
            </a:r>
            <a:r>
              <a:rPr lang="ja-JP" altLang="en-US" sz="1200" dirty="0"/>
              <a:t>受注確度設定・・・・ 確度項目の設定と未訪問の警告日数などを設定します。</a:t>
            </a:r>
            <a:endParaRPr lang="en-US" altLang="ja-JP" sz="1200" dirty="0"/>
          </a:p>
          <a:p>
            <a:r>
              <a:rPr lang="en-US" altLang="ja-JP" sz="1200" dirty="0"/>
              <a:t>【</a:t>
            </a:r>
            <a:r>
              <a:rPr lang="ja-JP" altLang="en-US" sz="1200" dirty="0"/>
              <a:t>必須</a:t>
            </a:r>
            <a:r>
              <a:rPr lang="en-US" altLang="ja-JP" sz="1200" dirty="0"/>
              <a:t>】</a:t>
            </a:r>
            <a:r>
              <a:rPr lang="ja-JP" altLang="en-US" sz="1200" dirty="0"/>
              <a:t>案件カテゴリ</a:t>
            </a:r>
            <a:r>
              <a:rPr kumimoji="1" lang="ja-JP" altLang="en-US" sz="1200" dirty="0"/>
              <a:t>設定・・・</a:t>
            </a:r>
            <a:r>
              <a:rPr lang="ja-JP" altLang="en-US" sz="1200" dirty="0"/>
              <a:t>案件のカテゴリ設定をします。</a:t>
            </a:r>
            <a:endParaRPr kumimoji="1" lang="en-US" altLang="ja-JP" sz="1200" dirty="0"/>
          </a:p>
          <a:p>
            <a:r>
              <a:rPr lang="en-US" altLang="ja-JP" sz="1200" dirty="0"/>
              <a:t>【</a:t>
            </a:r>
            <a:r>
              <a:rPr lang="ja-JP" altLang="en-US" sz="1200" dirty="0"/>
              <a:t>必須</a:t>
            </a:r>
            <a:r>
              <a:rPr lang="en-US" altLang="ja-JP" sz="1200" dirty="0"/>
              <a:t>】</a:t>
            </a:r>
            <a:r>
              <a:rPr lang="ja-JP" altLang="en-US" sz="1200" dirty="0"/>
              <a:t>案件進捗設定・・・・ 進捗状況の項目を設定します。</a:t>
            </a:r>
            <a:endParaRPr lang="en-US" altLang="ja-JP" sz="1200" dirty="0"/>
          </a:p>
        </p:txBody>
      </p:sp>
      <p:pic>
        <p:nvPicPr>
          <p:cNvPr id="16" name="図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51891" y="1919316"/>
            <a:ext cx="390033" cy="408818"/>
          </a:xfrm>
          <a:prstGeom prst="rect">
            <a:avLst/>
          </a:prstGeom>
        </p:spPr>
      </p:pic>
      <p:sp>
        <p:nvSpPr>
          <p:cNvPr id="20" name="テキスト ボックス 19"/>
          <p:cNvSpPr txBox="1"/>
          <p:nvPr/>
        </p:nvSpPr>
        <p:spPr>
          <a:xfrm>
            <a:off x="3366609" y="1585399"/>
            <a:ext cx="5021815" cy="246221"/>
          </a:xfrm>
          <a:prstGeom prst="rect">
            <a:avLst/>
          </a:prstGeom>
          <a:noFill/>
        </p:spPr>
        <p:txBody>
          <a:bodyPr wrap="square" rtlCol="0">
            <a:spAutoFit/>
          </a:bodyPr>
          <a:lstStyle/>
          <a:p>
            <a:r>
              <a:rPr lang="en-US" altLang="ja-JP" sz="1000" dirty="0">
                <a:solidFill>
                  <a:srgbClr val="FF0000"/>
                </a:solidFill>
              </a:rPr>
              <a:t>※csv</a:t>
            </a:r>
            <a:r>
              <a:rPr lang="ja-JP" altLang="en-US" sz="1000" dirty="0">
                <a:solidFill>
                  <a:srgbClr val="FF0000"/>
                </a:solidFill>
              </a:rPr>
              <a:t>一括取り込みや</a:t>
            </a:r>
            <a:r>
              <a:rPr lang="en-US" altLang="ja-JP" sz="1000" dirty="0">
                <a:solidFill>
                  <a:srgbClr val="FF0000"/>
                </a:solidFill>
              </a:rPr>
              <a:t>1</a:t>
            </a:r>
            <a:r>
              <a:rPr lang="ja-JP" altLang="en-US" sz="1000" dirty="0">
                <a:solidFill>
                  <a:srgbClr val="FF0000"/>
                </a:solidFill>
              </a:rPr>
              <a:t>件づつ手入力を行う前に必ず、変更、追加、削除を行ってください。</a:t>
            </a:r>
            <a:endParaRPr kumimoji="1" lang="en-US" altLang="ja-JP" sz="1000" dirty="0">
              <a:solidFill>
                <a:srgbClr val="FF0000"/>
              </a:solidFill>
            </a:endParaRPr>
          </a:p>
        </p:txBody>
      </p:sp>
      <p:sp>
        <p:nvSpPr>
          <p:cNvPr id="21" name="正方形/長方形 20"/>
          <p:cNvSpPr/>
          <p:nvPr/>
        </p:nvSpPr>
        <p:spPr bwMode="auto">
          <a:xfrm>
            <a:off x="431053" y="3541061"/>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③　案件情報</a:t>
            </a:r>
            <a:r>
              <a:rPr lang="en-US" altLang="ja-JP" sz="1400" dirty="0">
                <a:solidFill>
                  <a:schemeClr val="bg1"/>
                </a:solidFill>
                <a:latin typeface="+mj-ea"/>
                <a:ea typeface="+mj-ea"/>
              </a:rPr>
              <a:t>csv</a:t>
            </a:r>
            <a:r>
              <a:rPr lang="ja-JP" altLang="en-US" sz="1400" dirty="0">
                <a:solidFill>
                  <a:schemeClr val="bg1"/>
                </a:solidFill>
                <a:latin typeface="+mj-ea"/>
                <a:ea typeface="+mj-ea"/>
              </a:rPr>
              <a:t>取込項目の設定</a:t>
            </a:r>
            <a:endParaRPr kumimoji="1" lang="ja-JP" altLang="en-US" sz="1400" dirty="0">
              <a:solidFill>
                <a:schemeClr val="bg1"/>
              </a:solidFill>
              <a:latin typeface="+mj-ea"/>
              <a:ea typeface="+mj-ea"/>
            </a:endParaRPr>
          </a:p>
        </p:txBody>
      </p:sp>
      <p:sp>
        <p:nvSpPr>
          <p:cNvPr id="25" name="テキスト ボックス 24"/>
          <p:cNvSpPr txBox="1"/>
          <p:nvPr/>
        </p:nvSpPr>
        <p:spPr>
          <a:xfrm>
            <a:off x="971600" y="3856708"/>
            <a:ext cx="5218095" cy="461665"/>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ja-JP" altLang="en-US" sz="1200" dirty="0">
                <a:solidFill>
                  <a:schemeClr val="accent6">
                    <a:lumMod val="90000"/>
                    <a:lumOff val="10000"/>
                  </a:schemeClr>
                </a:solidFill>
              </a:rPr>
              <a:t>★案件情報</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登録形式一覧・・・</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データを取り込むための項目を設定します。</a:t>
            </a:r>
            <a:endParaRPr kumimoji="1" lang="en-US" altLang="ja-JP" sz="1200" dirty="0">
              <a:solidFill>
                <a:schemeClr val="accent6">
                  <a:lumMod val="90000"/>
                  <a:lumOff val="10000"/>
                </a:schemeClr>
              </a:solidFill>
            </a:endParaRPr>
          </a:p>
        </p:txBody>
      </p:sp>
      <p:pic>
        <p:nvPicPr>
          <p:cNvPr id="30" name="図 2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31053" y="3971580"/>
            <a:ext cx="390033" cy="408818"/>
          </a:xfrm>
          <a:prstGeom prst="rect">
            <a:avLst/>
          </a:prstGeom>
        </p:spPr>
      </p:pic>
      <p:sp>
        <p:nvSpPr>
          <p:cNvPr id="31" name="正方形/長方形 30"/>
          <p:cNvSpPr/>
          <p:nvPr/>
        </p:nvSpPr>
        <p:spPr bwMode="auto">
          <a:xfrm>
            <a:off x="431053" y="5368674"/>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④　入力済み案件情報</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ファイルの取り込み</a:t>
            </a:r>
            <a:endParaRPr kumimoji="1" lang="ja-JP" altLang="en-US" sz="1400" dirty="0">
              <a:solidFill>
                <a:srgbClr val="FF0000"/>
              </a:solidFill>
              <a:latin typeface="+mj-ea"/>
              <a:ea typeface="+mj-ea"/>
            </a:endParaRPr>
          </a:p>
        </p:txBody>
      </p:sp>
      <p:sp>
        <p:nvSpPr>
          <p:cNvPr id="32" name="テキスト ボックス 31"/>
          <p:cNvSpPr txBox="1"/>
          <p:nvPr/>
        </p:nvSpPr>
        <p:spPr>
          <a:xfrm>
            <a:off x="971600" y="5684321"/>
            <a:ext cx="4071564" cy="461665"/>
          </a:xfrm>
          <a:prstGeom prst="rect">
            <a:avLst/>
          </a:prstGeom>
          <a:noFill/>
        </p:spPr>
        <p:txBody>
          <a:bodyPr wrap="none" rtlCol="0">
            <a:spAutoFit/>
          </a:bodyPr>
          <a:lstStyle/>
          <a:p>
            <a:r>
              <a:rPr kumimoji="1" lang="ja-JP" altLang="en-US" sz="1200" b="1" dirty="0"/>
              <a:t>利用者メニュー「</a:t>
            </a:r>
            <a:r>
              <a:rPr kumimoji="1" lang="en-US" altLang="ja-JP" sz="1200" b="1" dirty="0"/>
              <a:t>SFA</a:t>
            </a:r>
            <a:r>
              <a:rPr kumimoji="1" lang="ja-JP" altLang="en-US" sz="1200" b="1" dirty="0"/>
              <a:t>（入力）」→「案件照会」→「</a:t>
            </a:r>
            <a:r>
              <a:rPr lang="en-US" altLang="ja-JP" sz="1200" b="1" dirty="0"/>
              <a:t>CSV</a:t>
            </a:r>
            <a:r>
              <a:rPr kumimoji="1" lang="ja-JP" altLang="en-US" sz="1200" b="1" dirty="0"/>
              <a:t>取込」</a:t>
            </a:r>
            <a:endParaRPr kumimoji="1" lang="en-US" altLang="ja-JP" sz="1200" b="1" dirty="0"/>
          </a:p>
          <a:p>
            <a:r>
              <a:rPr lang="ja-JP" altLang="en-US" sz="1200" dirty="0"/>
              <a:t>入力済みの案件情報の</a:t>
            </a:r>
            <a:r>
              <a:rPr lang="en-US" altLang="ja-JP" sz="1200" dirty="0"/>
              <a:t>csv</a:t>
            </a:r>
            <a:r>
              <a:rPr lang="ja-JP" altLang="en-US" sz="1200" dirty="0"/>
              <a:t>ファイルを取り込みます。</a:t>
            </a:r>
            <a:endParaRPr kumimoji="1" lang="en-US" altLang="ja-JP" sz="1200" dirty="0"/>
          </a:p>
        </p:txBody>
      </p:sp>
      <p:sp>
        <p:nvSpPr>
          <p:cNvPr id="34" name="正方形/長方形 33"/>
          <p:cNvSpPr/>
          <p:nvPr/>
        </p:nvSpPr>
        <p:spPr bwMode="auto">
          <a:xfrm>
            <a:off x="431052" y="6182748"/>
            <a:ext cx="8280920" cy="325423"/>
          </a:xfrm>
          <a:prstGeom prst="rect">
            <a:avLst/>
          </a:prstGeom>
          <a:solidFill>
            <a:srgbClr val="FF7C8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latin typeface="+mj-ea"/>
                <a:ea typeface="+mj-ea"/>
              </a:rPr>
              <a:t>具体的な登録方法等につきましては、「顧客情報」の設定、取り込み方法と同じような方法になります。</a:t>
            </a:r>
            <a:endParaRPr kumimoji="1" lang="ja-JP" altLang="en-US" sz="1400" dirty="0">
              <a:latin typeface="+mj-ea"/>
              <a:ea typeface="+mj-ea"/>
            </a:endParaRPr>
          </a:p>
        </p:txBody>
      </p:sp>
      <p:sp>
        <p:nvSpPr>
          <p:cNvPr id="41" name="正方形/長方形 40"/>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42" name="テキスト ボックス 41"/>
          <p:cNvSpPr txBox="1"/>
          <p:nvPr/>
        </p:nvSpPr>
        <p:spPr>
          <a:xfrm>
            <a:off x="3744236" y="774337"/>
            <a:ext cx="1082348"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案件</a:t>
            </a:r>
            <a:r>
              <a:rPr lang="ja-JP" altLang="en-US" sz="1400" b="1" dirty="0">
                <a:solidFill>
                  <a:srgbClr val="FF0000"/>
                </a:solidFill>
              </a:rPr>
              <a:t>情報</a:t>
            </a:r>
            <a:r>
              <a:rPr kumimoji="1" lang="en-US" altLang="ja-JP" sz="1400" b="1" dirty="0">
                <a:solidFill>
                  <a:srgbClr val="FF0000"/>
                </a:solidFill>
              </a:rPr>
              <a:t>】</a:t>
            </a:r>
            <a:endParaRPr kumimoji="1" lang="ja-JP" altLang="en-US" sz="1400" b="1" dirty="0">
              <a:solidFill>
                <a:srgbClr val="FF0000"/>
              </a:solidFill>
            </a:endParaRPr>
          </a:p>
        </p:txBody>
      </p:sp>
      <p:sp>
        <p:nvSpPr>
          <p:cNvPr id="19" name="正方形/長方形 18"/>
          <p:cNvSpPr/>
          <p:nvPr/>
        </p:nvSpPr>
        <p:spPr bwMode="auto">
          <a:xfrm>
            <a:off x="419948" y="2672531"/>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②　案件情報</a:t>
            </a:r>
            <a:r>
              <a:rPr lang="en-US" altLang="ja-JP" sz="1400" dirty="0">
                <a:solidFill>
                  <a:schemeClr val="bg1"/>
                </a:solidFill>
                <a:latin typeface="+mj-ea"/>
                <a:ea typeface="+mj-ea"/>
              </a:rPr>
              <a:t>csv</a:t>
            </a:r>
            <a:r>
              <a:rPr lang="ja-JP" altLang="en-US" sz="1400" dirty="0">
                <a:solidFill>
                  <a:schemeClr val="bg1"/>
                </a:solidFill>
                <a:latin typeface="+mj-ea"/>
                <a:ea typeface="+mj-ea"/>
              </a:rPr>
              <a:t>出力項目の設定</a:t>
            </a:r>
            <a:endParaRPr kumimoji="1" lang="ja-JP" altLang="en-US" sz="1400" dirty="0">
              <a:solidFill>
                <a:srgbClr val="FF0000"/>
              </a:solidFill>
              <a:latin typeface="+mj-ea"/>
              <a:ea typeface="+mj-ea"/>
            </a:endParaRPr>
          </a:p>
        </p:txBody>
      </p:sp>
      <p:pic>
        <p:nvPicPr>
          <p:cNvPr id="22" name="図 2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50399" y="3071564"/>
            <a:ext cx="390033" cy="408818"/>
          </a:xfrm>
          <a:prstGeom prst="rect">
            <a:avLst/>
          </a:prstGeom>
        </p:spPr>
      </p:pic>
      <p:sp>
        <p:nvSpPr>
          <p:cNvPr id="23" name="テキスト ボックス 22"/>
          <p:cNvSpPr txBox="1"/>
          <p:nvPr/>
        </p:nvSpPr>
        <p:spPr>
          <a:xfrm>
            <a:off x="971600" y="2980004"/>
            <a:ext cx="5243743" cy="461665"/>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ja-JP" altLang="en-US" sz="1200" dirty="0">
                <a:solidFill>
                  <a:schemeClr val="accent6">
                    <a:lumMod val="90000"/>
                    <a:lumOff val="10000"/>
                  </a:schemeClr>
                </a:solidFill>
              </a:rPr>
              <a:t>★案件情報</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出力形式一覧・・・</a:t>
            </a:r>
            <a:r>
              <a:rPr lang="en-US" altLang="ja-JP" sz="1200" dirty="0">
                <a:solidFill>
                  <a:schemeClr val="accent6">
                    <a:lumMod val="90000"/>
                    <a:lumOff val="10000"/>
                  </a:schemeClr>
                </a:solidFill>
              </a:rPr>
              <a:t>csv</a:t>
            </a:r>
            <a:r>
              <a:rPr lang="ja-JP" altLang="en-US" sz="1200" dirty="0">
                <a:solidFill>
                  <a:schemeClr val="accent6">
                    <a:lumMod val="90000"/>
                    <a:lumOff val="10000"/>
                  </a:schemeClr>
                </a:solidFill>
              </a:rPr>
              <a:t>データを出力するための項目を設定します。</a:t>
            </a:r>
            <a:endParaRPr kumimoji="1" lang="en-US" altLang="ja-JP" sz="1200" dirty="0">
              <a:solidFill>
                <a:schemeClr val="accent6">
                  <a:lumMod val="90000"/>
                  <a:lumOff val="10000"/>
                </a:schemeClr>
              </a:solidFill>
            </a:endParaRPr>
          </a:p>
        </p:txBody>
      </p:sp>
      <p:sp>
        <p:nvSpPr>
          <p:cNvPr id="24" name="正方形/長方形 23"/>
          <p:cNvSpPr/>
          <p:nvPr/>
        </p:nvSpPr>
        <p:spPr bwMode="auto">
          <a:xfrm>
            <a:off x="431053" y="4450992"/>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④　案件情報を</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ファイルに入力</a:t>
            </a:r>
            <a:endParaRPr kumimoji="1" lang="ja-JP" altLang="en-US" sz="1400" dirty="0">
              <a:solidFill>
                <a:srgbClr val="FF0000"/>
              </a:solidFill>
              <a:latin typeface="+mj-ea"/>
              <a:ea typeface="+mj-ea"/>
            </a:endParaRPr>
          </a:p>
        </p:txBody>
      </p:sp>
      <p:sp>
        <p:nvSpPr>
          <p:cNvPr id="26" name="テキスト ボックス 25"/>
          <p:cNvSpPr txBox="1"/>
          <p:nvPr/>
        </p:nvSpPr>
        <p:spPr>
          <a:xfrm>
            <a:off x="971600" y="4766639"/>
            <a:ext cx="4588115" cy="276999"/>
          </a:xfrm>
          <a:prstGeom prst="rect">
            <a:avLst/>
          </a:prstGeom>
          <a:noFill/>
        </p:spPr>
        <p:txBody>
          <a:bodyPr wrap="none" rtlCol="0">
            <a:spAutoFit/>
          </a:bodyPr>
          <a:lstStyle/>
          <a:p>
            <a:r>
              <a:rPr lang="ja-JP" altLang="en-US" sz="1200" dirty="0"/>
              <a:t>②</a:t>
            </a:r>
            <a:r>
              <a:rPr kumimoji="1" lang="ja-JP" altLang="en-US" sz="1200" dirty="0"/>
              <a:t>で作成をした</a:t>
            </a:r>
            <a:r>
              <a:rPr lang="en-US" altLang="ja-JP" sz="1200" dirty="0"/>
              <a:t>csv</a:t>
            </a:r>
            <a:r>
              <a:rPr kumimoji="1" lang="ja-JP" altLang="en-US" sz="1200" dirty="0"/>
              <a:t>ファイルを出力し、ファイルに</a:t>
            </a:r>
            <a:r>
              <a:rPr lang="ja-JP" altLang="en-US" sz="1200" dirty="0"/>
              <a:t>案件</a:t>
            </a:r>
            <a:r>
              <a:rPr kumimoji="1" lang="ja-JP" altLang="en-US" sz="1200" dirty="0"/>
              <a:t>情報を入力します。</a:t>
            </a:r>
            <a:endParaRPr kumimoji="1" lang="en-US" altLang="ja-JP" sz="1200" dirty="0"/>
          </a:p>
        </p:txBody>
      </p:sp>
      <p:pic>
        <p:nvPicPr>
          <p:cNvPr id="27" name="図 2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31053" y="4874330"/>
            <a:ext cx="390033" cy="408818"/>
          </a:xfrm>
          <a:prstGeom prst="rect">
            <a:avLst/>
          </a:prstGeom>
        </p:spPr>
      </p:pic>
    </p:spTree>
    <p:extLst>
      <p:ext uri="{BB962C8B-B14F-4D97-AF65-F5344CB8AC3E}">
        <p14:creationId xmlns:p14="http://schemas.microsoft.com/office/powerpoint/2010/main" val="629693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12" name="正方形/長方形 11"/>
          <p:cNvSpPr/>
          <p:nvPr/>
        </p:nvSpPr>
        <p:spPr bwMode="auto">
          <a:xfrm>
            <a:off x="431053" y="1242473"/>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①　日報情報登録項目の設定</a:t>
            </a:r>
            <a:endParaRPr kumimoji="1" lang="ja-JP" altLang="en-US" sz="1400" dirty="0">
              <a:solidFill>
                <a:schemeClr val="bg1"/>
              </a:solidFill>
              <a:latin typeface="+mj-ea"/>
              <a:ea typeface="+mj-ea"/>
            </a:endParaRPr>
          </a:p>
        </p:txBody>
      </p:sp>
      <p:sp>
        <p:nvSpPr>
          <p:cNvPr id="13" name="テキスト ボックス 12"/>
          <p:cNvSpPr txBox="1"/>
          <p:nvPr/>
        </p:nvSpPr>
        <p:spPr>
          <a:xfrm>
            <a:off x="952076" y="1558120"/>
            <a:ext cx="6333785" cy="830997"/>
          </a:xfrm>
          <a:prstGeom prst="rect">
            <a:avLst/>
          </a:prstGeom>
          <a:noFill/>
        </p:spPr>
        <p:txBody>
          <a:bodyPr wrap="none" rtlCol="0">
            <a:spAutoFit/>
          </a:bodyPr>
          <a:lstStyle/>
          <a:p>
            <a:r>
              <a:rPr kumimoji="1" lang="ja-JP" altLang="en-US" sz="1200" b="1" dirty="0"/>
              <a:t>「管理者設定」→「管理者</a:t>
            </a:r>
            <a:r>
              <a:rPr kumimoji="1" lang="en-US" altLang="ja-JP" sz="1200" b="1" dirty="0"/>
              <a:t>SFA</a:t>
            </a:r>
            <a:r>
              <a:rPr kumimoji="1" lang="ja-JP" altLang="en-US" sz="1200" b="1" dirty="0"/>
              <a:t>設定」</a:t>
            </a:r>
            <a:endParaRPr kumimoji="1" lang="en-US" altLang="ja-JP" sz="1200" b="1" dirty="0"/>
          </a:p>
          <a:p>
            <a:r>
              <a:rPr lang="en-US" altLang="ja-JP" sz="1200" dirty="0"/>
              <a:t>【</a:t>
            </a:r>
            <a:r>
              <a:rPr lang="ja-JP" altLang="en-US" sz="1200" dirty="0"/>
              <a:t>必須</a:t>
            </a:r>
            <a:r>
              <a:rPr lang="en-US" altLang="ja-JP" sz="1200" dirty="0"/>
              <a:t>】</a:t>
            </a:r>
            <a:r>
              <a:rPr lang="ja-JP" altLang="en-US" sz="1200" dirty="0"/>
              <a:t>日報項目一覧・・・日報登録に必要な項目を追加、変更、削除とレイアウトの設定ができます。</a:t>
            </a:r>
            <a:endParaRPr lang="en-US" altLang="ja-JP" sz="1200" dirty="0"/>
          </a:p>
          <a:p>
            <a:r>
              <a:rPr lang="en-US" altLang="ja-JP" sz="1200" dirty="0"/>
              <a:t>【</a:t>
            </a:r>
            <a:r>
              <a:rPr lang="ja-JP" altLang="en-US" sz="1200" dirty="0"/>
              <a:t>必須</a:t>
            </a:r>
            <a:r>
              <a:rPr lang="en-US" altLang="ja-JP" sz="1200" dirty="0"/>
              <a:t>】</a:t>
            </a:r>
            <a:r>
              <a:rPr lang="ja-JP" altLang="en-US" sz="1200" dirty="0"/>
              <a:t>日報作業区分設定・・・・ 業務などの区分を設定します。</a:t>
            </a:r>
            <a:endParaRPr lang="en-US" altLang="ja-JP" sz="1200" dirty="0"/>
          </a:p>
          <a:p>
            <a:r>
              <a:rPr lang="en-US" altLang="ja-JP" sz="1200" dirty="0"/>
              <a:t>【</a:t>
            </a:r>
            <a:r>
              <a:rPr lang="ja-JP" altLang="en-US" sz="1200" dirty="0"/>
              <a:t>必須</a:t>
            </a:r>
            <a:r>
              <a:rPr lang="en-US" altLang="ja-JP" sz="1200" dirty="0"/>
              <a:t>】</a:t>
            </a:r>
            <a:r>
              <a:rPr lang="ja-JP" altLang="en-US" sz="1200" dirty="0"/>
              <a:t>日報作業設定・・・・・</a:t>
            </a:r>
            <a:r>
              <a:rPr kumimoji="1" lang="ja-JP" altLang="en-US" sz="1200" dirty="0"/>
              <a:t>・・・ 作業区分に対する作業内容</a:t>
            </a:r>
            <a:r>
              <a:rPr lang="ja-JP" altLang="en-US" sz="1200" dirty="0"/>
              <a:t>を設定します。</a:t>
            </a:r>
            <a:endParaRPr kumimoji="1" lang="en-US" altLang="ja-JP" sz="1200" dirty="0"/>
          </a:p>
        </p:txBody>
      </p:sp>
      <p:sp>
        <p:nvSpPr>
          <p:cNvPr id="23" name="テキスト ボックス 22"/>
          <p:cNvSpPr txBox="1"/>
          <p:nvPr/>
        </p:nvSpPr>
        <p:spPr>
          <a:xfrm>
            <a:off x="3364578" y="1553086"/>
            <a:ext cx="5021815" cy="246221"/>
          </a:xfrm>
          <a:prstGeom prst="rect">
            <a:avLst/>
          </a:prstGeom>
          <a:noFill/>
        </p:spPr>
        <p:txBody>
          <a:bodyPr wrap="square" rtlCol="0">
            <a:spAutoFit/>
          </a:bodyPr>
          <a:lstStyle/>
          <a:p>
            <a:r>
              <a:rPr lang="en-US" altLang="ja-JP" sz="1000" dirty="0">
                <a:solidFill>
                  <a:srgbClr val="FF0000"/>
                </a:solidFill>
              </a:rPr>
              <a:t>※</a:t>
            </a:r>
            <a:r>
              <a:rPr lang="ja-JP" altLang="en-US" sz="1000" dirty="0">
                <a:solidFill>
                  <a:srgbClr val="FF0000"/>
                </a:solidFill>
              </a:rPr>
              <a:t>登録を行う前に必ず、変更、追加、削除を行ってください。</a:t>
            </a:r>
            <a:endParaRPr kumimoji="1" lang="en-US" altLang="ja-JP" sz="1000" dirty="0">
              <a:solidFill>
                <a:srgbClr val="FF0000"/>
              </a:solidFill>
            </a:endParaRPr>
          </a:p>
        </p:txBody>
      </p:sp>
      <p:sp>
        <p:nvSpPr>
          <p:cNvPr id="26" name="正方形/長方形 25"/>
          <p:cNvSpPr/>
          <p:nvPr/>
        </p:nvSpPr>
        <p:spPr bwMode="auto">
          <a:xfrm>
            <a:off x="431052" y="5517232"/>
            <a:ext cx="8280920" cy="297275"/>
          </a:xfrm>
          <a:prstGeom prst="rect">
            <a:avLst/>
          </a:prstGeom>
          <a:solidFill>
            <a:srgbClr val="FF7C8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a:latin typeface="+mj-ea"/>
                <a:ea typeface="+mj-ea"/>
              </a:rPr>
              <a:t>具体的な登録方法等につきましては、「顧客情報」の設定、取り込み方法と同じような方法になります。</a:t>
            </a:r>
            <a:endParaRPr kumimoji="1" lang="ja-JP" altLang="en-US" sz="1400" dirty="0">
              <a:latin typeface="+mj-ea"/>
              <a:ea typeface="+mj-ea"/>
            </a:endParaRPr>
          </a:p>
        </p:txBody>
      </p:sp>
      <p:sp>
        <p:nvSpPr>
          <p:cNvPr id="29" name="正方形/長方形 28"/>
          <p:cNvSpPr/>
          <p:nvPr/>
        </p:nvSpPr>
        <p:spPr>
          <a:xfrm>
            <a:off x="1475657" y="3573016"/>
            <a:ext cx="5810204" cy="584775"/>
          </a:xfrm>
          <a:prstGeom prst="rect">
            <a:avLst/>
          </a:prstGeom>
        </p:spPr>
        <p:txBody>
          <a:bodyPr wrap="square">
            <a:spAutoFit/>
          </a:bodyPr>
          <a:lstStyle/>
          <a:p>
            <a:pPr algn="ctr"/>
            <a:r>
              <a:rPr lang="ja-JP" altLang="en-US" sz="1600" dirty="0">
                <a:solidFill>
                  <a:srgbClr val="FF0000"/>
                </a:solidFill>
                <a:latin typeface="+mn-ea"/>
              </a:rPr>
              <a:t>日報情報の一括取り込み機能は</a:t>
            </a:r>
            <a:r>
              <a:rPr lang="en-US" altLang="ja-JP" sz="1600" dirty="0" err="1">
                <a:solidFill>
                  <a:srgbClr val="FF0000"/>
                </a:solidFill>
                <a:latin typeface="+mn-ea"/>
              </a:rPr>
              <a:t>WaWaFrontier</a:t>
            </a:r>
            <a:r>
              <a:rPr lang="ja-JP" altLang="en-US" sz="1600" dirty="0" err="1">
                <a:solidFill>
                  <a:srgbClr val="FF0000"/>
                </a:solidFill>
                <a:latin typeface="+mn-ea"/>
              </a:rPr>
              <a:t>には</a:t>
            </a:r>
            <a:r>
              <a:rPr lang="ja-JP" altLang="en-US" sz="1600" dirty="0">
                <a:solidFill>
                  <a:srgbClr val="FF0000"/>
                </a:solidFill>
                <a:latin typeface="+mn-ea"/>
              </a:rPr>
              <a:t>ございません。</a:t>
            </a:r>
            <a:endParaRPr lang="en-US" altLang="ja-JP" sz="1600" dirty="0">
              <a:solidFill>
                <a:srgbClr val="FF0000"/>
              </a:solidFill>
              <a:latin typeface="+mn-ea"/>
            </a:endParaRPr>
          </a:p>
          <a:p>
            <a:pPr algn="ctr"/>
            <a:r>
              <a:rPr lang="ja-JP" altLang="en-US" sz="1600" dirty="0">
                <a:solidFill>
                  <a:srgbClr val="FF0000"/>
                </a:solidFill>
                <a:latin typeface="+mn-ea"/>
              </a:rPr>
              <a:t>一括取り込みが必要な場合は、別途営業担当にご相談ください。</a:t>
            </a:r>
            <a:endParaRPr lang="en-US" altLang="ja-JP" sz="1600" dirty="0">
              <a:solidFill>
                <a:srgbClr val="FF0000"/>
              </a:solidFill>
              <a:latin typeface="+mn-ea"/>
            </a:endParaRPr>
          </a:p>
        </p:txBody>
      </p:sp>
      <p:sp>
        <p:nvSpPr>
          <p:cNvPr id="30" name="テキスト ボックス 29"/>
          <p:cNvSpPr txBox="1"/>
          <p:nvPr/>
        </p:nvSpPr>
        <p:spPr>
          <a:xfrm>
            <a:off x="3744236" y="774337"/>
            <a:ext cx="1082348"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日報</a:t>
            </a:r>
            <a:r>
              <a:rPr lang="ja-JP" altLang="en-US" sz="1400" b="1" dirty="0">
                <a:solidFill>
                  <a:srgbClr val="FF0000"/>
                </a:solidFill>
              </a:rPr>
              <a:t>情報</a:t>
            </a:r>
            <a:r>
              <a:rPr kumimoji="1" lang="en-US" altLang="ja-JP" sz="1400" b="1" dirty="0">
                <a:solidFill>
                  <a:srgbClr val="FF0000"/>
                </a:solidFill>
              </a:rPr>
              <a:t>】</a:t>
            </a:r>
            <a:endParaRPr kumimoji="1" lang="ja-JP" altLang="en-US" sz="1400" b="1" dirty="0">
              <a:solidFill>
                <a:srgbClr val="FF0000"/>
              </a:solidFill>
            </a:endParaRPr>
          </a:p>
        </p:txBody>
      </p:sp>
      <p:sp>
        <p:nvSpPr>
          <p:cNvPr id="31" name="正方形/長方形 30"/>
          <p:cNvSpPr/>
          <p:nvPr/>
        </p:nvSpPr>
        <p:spPr bwMode="auto">
          <a:xfrm>
            <a:off x="1679660" y="766736"/>
            <a:ext cx="2100252"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事前準備の流れ①　</a:t>
            </a:r>
            <a:r>
              <a:rPr lang="en-US" altLang="ja-JP" sz="1100" dirty="0">
                <a:solidFill>
                  <a:schemeClr val="bg1"/>
                </a:solidFill>
                <a:latin typeface="+mj-ea"/>
                <a:ea typeface="+mj-ea"/>
              </a:rPr>
              <a:t>【</a:t>
            </a:r>
            <a:r>
              <a:rPr lang="ja-JP" altLang="en-US" sz="1100" dirty="0">
                <a:solidFill>
                  <a:schemeClr val="bg1"/>
                </a:solidFill>
                <a:latin typeface="+mj-ea"/>
                <a:ea typeface="+mj-ea"/>
              </a:rPr>
              <a:t>基本</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Tree>
    <p:extLst>
      <p:ext uri="{BB962C8B-B14F-4D97-AF65-F5344CB8AC3E}">
        <p14:creationId xmlns:p14="http://schemas.microsoft.com/office/powerpoint/2010/main" val="3982394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12" name="正方形/長方形 11"/>
          <p:cNvSpPr/>
          <p:nvPr/>
        </p:nvSpPr>
        <p:spPr bwMode="auto">
          <a:xfrm>
            <a:off x="431053" y="1242473"/>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①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ファイルの出力　</a:t>
            </a:r>
            <a:r>
              <a:rPr lang="ja-JP" altLang="en-US" sz="1200" b="1" dirty="0"/>
              <a:t>「管理者設定」→「管理者</a:t>
            </a:r>
            <a:r>
              <a:rPr lang="en-US" altLang="ja-JP" sz="1200" b="1" dirty="0"/>
              <a:t>SFA</a:t>
            </a:r>
            <a:r>
              <a:rPr lang="ja-JP" altLang="en-US" sz="1200" b="1" dirty="0"/>
              <a:t>設定」→「顧客情報の自社担当者</a:t>
            </a:r>
            <a:r>
              <a:rPr lang="en-US" altLang="ja-JP" sz="1200" b="1" dirty="0"/>
              <a:t>CSV</a:t>
            </a:r>
            <a:r>
              <a:rPr lang="ja-JP" altLang="en-US" sz="1200" b="1" dirty="0"/>
              <a:t>一括出力」</a:t>
            </a:r>
            <a:endParaRPr lang="en-US" altLang="ja-JP" sz="1200" dirty="0"/>
          </a:p>
        </p:txBody>
      </p:sp>
      <p:sp>
        <p:nvSpPr>
          <p:cNvPr id="13" name="テキスト ボックス 12"/>
          <p:cNvSpPr txBox="1"/>
          <p:nvPr/>
        </p:nvSpPr>
        <p:spPr>
          <a:xfrm>
            <a:off x="1115616" y="1556792"/>
            <a:ext cx="4541628" cy="276999"/>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　　「内部</a:t>
            </a:r>
            <a:r>
              <a:rPr kumimoji="1" lang="en-US" altLang="ja-JP" sz="1200" dirty="0">
                <a:latin typeface="Meiryo UI" panose="020B0604030504040204" pitchFamily="50" charset="-128"/>
                <a:ea typeface="Meiryo UI" panose="020B0604030504040204" pitchFamily="50" charset="-128"/>
              </a:rPr>
              <a:t>ID</a:t>
            </a:r>
            <a:r>
              <a:rPr kumimoji="1" lang="ja-JP" altLang="en-US" sz="1200" dirty="0">
                <a:latin typeface="Meiryo UI" panose="020B0604030504040204" pitchFamily="50" charset="-128"/>
                <a:ea typeface="Meiryo UI" panose="020B0604030504040204" pitchFamily="50" charset="-128"/>
              </a:rPr>
              <a:t>による更新」または「外部</a:t>
            </a:r>
            <a:r>
              <a:rPr kumimoji="1" lang="en-US" altLang="ja-JP" sz="1200" dirty="0">
                <a:latin typeface="Meiryo UI" panose="020B0604030504040204" pitchFamily="50" charset="-128"/>
                <a:ea typeface="Meiryo UI" panose="020B0604030504040204" pitchFamily="50" charset="-128"/>
              </a:rPr>
              <a:t>ID</a:t>
            </a:r>
            <a:r>
              <a:rPr kumimoji="1" lang="ja-JP" altLang="en-US" sz="1200" dirty="0">
                <a:latin typeface="Meiryo UI" panose="020B0604030504040204" pitchFamily="50" charset="-128"/>
                <a:ea typeface="Meiryo UI" panose="020B0604030504040204" pitchFamily="50" charset="-128"/>
              </a:rPr>
              <a:t>による更新」を選択してください。</a:t>
            </a:r>
            <a:endParaRPr kumimoji="1" lang="en-US" altLang="ja-JP" sz="1200" dirty="0">
              <a:latin typeface="Meiryo UI" panose="020B0604030504040204" pitchFamily="50" charset="-128"/>
              <a:ea typeface="Meiryo UI" panose="020B0604030504040204" pitchFamily="50" charset="-128"/>
            </a:endParaRPr>
          </a:p>
        </p:txBody>
      </p:sp>
      <p:sp>
        <p:nvSpPr>
          <p:cNvPr id="31" name="正方形/長方形 30"/>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事前準備の流れ②　</a:t>
            </a:r>
            <a:r>
              <a:rPr lang="en-US" altLang="ja-JP" sz="1100" dirty="0">
                <a:solidFill>
                  <a:schemeClr val="bg1"/>
                </a:solidFill>
                <a:latin typeface="+mj-ea"/>
                <a:ea typeface="+mj-ea"/>
              </a:rPr>
              <a:t>【</a:t>
            </a:r>
            <a:r>
              <a:rPr lang="ja-JP" altLang="en-US" sz="1100" dirty="0">
                <a:solidFill>
                  <a:schemeClr val="bg1"/>
                </a:solidFill>
                <a:latin typeface="+mj-ea"/>
                <a:ea typeface="+mj-ea"/>
              </a:rPr>
              <a:t>自社営業担当情報</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11" name="テキスト ボックス 10"/>
          <p:cNvSpPr txBox="1"/>
          <p:nvPr/>
        </p:nvSpPr>
        <p:spPr>
          <a:xfrm>
            <a:off x="4427984" y="782803"/>
            <a:ext cx="1754006"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顧客</a:t>
            </a:r>
            <a:r>
              <a:rPr lang="ja-JP" altLang="en-US" sz="1400" b="1" dirty="0">
                <a:solidFill>
                  <a:srgbClr val="FF0000"/>
                </a:solidFill>
              </a:rPr>
              <a:t>情報への登録</a:t>
            </a:r>
            <a:r>
              <a:rPr kumimoji="1" lang="en-US" altLang="ja-JP" sz="1400" b="1" dirty="0">
                <a:solidFill>
                  <a:srgbClr val="FF0000"/>
                </a:solidFill>
              </a:rPr>
              <a:t>】</a:t>
            </a:r>
            <a:endParaRPr kumimoji="1" lang="ja-JP" altLang="en-US" sz="1400" b="1" dirty="0">
              <a:solidFill>
                <a:srgbClr val="FF0000"/>
              </a:solidFill>
            </a:endParaRPr>
          </a:p>
        </p:txBody>
      </p:sp>
      <p:sp>
        <p:nvSpPr>
          <p:cNvPr id="14" name="正方形/長方形 13"/>
          <p:cNvSpPr/>
          <p:nvPr/>
        </p:nvSpPr>
        <p:spPr>
          <a:xfrm>
            <a:off x="1331640" y="1844824"/>
            <a:ext cx="4393463" cy="400110"/>
          </a:xfrm>
          <a:prstGeom prst="rect">
            <a:avLst/>
          </a:prstGeom>
        </p:spPr>
        <p:txBody>
          <a:bodyPr wrap="square">
            <a:spAutoFit/>
          </a:bodyPr>
          <a:lstStyle/>
          <a:p>
            <a:r>
              <a:rPr lang="en-US" altLang="ja-JP" sz="1000" dirty="0">
                <a:latin typeface="+mn-ea"/>
              </a:rPr>
              <a:t>【</a:t>
            </a:r>
            <a:r>
              <a:rPr lang="ja-JP" altLang="en-US" sz="1000" dirty="0">
                <a:latin typeface="+mn-ea"/>
              </a:rPr>
              <a:t>内部</a:t>
            </a:r>
            <a:r>
              <a:rPr lang="en-US" altLang="ja-JP" sz="1000" dirty="0">
                <a:latin typeface="+mn-ea"/>
              </a:rPr>
              <a:t>ID】</a:t>
            </a:r>
            <a:r>
              <a:rPr lang="ja-JP" altLang="en-US" sz="1000" dirty="0">
                <a:latin typeface="+mn-ea"/>
              </a:rPr>
              <a:t>・・・</a:t>
            </a:r>
            <a:r>
              <a:rPr lang="en-US" altLang="ja-JP" sz="1000" dirty="0">
                <a:latin typeface="+mn-ea"/>
              </a:rPr>
              <a:t>SFA</a:t>
            </a:r>
            <a:r>
              <a:rPr lang="ja-JP" altLang="en-US" sz="1000" dirty="0">
                <a:latin typeface="+mn-ea"/>
              </a:rPr>
              <a:t>内で顧客登録時に自動で割り当てられた顧客コードです。</a:t>
            </a:r>
            <a:endParaRPr lang="en-US" altLang="ja-JP" sz="1000" dirty="0">
              <a:latin typeface="+mn-ea"/>
            </a:endParaRPr>
          </a:p>
          <a:p>
            <a:r>
              <a:rPr lang="en-US" altLang="ja-JP" sz="1000" dirty="0">
                <a:latin typeface="+mn-ea"/>
              </a:rPr>
              <a:t>【</a:t>
            </a:r>
            <a:r>
              <a:rPr lang="ja-JP" altLang="en-US" sz="1000" dirty="0">
                <a:latin typeface="+mn-ea"/>
              </a:rPr>
              <a:t>外部</a:t>
            </a:r>
            <a:r>
              <a:rPr lang="en-US" altLang="ja-JP" sz="1000" dirty="0">
                <a:latin typeface="+mn-ea"/>
              </a:rPr>
              <a:t>ID】</a:t>
            </a:r>
            <a:r>
              <a:rPr lang="ja-JP" altLang="en-US" sz="1000" dirty="0">
                <a:latin typeface="+mn-ea"/>
              </a:rPr>
              <a:t>・・・顧客登録時にユーザー様側で登録をした顧客コードです。</a:t>
            </a:r>
            <a:endParaRPr lang="en-US" altLang="ja-JP" sz="1000" dirty="0">
              <a:latin typeface="+mn-ea"/>
            </a:endParaRPr>
          </a:p>
        </p:txBody>
      </p:sp>
      <p:sp>
        <p:nvSpPr>
          <p:cNvPr id="15" name="正方形/長方形 14"/>
          <p:cNvSpPr/>
          <p:nvPr/>
        </p:nvSpPr>
        <p:spPr bwMode="auto">
          <a:xfrm>
            <a:off x="422427" y="4279159"/>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③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ファイルの一括取り込み　</a:t>
            </a:r>
            <a:r>
              <a:rPr lang="ja-JP" altLang="en-US" sz="1200" b="1" dirty="0"/>
              <a:t>「管理者設定」→「管理者</a:t>
            </a:r>
            <a:r>
              <a:rPr lang="en-US" altLang="ja-JP" sz="1200" b="1" dirty="0"/>
              <a:t>SFA</a:t>
            </a:r>
            <a:r>
              <a:rPr lang="ja-JP" altLang="en-US" sz="1200" b="1" dirty="0"/>
              <a:t>設定」→「顧客情報の自社担当者</a:t>
            </a:r>
            <a:r>
              <a:rPr lang="en-US" altLang="ja-JP" sz="1200" b="1" dirty="0"/>
              <a:t>CSV</a:t>
            </a:r>
            <a:r>
              <a:rPr lang="ja-JP" altLang="en-US" sz="1200" b="1" dirty="0"/>
              <a:t>一括登録」</a:t>
            </a:r>
          </a:p>
        </p:txBody>
      </p:sp>
      <p:pic>
        <p:nvPicPr>
          <p:cNvPr id="18" name="図 1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551391" y="1871415"/>
            <a:ext cx="390033" cy="408818"/>
          </a:xfrm>
          <a:prstGeom prst="rect">
            <a:avLst/>
          </a:prstGeom>
        </p:spPr>
      </p:pic>
      <p:sp>
        <p:nvSpPr>
          <p:cNvPr id="19" name="正方形/長方形 18"/>
          <p:cNvSpPr/>
          <p:nvPr/>
        </p:nvSpPr>
        <p:spPr bwMode="auto">
          <a:xfrm>
            <a:off x="400393" y="2480458"/>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②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ファイルに自社担当者の情報を登録</a:t>
            </a:r>
            <a:endParaRPr kumimoji="1" lang="ja-JP" altLang="en-US" sz="1400" dirty="0">
              <a:solidFill>
                <a:schemeClr val="bg1"/>
              </a:solidFill>
              <a:latin typeface="+mj-ea"/>
              <a:ea typeface="+mj-ea"/>
            </a:endParaRPr>
          </a:p>
        </p:txBody>
      </p:sp>
      <p:pic>
        <p:nvPicPr>
          <p:cNvPr id="21" name="図 2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551390" y="3346838"/>
            <a:ext cx="390033" cy="408818"/>
          </a:xfrm>
          <a:prstGeom prst="rect">
            <a:avLst/>
          </a:prstGeom>
        </p:spPr>
      </p:pic>
      <p:grpSp>
        <p:nvGrpSpPr>
          <p:cNvPr id="5" name="グループ化 4"/>
          <p:cNvGrpSpPr/>
          <p:nvPr/>
        </p:nvGrpSpPr>
        <p:grpSpPr>
          <a:xfrm>
            <a:off x="1034982" y="2924944"/>
            <a:ext cx="5075629" cy="1188023"/>
            <a:chOff x="1331640" y="2924944"/>
            <a:chExt cx="5075629" cy="1188023"/>
          </a:xfrm>
        </p:grpSpPr>
        <p:pic>
          <p:nvPicPr>
            <p:cNvPr id="3" name="図 2"/>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331640" y="2924944"/>
              <a:ext cx="5075629" cy="1183170"/>
            </a:xfrm>
            <a:prstGeom prst="rect">
              <a:avLst/>
            </a:prstGeom>
            <a:ln>
              <a:solidFill>
                <a:schemeClr val="tx1"/>
              </a:solidFill>
            </a:ln>
          </p:spPr>
        </p:pic>
        <p:sp>
          <p:nvSpPr>
            <p:cNvPr id="22" name="正方形/長方形 21"/>
            <p:cNvSpPr/>
            <p:nvPr/>
          </p:nvSpPr>
          <p:spPr bwMode="auto">
            <a:xfrm>
              <a:off x="3524122" y="3145997"/>
              <a:ext cx="576064" cy="95695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7" name="正方形/長方形 26"/>
            <p:cNvSpPr/>
            <p:nvPr/>
          </p:nvSpPr>
          <p:spPr bwMode="auto">
            <a:xfrm>
              <a:off x="4572000" y="3140967"/>
              <a:ext cx="504056" cy="972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grpSp>
        <p:nvGrpSpPr>
          <p:cNvPr id="8" name="グループ化 7"/>
          <p:cNvGrpSpPr/>
          <p:nvPr/>
        </p:nvGrpSpPr>
        <p:grpSpPr>
          <a:xfrm>
            <a:off x="623186" y="4805777"/>
            <a:ext cx="3710476" cy="1588572"/>
            <a:chOff x="683568" y="4797151"/>
            <a:chExt cx="3710476" cy="1588572"/>
          </a:xfrm>
        </p:grpSpPr>
        <p:pic>
          <p:nvPicPr>
            <p:cNvPr id="2" name="図 1"/>
            <p:cNvPicPr>
              <a:picLocks noChangeAspect="1"/>
            </p:cNvPicPr>
            <p:nvPr/>
          </p:nvPicPr>
          <p:blipFill>
            <a:blip r:embed="rId5"/>
            <a:stretch>
              <a:fillRect/>
            </a:stretch>
          </p:blipFill>
          <p:spPr>
            <a:xfrm>
              <a:off x="683568" y="4797151"/>
              <a:ext cx="3710476" cy="1588572"/>
            </a:xfrm>
            <a:prstGeom prst="rect">
              <a:avLst/>
            </a:prstGeom>
            <a:ln>
              <a:solidFill>
                <a:schemeClr val="tx1"/>
              </a:solidFill>
            </a:ln>
          </p:spPr>
        </p:pic>
        <p:sp>
          <p:nvSpPr>
            <p:cNvPr id="34" name="正方形/長方形 33"/>
            <p:cNvSpPr/>
            <p:nvPr/>
          </p:nvSpPr>
          <p:spPr bwMode="auto">
            <a:xfrm>
              <a:off x="693291" y="5313993"/>
              <a:ext cx="727584" cy="144017"/>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5" name="正方形/長方形 34"/>
            <p:cNvSpPr/>
            <p:nvPr/>
          </p:nvSpPr>
          <p:spPr bwMode="auto">
            <a:xfrm>
              <a:off x="686526" y="5647233"/>
              <a:ext cx="953766" cy="14080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6" name="楕円 35"/>
            <p:cNvSpPr/>
            <p:nvPr/>
          </p:nvSpPr>
          <p:spPr bwMode="auto">
            <a:xfrm>
              <a:off x="1476657" y="5269875"/>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8" name="楕円 37"/>
            <p:cNvSpPr/>
            <p:nvPr/>
          </p:nvSpPr>
          <p:spPr bwMode="auto">
            <a:xfrm>
              <a:off x="1696225" y="561013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39" name="楕円 38"/>
          <p:cNvSpPr/>
          <p:nvPr/>
        </p:nvSpPr>
        <p:spPr bwMode="auto">
          <a:xfrm>
            <a:off x="4424741" y="4932946"/>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0" name="楕円 39"/>
          <p:cNvSpPr/>
          <p:nvPr/>
        </p:nvSpPr>
        <p:spPr bwMode="auto">
          <a:xfrm>
            <a:off x="4413999" y="5559333"/>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1" name="正方形/長方形 40"/>
          <p:cNvSpPr/>
          <p:nvPr/>
        </p:nvSpPr>
        <p:spPr>
          <a:xfrm>
            <a:off x="4653897" y="5518213"/>
            <a:ext cx="4423006" cy="246221"/>
          </a:xfrm>
          <a:prstGeom prst="rect">
            <a:avLst/>
          </a:prstGeom>
        </p:spPr>
        <p:txBody>
          <a:bodyPr wrap="none">
            <a:spAutoFit/>
          </a:bodyPr>
          <a:lstStyle/>
          <a:p>
            <a:r>
              <a:rPr lang="ja-JP" altLang="en-US" sz="1000" dirty="0">
                <a:solidFill>
                  <a:schemeClr val="accent6">
                    <a:lumMod val="75000"/>
                    <a:lumOff val="25000"/>
                  </a:schemeClr>
                </a:solidFill>
                <a:latin typeface="+mn-ea"/>
              </a:rPr>
              <a:t>顧客の</a:t>
            </a:r>
            <a:r>
              <a:rPr lang="en-US" altLang="ja-JP" sz="1000" dirty="0">
                <a:solidFill>
                  <a:schemeClr val="accent6">
                    <a:lumMod val="75000"/>
                    <a:lumOff val="25000"/>
                  </a:schemeClr>
                </a:solidFill>
                <a:latin typeface="+mn-ea"/>
              </a:rPr>
              <a:t>ID</a:t>
            </a:r>
            <a:r>
              <a:rPr lang="ja-JP" altLang="en-US" sz="1000" dirty="0">
                <a:solidFill>
                  <a:schemeClr val="accent6">
                    <a:lumMod val="75000"/>
                    <a:lumOff val="25000"/>
                  </a:schemeClr>
                </a:solidFill>
                <a:latin typeface="+mn-ea"/>
              </a:rPr>
              <a:t>を「内部</a:t>
            </a:r>
            <a:r>
              <a:rPr lang="en-US" altLang="ja-JP" sz="1000" dirty="0">
                <a:solidFill>
                  <a:schemeClr val="accent6">
                    <a:lumMod val="75000"/>
                    <a:lumOff val="25000"/>
                  </a:schemeClr>
                </a:solidFill>
                <a:latin typeface="+mn-ea"/>
              </a:rPr>
              <a:t>ID</a:t>
            </a:r>
            <a:r>
              <a:rPr lang="ja-JP" altLang="en-US" sz="1000" dirty="0">
                <a:solidFill>
                  <a:schemeClr val="accent6">
                    <a:lumMod val="75000"/>
                    <a:lumOff val="25000"/>
                  </a:schemeClr>
                </a:solidFill>
                <a:latin typeface="+mn-ea"/>
              </a:rPr>
              <a:t>」または「外部</a:t>
            </a:r>
            <a:r>
              <a:rPr lang="en-US" altLang="ja-JP" sz="1000" dirty="0">
                <a:solidFill>
                  <a:schemeClr val="accent6">
                    <a:lumMod val="75000"/>
                    <a:lumOff val="25000"/>
                  </a:schemeClr>
                </a:solidFill>
                <a:latin typeface="+mn-ea"/>
              </a:rPr>
              <a:t>ID</a:t>
            </a:r>
            <a:r>
              <a:rPr lang="ja-JP" altLang="en-US" sz="1000" dirty="0">
                <a:solidFill>
                  <a:schemeClr val="accent6">
                    <a:lumMod val="75000"/>
                    <a:lumOff val="25000"/>
                  </a:schemeClr>
                </a:solidFill>
                <a:latin typeface="+mn-ea"/>
              </a:rPr>
              <a:t>」のどちらで紐づけし更新するかを選択します。</a:t>
            </a:r>
            <a:endParaRPr lang="en-US" altLang="ja-JP" sz="1000" dirty="0">
              <a:solidFill>
                <a:schemeClr val="accent6">
                  <a:lumMod val="75000"/>
                  <a:lumOff val="25000"/>
                </a:schemeClr>
              </a:solidFill>
              <a:latin typeface="+mn-ea"/>
            </a:endParaRPr>
          </a:p>
        </p:txBody>
      </p:sp>
      <p:sp>
        <p:nvSpPr>
          <p:cNvPr id="42" name="正方形/長方形 41"/>
          <p:cNvSpPr/>
          <p:nvPr/>
        </p:nvSpPr>
        <p:spPr>
          <a:xfrm>
            <a:off x="6087536" y="2919316"/>
            <a:ext cx="3056464" cy="246221"/>
          </a:xfrm>
          <a:prstGeom prst="rect">
            <a:avLst/>
          </a:prstGeom>
        </p:spPr>
        <p:txBody>
          <a:bodyPr wrap="square">
            <a:spAutoFit/>
          </a:bodyPr>
          <a:lstStyle/>
          <a:p>
            <a:r>
              <a:rPr lang="ja-JP" altLang="en-US" sz="1000" dirty="0">
                <a:solidFill>
                  <a:srgbClr val="FF0000"/>
                </a:solidFill>
                <a:latin typeface="+mn-ea"/>
              </a:rPr>
              <a:t>「組織管理コード」と「担当者管理コード」は入力必須です。</a:t>
            </a:r>
            <a:endParaRPr lang="en-US" altLang="ja-JP" sz="1000" dirty="0">
              <a:solidFill>
                <a:srgbClr val="FF0000"/>
              </a:solidFill>
              <a:latin typeface="+mn-ea"/>
            </a:endParaRPr>
          </a:p>
        </p:txBody>
      </p:sp>
      <p:sp>
        <p:nvSpPr>
          <p:cNvPr id="43" name="正方形/長方形 42"/>
          <p:cNvSpPr/>
          <p:nvPr/>
        </p:nvSpPr>
        <p:spPr>
          <a:xfrm>
            <a:off x="4630185" y="4859589"/>
            <a:ext cx="4626588" cy="553998"/>
          </a:xfrm>
          <a:prstGeom prst="rect">
            <a:avLst/>
          </a:prstGeom>
        </p:spPr>
        <p:txBody>
          <a:bodyPr wrap="none">
            <a:spAutoFit/>
          </a:bodyPr>
          <a:lstStyle/>
          <a:p>
            <a:r>
              <a:rPr lang="ja-JP" altLang="en-US" sz="1000" dirty="0">
                <a:solidFill>
                  <a:srgbClr val="FF0000"/>
                </a:solidFill>
                <a:latin typeface="+mn-ea"/>
              </a:rPr>
              <a:t>削除フラグを使用して担当者を削除しない場合以外は、「新規」、「既存」どちらでも</a:t>
            </a:r>
            <a:endParaRPr lang="en-US" altLang="ja-JP" sz="1000" dirty="0">
              <a:solidFill>
                <a:srgbClr val="FF0000"/>
              </a:solidFill>
              <a:latin typeface="+mn-ea"/>
            </a:endParaRPr>
          </a:p>
          <a:p>
            <a:r>
              <a:rPr lang="ja-JP" altLang="en-US" sz="1000" dirty="0">
                <a:solidFill>
                  <a:srgbClr val="FF0000"/>
                </a:solidFill>
                <a:latin typeface="+mn-ea"/>
              </a:rPr>
              <a:t>登録が可能です。</a:t>
            </a:r>
            <a:endParaRPr lang="en-US" altLang="ja-JP" sz="1000" dirty="0">
              <a:solidFill>
                <a:srgbClr val="FF0000"/>
              </a:solidFill>
              <a:latin typeface="+mn-ea"/>
            </a:endParaRPr>
          </a:p>
          <a:p>
            <a:r>
              <a:rPr lang="ja-JP" altLang="en-US" sz="1000" dirty="0">
                <a:solidFill>
                  <a:srgbClr val="FF0000"/>
                </a:solidFill>
                <a:latin typeface="+mn-ea"/>
              </a:rPr>
              <a:t>担当者を上書きで変更した場合は、登録済み担当者は残ったまま追加で登録されます。</a:t>
            </a:r>
            <a:endParaRPr lang="en-US" altLang="ja-JP" sz="1000" dirty="0">
              <a:solidFill>
                <a:srgbClr val="FF0000"/>
              </a:solidFill>
              <a:latin typeface="+mn-ea"/>
            </a:endParaRPr>
          </a:p>
        </p:txBody>
      </p:sp>
    </p:spTree>
    <p:extLst>
      <p:ext uri="{BB962C8B-B14F-4D97-AF65-F5344CB8AC3E}">
        <p14:creationId xmlns:p14="http://schemas.microsoft.com/office/powerpoint/2010/main" val="3803074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12" name="正方形/長方形 11"/>
          <p:cNvSpPr/>
          <p:nvPr/>
        </p:nvSpPr>
        <p:spPr bwMode="auto">
          <a:xfrm>
            <a:off x="431053" y="1242473"/>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①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ファイルの出力　</a:t>
            </a:r>
            <a:r>
              <a:rPr lang="ja-JP" altLang="en-US" sz="1400" b="1" dirty="0"/>
              <a:t> </a:t>
            </a:r>
            <a:r>
              <a:rPr lang="ja-JP" altLang="en-US" sz="1200" b="1" dirty="0"/>
              <a:t>「管理者設定」→「管理者</a:t>
            </a:r>
            <a:r>
              <a:rPr lang="en-US" altLang="ja-JP" sz="1200" b="1" dirty="0"/>
              <a:t>SFA</a:t>
            </a:r>
            <a:r>
              <a:rPr lang="ja-JP" altLang="en-US" sz="1200" b="1" dirty="0"/>
              <a:t>設定」→「案件情報の自社担当者</a:t>
            </a:r>
            <a:r>
              <a:rPr lang="en-US" altLang="ja-JP" sz="1200" b="1" dirty="0"/>
              <a:t>CSV</a:t>
            </a:r>
            <a:r>
              <a:rPr lang="ja-JP" altLang="en-US" sz="1200" b="1" dirty="0"/>
              <a:t>一括出力」</a:t>
            </a:r>
            <a:endParaRPr kumimoji="1" lang="ja-JP" altLang="en-US" sz="1200" dirty="0">
              <a:solidFill>
                <a:schemeClr val="bg1"/>
              </a:solidFill>
              <a:latin typeface="+mj-ea"/>
              <a:ea typeface="+mj-ea"/>
            </a:endParaRPr>
          </a:p>
        </p:txBody>
      </p:sp>
      <p:sp>
        <p:nvSpPr>
          <p:cNvPr id="13" name="テキスト ボックス 12"/>
          <p:cNvSpPr txBox="1"/>
          <p:nvPr/>
        </p:nvSpPr>
        <p:spPr>
          <a:xfrm>
            <a:off x="1337998" y="1628800"/>
            <a:ext cx="4541628" cy="276999"/>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　　「内部</a:t>
            </a:r>
            <a:r>
              <a:rPr kumimoji="1" lang="en-US" altLang="ja-JP" sz="1200" dirty="0">
                <a:latin typeface="Meiryo UI" panose="020B0604030504040204" pitchFamily="50" charset="-128"/>
                <a:ea typeface="Meiryo UI" panose="020B0604030504040204" pitchFamily="50" charset="-128"/>
              </a:rPr>
              <a:t>ID</a:t>
            </a:r>
            <a:r>
              <a:rPr kumimoji="1" lang="ja-JP" altLang="en-US" sz="1200" dirty="0">
                <a:latin typeface="Meiryo UI" panose="020B0604030504040204" pitchFamily="50" charset="-128"/>
                <a:ea typeface="Meiryo UI" panose="020B0604030504040204" pitchFamily="50" charset="-128"/>
              </a:rPr>
              <a:t>による更新」または「外部</a:t>
            </a:r>
            <a:r>
              <a:rPr kumimoji="1" lang="en-US" altLang="ja-JP" sz="1200" dirty="0">
                <a:latin typeface="Meiryo UI" panose="020B0604030504040204" pitchFamily="50" charset="-128"/>
                <a:ea typeface="Meiryo UI" panose="020B0604030504040204" pitchFamily="50" charset="-128"/>
              </a:rPr>
              <a:t>ID</a:t>
            </a:r>
            <a:r>
              <a:rPr kumimoji="1" lang="ja-JP" altLang="en-US" sz="1200" dirty="0">
                <a:latin typeface="Meiryo UI" panose="020B0604030504040204" pitchFamily="50" charset="-128"/>
                <a:ea typeface="Meiryo UI" panose="020B0604030504040204" pitchFamily="50" charset="-128"/>
              </a:rPr>
              <a:t>による更新」を選択してください。</a:t>
            </a:r>
            <a:endParaRPr kumimoji="1" lang="en-US" altLang="ja-JP" sz="1200" dirty="0">
              <a:latin typeface="Meiryo UI" panose="020B0604030504040204" pitchFamily="50" charset="-128"/>
              <a:ea typeface="Meiryo UI" panose="020B0604030504040204" pitchFamily="50" charset="-128"/>
            </a:endParaRPr>
          </a:p>
        </p:txBody>
      </p:sp>
      <p:sp>
        <p:nvSpPr>
          <p:cNvPr id="31" name="正方形/長方形 30"/>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事前準備の流れ②　</a:t>
            </a:r>
            <a:r>
              <a:rPr lang="en-US" altLang="ja-JP" sz="1100" dirty="0">
                <a:solidFill>
                  <a:schemeClr val="bg1"/>
                </a:solidFill>
                <a:latin typeface="+mj-ea"/>
                <a:ea typeface="+mj-ea"/>
              </a:rPr>
              <a:t>【</a:t>
            </a:r>
            <a:r>
              <a:rPr lang="ja-JP" altLang="en-US" sz="1100" dirty="0">
                <a:solidFill>
                  <a:schemeClr val="bg1"/>
                </a:solidFill>
                <a:latin typeface="+mj-ea"/>
                <a:ea typeface="+mj-ea"/>
              </a:rPr>
              <a:t>自社営業担当情報</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11" name="テキスト ボックス 10"/>
          <p:cNvSpPr txBox="1"/>
          <p:nvPr/>
        </p:nvSpPr>
        <p:spPr>
          <a:xfrm>
            <a:off x="4427984" y="782803"/>
            <a:ext cx="1754006"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案件</a:t>
            </a:r>
            <a:r>
              <a:rPr lang="ja-JP" altLang="en-US" sz="1400" b="1" dirty="0">
                <a:solidFill>
                  <a:srgbClr val="FF0000"/>
                </a:solidFill>
              </a:rPr>
              <a:t>情報への登録</a:t>
            </a:r>
            <a:r>
              <a:rPr kumimoji="1" lang="en-US" altLang="ja-JP" sz="1400" b="1" dirty="0">
                <a:solidFill>
                  <a:srgbClr val="FF0000"/>
                </a:solidFill>
              </a:rPr>
              <a:t>】</a:t>
            </a:r>
            <a:endParaRPr kumimoji="1" lang="ja-JP" altLang="en-US" sz="1400" b="1" dirty="0">
              <a:solidFill>
                <a:srgbClr val="FF0000"/>
              </a:solidFill>
            </a:endParaRPr>
          </a:p>
        </p:txBody>
      </p:sp>
      <p:sp>
        <p:nvSpPr>
          <p:cNvPr id="14" name="正方形/長方形 13"/>
          <p:cNvSpPr/>
          <p:nvPr/>
        </p:nvSpPr>
        <p:spPr>
          <a:xfrm>
            <a:off x="1584919" y="1873139"/>
            <a:ext cx="4393463" cy="400110"/>
          </a:xfrm>
          <a:prstGeom prst="rect">
            <a:avLst/>
          </a:prstGeom>
        </p:spPr>
        <p:txBody>
          <a:bodyPr wrap="square">
            <a:spAutoFit/>
          </a:bodyPr>
          <a:lstStyle/>
          <a:p>
            <a:r>
              <a:rPr lang="en-US" altLang="ja-JP" sz="1000" dirty="0">
                <a:latin typeface="+mn-ea"/>
              </a:rPr>
              <a:t>【</a:t>
            </a:r>
            <a:r>
              <a:rPr lang="ja-JP" altLang="en-US" sz="1000" dirty="0">
                <a:latin typeface="+mn-ea"/>
              </a:rPr>
              <a:t>内部</a:t>
            </a:r>
            <a:r>
              <a:rPr lang="en-US" altLang="ja-JP" sz="1000" dirty="0">
                <a:latin typeface="+mn-ea"/>
              </a:rPr>
              <a:t>ID】</a:t>
            </a:r>
            <a:r>
              <a:rPr lang="ja-JP" altLang="en-US" sz="1000" dirty="0">
                <a:latin typeface="+mn-ea"/>
              </a:rPr>
              <a:t>・・・</a:t>
            </a:r>
            <a:r>
              <a:rPr lang="en-US" altLang="ja-JP" sz="1000" dirty="0">
                <a:latin typeface="+mn-ea"/>
              </a:rPr>
              <a:t>SFA</a:t>
            </a:r>
            <a:r>
              <a:rPr lang="ja-JP" altLang="en-US" sz="1000" dirty="0">
                <a:latin typeface="+mn-ea"/>
              </a:rPr>
              <a:t>内で案件登録時に自動で割り当てられたコードです。</a:t>
            </a:r>
            <a:endParaRPr lang="en-US" altLang="ja-JP" sz="1000" dirty="0">
              <a:latin typeface="+mn-ea"/>
            </a:endParaRPr>
          </a:p>
          <a:p>
            <a:r>
              <a:rPr lang="en-US" altLang="ja-JP" sz="1000" dirty="0">
                <a:latin typeface="+mn-ea"/>
              </a:rPr>
              <a:t>【</a:t>
            </a:r>
            <a:r>
              <a:rPr lang="ja-JP" altLang="en-US" sz="1000" dirty="0">
                <a:latin typeface="+mn-ea"/>
              </a:rPr>
              <a:t>外部</a:t>
            </a:r>
            <a:r>
              <a:rPr lang="en-US" altLang="ja-JP" sz="1000" dirty="0">
                <a:latin typeface="+mn-ea"/>
              </a:rPr>
              <a:t>ID】</a:t>
            </a:r>
            <a:r>
              <a:rPr lang="ja-JP" altLang="en-US" sz="1000" dirty="0">
                <a:latin typeface="+mn-ea"/>
              </a:rPr>
              <a:t>・・・案件登録時にユーザー様側で登録をしたコードです。</a:t>
            </a:r>
            <a:endParaRPr lang="en-US" altLang="ja-JP" sz="1000" dirty="0">
              <a:latin typeface="+mn-ea"/>
            </a:endParaRPr>
          </a:p>
        </p:txBody>
      </p:sp>
      <p:sp>
        <p:nvSpPr>
          <p:cNvPr id="15" name="正方形/長方形 14"/>
          <p:cNvSpPr/>
          <p:nvPr/>
        </p:nvSpPr>
        <p:spPr bwMode="auto">
          <a:xfrm>
            <a:off x="431053" y="4476822"/>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③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ファイルの一括取り込み　</a:t>
            </a:r>
            <a:r>
              <a:rPr lang="ja-JP" altLang="en-US" sz="1200" b="1" dirty="0"/>
              <a:t> 「管理者設定」→「管理者</a:t>
            </a:r>
            <a:r>
              <a:rPr lang="en-US" altLang="ja-JP" sz="1200" b="1" dirty="0"/>
              <a:t>SFA</a:t>
            </a:r>
            <a:r>
              <a:rPr lang="ja-JP" altLang="en-US" sz="1200" b="1" dirty="0"/>
              <a:t>設定」→「案件情報の自社担当者</a:t>
            </a:r>
            <a:r>
              <a:rPr lang="en-US" altLang="ja-JP" sz="1200" b="1" dirty="0"/>
              <a:t>CSV</a:t>
            </a:r>
            <a:r>
              <a:rPr lang="ja-JP" altLang="en-US" sz="1200" b="1" dirty="0"/>
              <a:t>一括登録」</a:t>
            </a:r>
            <a:endParaRPr lang="ja-JP" altLang="en-US" sz="1200" dirty="0">
              <a:solidFill>
                <a:schemeClr val="bg1"/>
              </a:solidFill>
              <a:latin typeface="+mj-ea"/>
            </a:endParaRPr>
          </a:p>
        </p:txBody>
      </p:sp>
      <p:pic>
        <p:nvPicPr>
          <p:cNvPr id="18" name="図 1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551391" y="1871415"/>
            <a:ext cx="390033" cy="408818"/>
          </a:xfrm>
          <a:prstGeom prst="rect">
            <a:avLst/>
          </a:prstGeom>
        </p:spPr>
      </p:pic>
      <p:sp>
        <p:nvSpPr>
          <p:cNvPr id="19" name="正方形/長方形 18"/>
          <p:cNvSpPr/>
          <p:nvPr/>
        </p:nvSpPr>
        <p:spPr bwMode="auto">
          <a:xfrm>
            <a:off x="400393" y="2402112"/>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dirty="0">
                <a:solidFill>
                  <a:schemeClr val="bg1"/>
                </a:solidFill>
                <a:latin typeface="+mj-ea"/>
                <a:ea typeface="+mj-ea"/>
              </a:rPr>
              <a:t>②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ファイルに自社担当者の情報を登録</a:t>
            </a:r>
            <a:endParaRPr kumimoji="1" lang="ja-JP" altLang="en-US" sz="1400" dirty="0">
              <a:solidFill>
                <a:schemeClr val="bg1"/>
              </a:solidFill>
              <a:latin typeface="+mj-ea"/>
              <a:ea typeface="+mj-ea"/>
            </a:endParaRPr>
          </a:p>
        </p:txBody>
      </p:sp>
      <p:pic>
        <p:nvPicPr>
          <p:cNvPr id="21" name="図 2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551390" y="3104587"/>
            <a:ext cx="390033" cy="408818"/>
          </a:xfrm>
          <a:prstGeom prst="rect">
            <a:avLst/>
          </a:prstGeom>
        </p:spPr>
      </p:pic>
      <p:sp>
        <p:nvSpPr>
          <p:cNvPr id="24" name="正方形/長方形 23"/>
          <p:cNvSpPr/>
          <p:nvPr/>
        </p:nvSpPr>
        <p:spPr>
          <a:xfrm>
            <a:off x="3443548" y="3871241"/>
            <a:ext cx="4680520" cy="553998"/>
          </a:xfrm>
          <a:prstGeom prst="rect">
            <a:avLst/>
          </a:prstGeom>
        </p:spPr>
        <p:txBody>
          <a:bodyPr wrap="square">
            <a:spAutoFit/>
          </a:bodyPr>
          <a:lstStyle/>
          <a:p>
            <a:r>
              <a:rPr lang="ja-JP" altLang="en-US" sz="1000" dirty="0">
                <a:solidFill>
                  <a:srgbClr val="FF0000"/>
                </a:solidFill>
                <a:latin typeface="+mn-ea"/>
              </a:rPr>
              <a:t>「組織管理コード」と「担当者管理コード」は入力必須です。</a:t>
            </a:r>
            <a:endParaRPr lang="en-US" altLang="ja-JP" sz="1000" dirty="0">
              <a:solidFill>
                <a:srgbClr val="FF0000"/>
              </a:solidFill>
              <a:latin typeface="+mn-ea"/>
            </a:endParaRPr>
          </a:p>
          <a:p>
            <a:r>
              <a:rPr lang="ja-JP" altLang="en-US" sz="1000" dirty="0">
                <a:solidFill>
                  <a:srgbClr val="FF0000"/>
                </a:solidFill>
                <a:latin typeface="+mn-ea"/>
              </a:rPr>
              <a:t>「担当者管理」は売上担当者には「</a:t>
            </a:r>
            <a:r>
              <a:rPr lang="en-US" altLang="ja-JP" sz="1000" dirty="0">
                <a:solidFill>
                  <a:srgbClr val="FF0000"/>
                </a:solidFill>
                <a:latin typeface="+mn-ea"/>
              </a:rPr>
              <a:t>1</a:t>
            </a:r>
            <a:r>
              <a:rPr lang="ja-JP" altLang="en-US" sz="1000" dirty="0">
                <a:solidFill>
                  <a:srgbClr val="FF0000"/>
                </a:solidFill>
                <a:latin typeface="+mn-ea"/>
              </a:rPr>
              <a:t>」、空白の場合は担当者扱いとなります。</a:t>
            </a:r>
            <a:endParaRPr lang="en-US" altLang="ja-JP" sz="1000" dirty="0">
              <a:solidFill>
                <a:srgbClr val="FF0000"/>
              </a:solidFill>
              <a:latin typeface="+mn-ea"/>
            </a:endParaRPr>
          </a:p>
          <a:p>
            <a:r>
              <a:rPr lang="en-US" altLang="ja-JP" sz="1000" dirty="0">
                <a:solidFill>
                  <a:srgbClr val="FF0000"/>
                </a:solidFill>
                <a:latin typeface="+mn-ea"/>
              </a:rPr>
              <a:t>※</a:t>
            </a:r>
            <a:r>
              <a:rPr lang="ja-JP" altLang="en-US" sz="1000" dirty="0">
                <a:solidFill>
                  <a:srgbClr val="FF0000"/>
                </a:solidFill>
                <a:latin typeface="+mn-ea"/>
              </a:rPr>
              <a:t>売上担当者は、</a:t>
            </a:r>
            <a:r>
              <a:rPr lang="en-US" altLang="ja-JP" sz="1000" dirty="0">
                <a:solidFill>
                  <a:srgbClr val="FF0000"/>
                </a:solidFill>
                <a:latin typeface="+mn-ea"/>
              </a:rPr>
              <a:t>1</a:t>
            </a:r>
            <a:r>
              <a:rPr lang="ja-JP" altLang="en-US" sz="1000" dirty="0">
                <a:solidFill>
                  <a:srgbClr val="FF0000"/>
                </a:solidFill>
                <a:latin typeface="+mn-ea"/>
              </a:rPr>
              <a:t>案件につき</a:t>
            </a:r>
            <a:r>
              <a:rPr lang="en-US" altLang="ja-JP" sz="1000" dirty="0">
                <a:solidFill>
                  <a:srgbClr val="FF0000"/>
                </a:solidFill>
                <a:latin typeface="+mn-ea"/>
              </a:rPr>
              <a:t>1</a:t>
            </a:r>
            <a:r>
              <a:rPr lang="ja-JP" altLang="en-US" sz="1000" dirty="0">
                <a:solidFill>
                  <a:srgbClr val="FF0000"/>
                </a:solidFill>
                <a:latin typeface="+mn-ea"/>
              </a:rPr>
              <a:t>名のみとなります。</a:t>
            </a:r>
            <a:endParaRPr lang="en-US" altLang="ja-JP" sz="1000" dirty="0">
              <a:solidFill>
                <a:srgbClr val="FF0000"/>
              </a:solidFill>
              <a:latin typeface="+mn-ea"/>
            </a:endParaRPr>
          </a:p>
        </p:txBody>
      </p:sp>
      <p:sp>
        <p:nvSpPr>
          <p:cNvPr id="28" name="楕円 27"/>
          <p:cNvSpPr/>
          <p:nvPr/>
        </p:nvSpPr>
        <p:spPr bwMode="auto">
          <a:xfrm>
            <a:off x="4234968" y="5122716"/>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9" name="楕円 28"/>
          <p:cNvSpPr/>
          <p:nvPr/>
        </p:nvSpPr>
        <p:spPr bwMode="auto">
          <a:xfrm>
            <a:off x="4224226" y="5749103"/>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0" name="正方形/長方形 29"/>
          <p:cNvSpPr/>
          <p:nvPr/>
        </p:nvSpPr>
        <p:spPr>
          <a:xfrm>
            <a:off x="4472750" y="5707983"/>
            <a:ext cx="4366901" cy="246221"/>
          </a:xfrm>
          <a:prstGeom prst="rect">
            <a:avLst/>
          </a:prstGeom>
        </p:spPr>
        <p:txBody>
          <a:bodyPr wrap="none">
            <a:spAutoFit/>
          </a:bodyPr>
          <a:lstStyle/>
          <a:p>
            <a:r>
              <a:rPr lang="ja-JP" altLang="en-US" sz="1000" dirty="0">
                <a:solidFill>
                  <a:schemeClr val="accent6">
                    <a:lumMod val="75000"/>
                    <a:lumOff val="25000"/>
                  </a:schemeClr>
                </a:solidFill>
                <a:latin typeface="+mn-ea"/>
              </a:rPr>
              <a:t>案件の</a:t>
            </a:r>
            <a:r>
              <a:rPr lang="en-US" altLang="ja-JP" sz="1000" dirty="0">
                <a:solidFill>
                  <a:schemeClr val="accent6">
                    <a:lumMod val="75000"/>
                    <a:lumOff val="25000"/>
                  </a:schemeClr>
                </a:solidFill>
                <a:latin typeface="+mn-ea"/>
              </a:rPr>
              <a:t>ID</a:t>
            </a:r>
            <a:r>
              <a:rPr lang="ja-JP" altLang="en-US" sz="1000" dirty="0">
                <a:solidFill>
                  <a:schemeClr val="accent6">
                    <a:lumMod val="75000"/>
                    <a:lumOff val="25000"/>
                  </a:schemeClr>
                </a:solidFill>
                <a:latin typeface="+mn-ea"/>
              </a:rPr>
              <a:t>を「内部</a:t>
            </a:r>
            <a:r>
              <a:rPr lang="en-US" altLang="ja-JP" sz="1000" dirty="0">
                <a:solidFill>
                  <a:schemeClr val="accent6">
                    <a:lumMod val="75000"/>
                    <a:lumOff val="25000"/>
                  </a:schemeClr>
                </a:solidFill>
                <a:latin typeface="+mn-ea"/>
              </a:rPr>
              <a:t>ID</a:t>
            </a:r>
            <a:r>
              <a:rPr lang="ja-JP" altLang="en-US" sz="1000" dirty="0">
                <a:solidFill>
                  <a:schemeClr val="accent6">
                    <a:lumMod val="75000"/>
                    <a:lumOff val="25000"/>
                  </a:schemeClr>
                </a:solidFill>
                <a:latin typeface="+mn-ea"/>
              </a:rPr>
              <a:t>」または「外部</a:t>
            </a:r>
            <a:r>
              <a:rPr lang="en-US" altLang="ja-JP" sz="1000" dirty="0">
                <a:solidFill>
                  <a:schemeClr val="accent6">
                    <a:lumMod val="75000"/>
                    <a:lumOff val="25000"/>
                  </a:schemeClr>
                </a:solidFill>
                <a:latin typeface="+mn-ea"/>
              </a:rPr>
              <a:t>ID</a:t>
            </a:r>
            <a:r>
              <a:rPr lang="ja-JP" altLang="en-US" sz="1000" dirty="0">
                <a:solidFill>
                  <a:schemeClr val="accent6">
                    <a:lumMod val="75000"/>
                    <a:lumOff val="25000"/>
                  </a:schemeClr>
                </a:solidFill>
                <a:latin typeface="+mn-ea"/>
              </a:rPr>
              <a:t>」のどちらで紐づけし更新するかを選択します。</a:t>
            </a:r>
            <a:endParaRPr lang="en-US" altLang="ja-JP" sz="1000" dirty="0">
              <a:solidFill>
                <a:schemeClr val="accent6">
                  <a:lumMod val="75000"/>
                  <a:lumOff val="25000"/>
                </a:schemeClr>
              </a:solidFill>
              <a:latin typeface="+mn-ea"/>
            </a:endParaRPr>
          </a:p>
        </p:txBody>
      </p:sp>
      <p:sp>
        <p:nvSpPr>
          <p:cNvPr id="32" name="正方形/長方形 31"/>
          <p:cNvSpPr/>
          <p:nvPr/>
        </p:nvSpPr>
        <p:spPr>
          <a:xfrm>
            <a:off x="4431785" y="5049359"/>
            <a:ext cx="4626588" cy="553998"/>
          </a:xfrm>
          <a:prstGeom prst="rect">
            <a:avLst/>
          </a:prstGeom>
        </p:spPr>
        <p:txBody>
          <a:bodyPr wrap="none">
            <a:spAutoFit/>
          </a:bodyPr>
          <a:lstStyle/>
          <a:p>
            <a:r>
              <a:rPr lang="ja-JP" altLang="en-US" sz="1000" dirty="0">
                <a:solidFill>
                  <a:srgbClr val="FF0000"/>
                </a:solidFill>
                <a:latin typeface="+mn-ea"/>
              </a:rPr>
              <a:t>削除フラグを使用して担当者を削除しない場合以外は、「新規」、「既存」どちらでも</a:t>
            </a:r>
            <a:endParaRPr lang="en-US" altLang="ja-JP" sz="1000" dirty="0">
              <a:solidFill>
                <a:srgbClr val="FF0000"/>
              </a:solidFill>
              <a:latin typeface="+mn-ea"/>
            </a:endParaRPr>
          </a:p>
          <a:p>
            <a:r>
              <a:rPr lang="ja-JP" altLang="en-US" sz="1000" dirty="0">
                <a:solidFill>
                  <a:srgbClr val="FF0000"/>
                </a:solidFill>
                <a:latin typeface="+mn-ea"/>
              </a:rPr>
              <a:t>登録が可能です。</a:t>
            </a:r>
            <a:endParaRPr lang="en-US" altLang="ja-JP" sz="1000" dirty="0">
              <a:solidFill>
                <a:srgbClr val="FF0000"/>
              </a:solidFill>
              <a:latin typeface="+mn-ea"/>
            </a:endParaRPr>
          </a:p>
          <a:p>
            <a:r>
              <a:rPr lang="ja-JP" altLang="en-US" sz="1000" dirty="0">
                <a:solidFill>
                  <a:srgbClr val="FF0000"/>
                </a:solidFill>
                <a:latin typeface="+mn-ea"/>
              </a:rPr>
              <a:t>担当者を上書きで変更した場合は、登録済み担当者は残ったまま追加で登録されます。</a:t>
            </a:r>
            <a:endParaRPr lang="en-US" altLang="ja-JP" sz="1000" dirty="0">
              <a:solidFill>
                <a:srgbClr val="FF0000"/>
              </a:solidFill>
              <a:latin typeface="+mn-ea"/>
            </a:endParaRPr>
          </a:p>
        </p:txBody>
      </p:sp>
      <p:grpSp>
        <p:nvGrpSpPr>
          <p:cNvPr id="5" name="グループ化 4"/>
          <p:cNvGrpSpPr>
            <a:grpSpLocks noChangeAspect="1"/>
          </p:cNvGrpSpPr>
          <p:nvPr/>
        </p:nvGrpSpPr>
        <p:grpSpPr>
          <a:xfrm>
            <a:off x="1043613" y="2818807"/>
            <a:ext cx="5813550" cy="1037151"/>
            <a:chOff x="1043608" y="2896441"/>
            <a:chExt cx="6459500" cy="1152391"/>
          </a:xfrm>
        </p:grpSpPr>
        <p:grpSp>
          <p:nvGrpSpPr>
            <p:cNvPr id="3" name="グループ化 2"/>
            <p:cNvGrpSpPr/>
            <p:nvPr/>
          </p:nvGrpSpPr>
          <p:grpSpPr>
            <a:xfrm>
              <a:off x="1043608" y="2896441"/>
              <a:ext cx="6459500" cy="1140051"/>
              <a:chOff x="1043608" y="2896441"/>
              <a:chExt cx="6459500" cy="1140051"/>
            </a:xfrm>
          </p:grpSpPr>
          <p:pic>
            <p:nvPicPr>
              <p:cNvPr id="6" name="図 5"/>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043608" y="2896441"/>
                <a:ext cx="6459500" cy="1140051"/>
              </a:xfrm>
              <a:prstGeom prst="rect">
                <a:avLst/>
              </a:prstGeom>
              <a:ln>
                <a:solidFill>
                  <a:schemeClr val="tx1"/>
                </a:solidFill>
              </a:ln>
            </p:spPr>
          </p:pic>
          <p:sp>
            <p:nvSpPr>
              <p:cNvPr id="2" name="正方形/長方形 1"/>
              <p:cNvSpPr/>
              <p:nvPr/>
            </p:nvSpPr>
            <p:spPr bwMode="auto">
              <a:xfrm>
                <a:off x="6660232" y="3586442"/>
                <a:ext cx="144016" cy="144016"/>
              </a:xfrm>
              <a:prstGeom prst="rect">
                <a:avLst/>
              </a:prstGeom>
              <a:solidFill>
                <a:schemeClr val="bg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
          <p:nvSpPr>
            <p:cNvPr id="22" name="正方形/長方形 21"/>
            <p:cNvSpPr/>
            <p:nvPr/>
          </p:nvSpPr>
          <p:spPr bwMode="auto">
            <a:xfrm>
              <a:off x="4139952" y="3112832"/>
              <a:ext cx="576064" cy="93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3" name="正方形/長方形 42"/>
            <p:cNvSpPr/>
            <p:nvPr/>
          </p:nvSpPr>
          <p:spPr bwMode="auto">
            <a:xfrm>
              <a:off x="5161394" y="3132590"/>
              <a:ext cx="574661" cy="900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4" name="正方形/長方形 43"/>
            <p:cNvSpPr/>
            <p:nvPr/>
          </p:nvSpPr>
          <p:spPr bwMode="auto">
            <a:xfrm>
              <a:off x="6233393" y="3124876"/>
              <a:ext cx="596733" cy="900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grpSp>
        <p:nvGrpSpPr>
          <p:cNvPr id="8" name="グループ化 7"/>
          <p:cNvGrpSpPr/>
          <p:nvPr/>
        </p:nvGrpSpPr>
        <p:grpSpPr>
          <a:xfrm>
            <a:off x="611560" y="4941168"/>
            <a:ext cx="3453333" cy="1480000"/>
            <a:chOff x="680570" y="5001551"/>
            <a:chExt cx="3453333" cy="1480000"/>
          </a:xfrm>
        </p:grpSpPr>
        <p:pic>
          <p:nvPicPr>
            <p:cNvPr id="34" name="図 33"/>
            <p:cNvPicPr>
              <a:picLocks noChangeAspect="1"/>
            </p:cNvPicPr>
            <p:nvPr/>
          </p:nvPicPr>
          <p:blipFill>
            <a:blip r:embed="rId5"/>
            <a:stretch>
              <a:fillRect/>
            </a:stretch>
          </p:blipFill>
          <p:spPr>
            <a:xfrm>
              <a:off x="680570" y="5001551"/>
              <a:ext cx="3453333" cy="1480000"/>
            </a:xfrm>
            <a:prstGeom prst="rect">
              <a:avLst/>
            </a:prstGeom>
            <a:ln>
              <a:solidFill>
                <a:schemeClr val="tx1"/>
              </a:solidFill>
            </a:ln>
          </p:spPr>
        </p:pic>
        <p:sp>
          <p:nvSpPr>
            <p:cNvPr id="35" name="正方形/長方形 34"/>
            <p:cNvSpPr/>
            <p:nvPr/>
          </p:nvSpPr>
          <p:spPr bwMode="auto">
            <a:xfrm>
              <a:off x="719168" y="5490209"/>
              <a:ext cx="727584" cy="144017"/>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8" name="楕円 37"/>
            <p:cNvSpPr/>
            <p:nvPr/>
          </p:nvSpPr>
          <p:spPr bwMode="auto">
            <a:xfrm>
              <a:off x="1511161" y="5437467"/>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9" name="楕円 38"/>
            <p:cNvSpPr/>
            <p:nvPr/>
          </p:nvSpPr>
          <p:spPr bwMode="auto">
            <a:xfrm>
              <a:off x="1539038" y="5776386"/>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0" name="正方形/長方形 39"/>
            <p:cNvSpPr/>
            <p:nvPr/>
          </p:nvSpPr>
          <p:spPr bwMode="auto">
            <a:xfrm>
              <a:off x="716294" y="5797882"/>
              <a:ext cx="727584" cy="144017"/>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Tree>
    <p:extLst>
      <p:ext uri="{BB962C8B-B14F-4D97-AF65-F5344CB8AC3E}">
        <p14:creationId xmlns:p14="http://schemas.microsoft.com/office/powerpoint/2010/main" val="2357609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37" name="正方形/長方形 36"/>
          <p:cNvSpPr/>
          <p:nvPr/>
        </p:nvSpPr>
        <p:spPr bwMode="auto">
          <a:xfrm>
            <a:off x="17160" y="763570"/>
            <a:ext cx="1458496" cy="289166"/>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mj-ea"/>
                <a:ea typeface="+mj-ea"/>
              </a:rPr>
              <a:t>ステップ</a:t>
            </a:r>
            <a:r>
              <a:rPr kumimoji="1" lang="en-US" altLang="ja-JP" sz="1200" b="1" dirty="0">
                <a:solidFill>
                  <a:schemeClr val="bg1"/>
                </a:solidFill>
                <a:latin typeface="+mj-ea"/>
                <a:ea typeface="+mj-ea"/>
              </a:rPr>
              <a:t>1</a:t>
            </a:r>
            <a:endParaRPr kumimoji="1" lang="ja-JP" altLang="en-US" sz="1200" b="1" dirty="0">
              <a:solidFill>
                <a:schemeClr val="bg1"/>
              </a:solidFill>
              <a:latin typeface="+mj-ea"/>
              <a:ea typeface="+mj-ea"/>
            </a:endParaRPr>
          </a:p>
        </p:txBody>
      </p:sp>
      <p:sp>
        <p:nvSpPr>
          <p:cNvPr id="31" name="正方形/長方形 30"/>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ea typeface="+mj-ea"/>
              </a:rPr>
              <a:t>事前準備の流れ②　</a:t>
            </a:r>
            <a:r>
              <a:rPr lang="en-US" altLang="ja-JP" sz="1100" dirty="0">
                <a:solidFill>
                  <a:schemeClr val="bg1"/>
                </a:solidFill>
                <a:latin typeface="+mj-ea"/>
                <a:ea typeface="+mj-ea"/>
              </a:rPr>
              <a:t>【</a:t>
            </a:r>
            <a:r>
              <a:rPr lang="ja-JP" altLang="en-US" sz="1100" dirty="0">
                <a:solidFill>
                  <a:schemeClr val="bg1"/>
                </a:solidFill>
                <a:latin typeface="+mj-ea"/>
                <a:ea typeface="+mj-ea"/>
              </a:rPr>
              <a:t>自社営業担当情報</a:t>
            </a:r>
            <a:r>
              <a:rPr lang="en-US" altLang="ja-JP" sz="1100" dirty="0">
                <a:solidFill>
                  <a:schemeClr val="bg1"/>
                </a:solidFill>
                <a:latin typeface="+mj-ea"/>
                <a:ea typeface="+mj-ea"/>
              </a:rPr>
              <a:t>】</a:t>
            </a:r>
            <a:endParaRPr kumimoji="1" lang="ja-JP" altLang="en-US" sz="1100" dirty="0">
              <a:solidFill>
                <a:schemeClr val="bg1"/>
              </a:solidFill>
              <a:latin typeface="+mj-ea"/>
              <a:ea typeface="+mj-ea"/>
            </a:endParaRPr>
          </a:p>
        </p:txBody>
      </p:sp>
      <p:sp>
        <p:nvSpPr>
          <p:cNvPr id="11" name="テキスト ボックス 10"/>
          <p:cNvSpPr txBox="1"/>
          <p:nvPr/>
        </p:nvSpPr>
        <p:spPr>
          <a:xfrm>
            <a:off x="4427984" y="782803"/>
            <a:ext cx="2206053"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顧客・案件</a:t>
            </a:r>
            <a:r>
              <a:rPr lang="ja-JP" altLang="en-US" sz="1400" b="1" dirty="0">
                <a:solidFill>
                  <a:srgbClr val="FF0000"/>
                </a:solidFill>
              </a:rPr>
              <a:t>情報への登録</a:t>
            </a:r>
            <a:r>
              <a:rPr kumimoji="1" lang="en-US" altLang="ja-JP" sz="1400" b="1" dirty="0">
                <a:solidFill>
                  <a:srgbClr val="FF0000"/>
                </a:solidFill>
              </a:rPr>
              <a:t>】</a:t>
            </a:r>
            <a:endParaRPr kumimoji="1" lang="ja-JP" altLang="en-US" sz="1400" b="1" dirty="0">
              <a:solidFill>
                <a:srgbClr val="FF0000"/>
              </a:solidFill>
            </a:endParaRPr>
          </a:p>
        </p:txBody>
      </p:sp>
      <p:sp>
        <p:nvSpPr>
          <p:cNvPr id="27" name="正方形/長方形 26"/>
          <p:cNvSpPr/>
          <p:nvPr/>
        </p:nvSpPr>
        <p:spPr bwMode="auto">
          <a:xfrm>
            <a:off x="7596336" y="792108"/>
            <a:ext cx="1458496" cy="289166"/>
          </a:xfrm>
          <a:prstGeom prst="rect">
            <a:avLst/>
          </a:prstGeom>
          <a:solidFill>
            <a:schemeClr val="accent6">
              <a:lumMod val="25000"/>
              <a:lumOff val="75000"/>
            </a:schemeClr>
          </a:solidFill>
          <a:ln w="12700">
            <a:solidFill>
              <a:srgbClr val="0070C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b="1" dirty="0">
                <a:latin typeface="+mj-ea"/>
                <a:ea typeface="+mj-ea"/>
              </a:rPr>
              <a:t>補　足</a:t>
            </a:r>
          </a:p>
        </p:txBody>
      </p:sp>
      <p:pic>
        <p:nvPicPr>
          <p:cNvPr id="2" name="図 1"/>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76622" y="2133595"/>
            <a:ext cx="6057416" cy="1207283"/>
          </a:xfrm>
          <a:prstGeom prst="rect">
            <a:avLst/>
          </a:prstGeom>
          <a:ln>
            <a:solidFill>
              <a:schemeClr val="tx1"/>
            </a:solidFill>
          </a:ln>
        </p:spPr>
      </p:pic>
      <p:sp>
        <p:nvSpPr>
          <p:cNvPr id="30" name="正方形/長方形 29"/>
          <p:cNvSpPr/>
          <p:nvPr/>
        </p:nvSpPr>
        <p:spPr bwMode="auto">
          <a:xfrm>
            <a:off x="400393" y="1704402"/>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ja-JP" sz="1400" dirty="0">
                <a:solidFill>
                  <a:schemeClr val="bg1"/>
                </a:solidFill>
                <a:latin typeface="+mj-ea"/>
                <a:ea typeface="+mj-ea"/>
              </a:rPr>
              <a:t>【</a:t>
            </a:r>
            <a:r>
              <a:rPr lang="ja-JP" altLang="en-US" sz="1400" dirty="0">
                <a:solidFill>
                  <a:schemeClr val="bg1"/>
                </a:solidFill>
                <a:latin typeface="+mj-ea"/>
                <a:ea typeface="+mj-ea"/>
              </a:rPr>
              <a:t>補　足</a:t>
            </a:r>
            <a:r>
              <a:rPr lang="en-US" altLang="ja-JP" sz="1400" dirty="0">
                <a:solidFill>
                  <a:schemeClr val="bg1"/>
                </a:solidFill>
                <a:latin typeface="+mj-ea"/>
                <a:ea typeface="+mj-ea"/>
              </a:rPr>
              <a:t>】</a:t>
            </a:r>
            <a:r>
              <a:rPr lang="ja-JP" altLang="en-US" sz="1400" dirty="0">
                <a:solidFill>
                  <a:schemeClr val="bg1"/>
                </a:solidFill>
                <a:latin typeface="+mj-ea"/>
                <a:ea typeface="+mj-ea"/>
              </a:rPr>
              <a:t>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ファイルに自社担当者の情報を登録</a:t>
            </a:r>
            <a:endParaRPr kumimoji="1" lang="ja-JP" altLang="en-US" sz="1400" dirty="0">
              <a:solidFill>
                <a:schemeClr val="bg1"/>
              </a:solidFill>
              <a:latin typeface="+mj-ea"/>
              <a:ea typeface="+mj-ea"/>
            </a:endParaRPr>
          </a:p>
        </p:txBody>
      </p:sp>
      <p:sp>
        <p:nvSpPr>
          <p:cNvPr id="32" name="正方形/長方形 31"/>
          <p:cNvSpPr/>
          <p:nvPr/>
        </p:nvSpPr>
        <p:spPr bwMode="auto">
          <a:xfrm>
            <a:off x="431053" y="3767563"/>
            <a:ext cx="8280920" cy="288032"/>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ja-JP" sz="1400" dirty="0">
                <a:solidFill>
                  <a:schemeClr val="bg1"/>
                </a:solidFill>
                <a:latin typeface="+mj-ea"/>
                <a:ea typeface="+mj-ea"/>
              </a:rPr>
              <a:t>【</a:t>
            </a:r>
            <a:r>
              <a:rPr lang="ja-JP" altLang="en-US" sz="1400" dirty="0">
                <a:solidFill>
                  <a:schemeClr val="bg1"/>
                </a:solidFill>
                <a:latin typeface="+mj-ea"/>
                <a:ea typeface="+mj-ea"/>
              </a:rPr>
              <a:t>補　足</a:t>
            </a:r>
            <a:r>
              <a:rPr lang="en-US" altLang="ja-JP" sz="1400" dirty="0">
                <a:solidFill>
                  <a:schemeClr val="bg1"/>
                </a:solidFill>
                <a:latin typeface="+mj-ea"/>
                <a:ea typeface="+mj-ea"/>
              </a:rPr>
              <a:t>】</a:t>
            </a:r>
            <a:r>
              <a:rPr lang="ja-JP" altLang="en-US" sz="1400" dirty="0">
                <a:solidFill>
                  <a:schemeClr val="bg1"/>
                </a:solidFill>
                <a:latin typeface="+mj-ea"/>
                <a:ea typeface="+mj-ea"/>
              </a:rPr>
              <a:t>　登録用</a:t>
            </a:r>
            <a:r>
              <a:rPr lang="en-US" altLang="ja-JP" sz="1400" dirty="0">
                <a:solidFill>
                  <a:schemeClr val="bg1"/>
                </a:solidFill>
                <a:latin typeface="+mj-ea"/>
                <a:ea typeface="+mj-ea"/>
              </a:rPr>
              <a:t>csv</a:t>
            </a:r>
            <a:r>
              <a:rPr lang="ja-JP" altLang="en-US" sz="1400" dirty="0">
                <a:solidFill>
                  <a:schemeClr val="bg1"/>
                </a:solidFill>
                <a:latin typeface="+mj-ea"/>
                <a:ea typeface="+mj-ea"/>
              </a:rPr>
              <a:t>ファイルの一括取り込み</a:t>
            </a:r>
            <a:endParaRPr kumimoji="1" lang="ja-JP" altLang="en-US" sz="1400" dirty="0">
              <a:solidFill>
                <a:schemeClr val="bg1"/>
              </a:solidFill>
              <a:latin typeface="+mj-ea"/>
              <a:ea typeface="+mj-ea"/>
            </a:endParaRPr>
          </a:p>
        </p:txBody>
      </p:sp>
      <p:sp>
        <p:nvSpPr>
          <p:cNvPr id="44" name="正方形/長方形 43"/>
          <p:cNvSpPr/>
          <p:nvPr/>
        </p:nvSpPr>
        <p:spPr>
          <a:xfrm>
            <a:off x="1403648" y="1168473"/>
            <a:ext cx="5810204" cy="338554"/>
          </a:xfrm>
          <a:prstGeom prst="rect">
            <a:avLst/>
          </a:prstGeom>
        </p:spPr>
        <p:txBody>
          <a:bodyPr wrap="square">
            <a:spAutoFit/>
          </a:bodyPr>
          <a:lstStyle/>
          <a:p>
            <a:pPr algn="ctr"/>
            <a:r>
              <a:rPr lang="ja-JP" altLang="en-US" sz="1600" dirty="0">
                <a:solidFill>
                  <a:srgbClr val="FF0000"/>
                </a:solidFill>
                <a:latin typeface="+mn-ea"/>
              </a:rPr>
              <a:t>「初期設定ではなく、すでに登録している情報に対しての更新方法」</a:t>
            </a:r>
            <a:endParaRPr lang="en-US" altLang="ja-JP" sz="1600" dirty="0">
              <a:solidFill>
                <a:srgbClr val="FF0000"/>
              </a:solidFill>
              <a:latin typeface="+mn-ea"/>
            </a:endParaRPr>
          </a:p>
        </p:txBody>
      </p:sp>
      <p:sp>
        <p:nvSpPr>
          <p:cNvPr id="45" name="正方形/長方形 44"/>
          <p:cNvSpPr/>
          <p:nvPr/>
        </p:nvSpPr>
        <p:spPr bwMode="auto">
          <a:xfrm>
            <a:off x="755576" y="2628228"/>
            <a:ext cx="5328592" cy="358245"/>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6" name="正方形/長方形 45"/>
          <p:cNvSpPr/>
          <p:nvPr/>
        </p:nvSpPr>
        <p:spPr>
          <a:xfrm>
            <a:off x="1212784" y="3418511"/>
            <a:ext cx="4874100" cy="246221"/>
          </a:xfrm>
          <a:prstGeom prst="rect">
            <a:avLst/>
          </a:prstGeom>
        </p:spPr>
        <p:txBody>
          <a:bodyPr wrap="square">
            <a:spAutoFit/>
          </a:bodyPr>
          <a:lstStyle/>
          <a:p>
            <a:r>
              <a:rPr lang="ja-JP" altLang="en-US" sz="1000" dirty="0">
                <a:solidFill>
                  <a:srgbClr val="FF0000"/>
                </a:solidFill>
                <a:latin typeface="+mn-ea"/>
              </a:rPr>
              <a:t>元の担当者の「削除フラグ」に「</a:t>
            </a:r>
            <a:r>
              <a:rPr lang="en-US" altLang="ja-JP" sz="1000" dirty="0">
                <a:solidFill>
                  <a:srgbClr val="FF0000"/>
                </a:solidFill>
                <a:latin typeface="+mn-ea"/>
              </a:rPr>
              <a:t>1</a:t>
            </a:r>
            <a:r>
              <a:rPr lang="ja-JP" altLang="en-US" sz="1000" dirty="0">
                <a:solidFill>
                  <a:srgbClr val="FF0000"/>
                </a:solidFill>
                <a:latin typeface="+mn-ea"/>
              </a:rPr>
              <a:t>」を入力し、新しい担当者情報を行挿入で追加します。</a:t>
            </a:r>
            <a:endParaRPr lang="en-US" altLang="ja-JP" sz="1000" dirty="0">
              <a:solidFill>
                <a:srgbClr val="FF0000"/>
              </a:solidFill>
              <a:latin typeface="+mn-ea"/>
            </a:endParaRPr>
          </a:p>
        </p:txBody>
      </p:sp>
      <p:cxnSp>
        <p:nvCxnSpPr>
          <p:cNvPr id="6" name="直線矢印コネクタ 5"/>
          <p:cNvCxnSpPr/>
          <p:nvPr/>
        </p:nvCxnSpPr>
        <p:spPr bwMode="auto">
          <a:xfrm flipH="1">
            <a:off x="6084168" y="2711434"/>
            <a:ext cx="792088" cy="0"/>
          </a:xfrm>
          <a:prstGeom prst="straightConnector1">
            <a:avLst/>
          </a:prstGeom>
          <a:solidFill>
            <a:schemeClr val="bg1"/>
          </a:solidFill>
          <a:ln w="31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47" name="直線矢印コネクタ 46"/>
          <p:cNvCxnSpPr/>
          <p:nvPr/>
        </p:nvCxnSpPr>
        <p:spPr bwMode="auto">
          <a:xfrm flipH="1">
            <a:off x="6084168" y="2954547"/>
            <a:ext cx="792088" cy="0"/>
          </a:xfrm>
          <a:prstGeom prst="straightConnector1">
            <a:avLst/>
          </a:prstGeom>
          <a:solidFill>
            <a:schemeClr val="bg1"/>
          </a:solidFill>
          <a:ln w="31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8" name="正方形/長方形 47"/>
          <p:cNvSpPr/>
          <p:nvPr/>
        </p:nvSpPr>
        <p:spPr>
          <a:xfrm>
            <a:off x="6827680" y="2604072"/>
            <a:ext cx="936104" cy="246221"/>
          </a:xfrm>
          <a:prstGeom prst="rect">
            <a:avLst/>
          </a:prstGeom>
        </p:spPr>
        <p:txBody>
          <a:bodyPr wrap="square">
            <a:spAutoFit/>
          </a:bodyPr>
          <a:lstStyle/>
          <a:p>
            <a:r>
              <a:rPr lang="ja-JP" altLang="en-US" sz="1000" dirty="0">
                <a:solidFill>
                  <a:srgbClr val="FF0000"/>
                </a:solidFill>
                <a:latin typeface="+mn-ea"/>
              </a:rPr>
              <a:t>元の担当者</a:t>
            </a:r>
            <a:endParaRPr lang="en-US" altLang="ja-JP" sz="1000" dirty="0">
              <a:solidFill>
                <a:srgbClr val="FF0000"/>
              </a:solidFill>
              <a:latin typeface="+mn-ea"/>
            </a:endParaRPr>
          </a:p>
        </p:txBody>
      </p:sp>
      <p:sp>
        <p:nvSpPr>
          <p:cNvPr id="49" name="正方形/長方形 48"/>
          <p:cNvSpPr/>
          <p:nvPr/>
        </p:nvSpPr>
        <p:spPr>
          <a:xfrm>
            <a:off x="6827680" y="2831436"/>
            <a:ext cx="936104" cy="246221"/>
          </a:xfrm>
          <a:prstGeom prst="rect">
            <a:avLst/>
          </a:prstGeom>
        </p:spPr>
        <p:txBody>
          <a:bodyPr wrap="square">
            <a:spAutoFit/>
          </a:bodyPr>
          <a:lstStyle/>
          <a:p>
            <a:r>
              <a:rPr lang="ja-JP" altLang="en-US" sz="1000" dirty="0">
                <a:solidFill>
                  <a:srgbClr val="FF0000"/>
                </a:solidFill>
                <a:latin typeface="+mn-ea"/>
              </a:rPr>
              <a:t>新しい担当者</a:t>
            </a:r>
            <a:endParaRPr lang="en-US" altLang="ja-JP" sz="1000" dirty="0">
              <a:solidFill>
                <a:srgbClr val="FF0000"/>
              </a:solidFill>
              <a:latin typeface="+mn-ea"/>
            </a:endParaRPr>
          </a:p>
        </p:txBody>
      </p:sp>
      <p:sp>
        <p:nvSpPr>
          <p:cNvPr id="50" name="テキスト ボックス 49"/>
          <p:cNvSpPr txBox="1"/>
          <p:nvPr/>
        </p:nvSpPr>
        <p:spPr>
          <a:xfrm>
            <a:off x="400393" y="4091306"/>
            <a:ext cx="8612648" cy="276999"/>
          </a:xfrm>
          <a:prstGeom prst="rect">
            <a:avLst/>
          </a:prstGeom>
          <a:noFill/>
        </p:spPr>
        <p:txBody>
          <a:bodyPr wrap="square" rtlCol="0">
            <a:spAutoFit/>
          </a:bodyPr>
          <a:lstStyle/>
          <a:p>
            <a:r>
              <a:rPr kumimoji="1" lang="ja-JP" altLang="en-US" sz="1200" b="1" dirty="0"/>
              <a:t>「管理者設定」→「管理者</a:t>
            </a:r>
            <a:r>
              <a:rPr kumimoji="1" lang="en-US" altLang="ja-JP" sz="1200" b="1" dirty="0"/>
              <a:t>SFA</a:t>
            </a:r>
            <a:r>
              <a:rPr kumimoji="1" lang="ja-JP" altLang="en-US" sz="1200" b="1" dirty="0"/>
              <a:t>設定」→「顧客情報の自社担当者</a:t>
            </a:r>
            <a:r>
              <a:rPr kumimoji="1" lang="en-US" altLang="ja-JP" sz="1200" b="1" dirty="0"/>
              <a:t>CSV</a:t>
            </a:r>
            <a:r>
              <a:rPr kumimoji="1" lang="ja-JP" altLang="en-US" sz="1200" b="1" dirty="0"/>
              <a:t>一括登録」（また</a:t>
            </a:r>
            <a:r>
              <a:rPr lang="ja-JP" altLang="en-US" sz="1200" b="1" dirty="0"/>
              <a:t>は「案件情報の自社担当者</a:t>
            </a:r>
            <a:r>
              <a:rPr lang="en-US" altLang="ja-JP" sz="1200" b="1" dirty="0"/>
              <a:t>CSV</a:t>
            </a:r>
            <a:r>
              <a:rPr lang="ja-JP" altLang="en-US" sz="1200" b="1" dirty="0"/>
              <a:t>一括登録」）</a:t>
            </a:r>
            <a:endParaRPr lang="en-US" altLang="ja-JP" sz="1200" dirty="0"/>
          </a:p>
        </p:txBody>
      </p:sp>
      <p:sp>
        <p:nvSpPr>
          <p:cNvPr id="52" name="正方形/長方形 51"/>
          <p:cNvSpPr/>
          <p:nvPr/>
        </p:nvSpPr>
        <p:spPr>
          <a:xfrm>
            <a:off x="3021105" y="5370636"/>
            <a:ext cx="6072496" cy="861774"/>
          </a:xfrm>
          <a:prstGeom prst="rect">
            <a:avLst/>
          </a:prstGeom>
        </p:spPr>
        <p:txBody>
          <a:bodyPr wrap="none">
            <a:spAutoFit/>
          </a:bodyPr>
          <a:lstStyle/>
          <a:p>
            <a:r>
              <a:rPr lang="ja-JP" altLang="en-US" sz="1000" dirty="0">
                <a:solidFill>
                  <a:srgbClr val="FF0000"/>
                </a:solidFill>
                <a:latin typeface="+mn-ea"/>
              </a:rPr>
              <a:t>■取込用ファイルの例</a:t>
            </a:r>
            <a:endParaRPr lang="en-US" altLang="ja-JP" sz="1000" dirty="0">
              <a:solidFill>
                <a:srgbClr val="FF0000"/>
              </a:solidFill>
              <a:latin typeface="+mn-ea"/>
            </a:endParaRPr>
          </a:p>
          <a:p>
            <a:r>
              <a:rPr lang="ja-JP" altLang="en-US" sz="1000" dirty="0">
                <a:solidFill>
                  <a:srgbClr val="FF0000"/>
                </a:solidFill>
                <a:latin typeface="+mn-ea"/>
              </a:rPr>
              <a:t>　・上記のようなケース（新旧担当者の変更と新規顧客に担当者を新規で登録）は、</a:t>
            </a:r>
            <a:endParaRPr lang="en-US" altLang="ja-JP" sz="1000" dirty="0">
              <a:solidFill>
                <a:srgbClr val="FF0000"/>
              </a:solidFill>
              <a:latin typeface="+mn-ea"/>
            </a:endParaRPr>
          </a:p>
          <a:p>
            <a:r>
              <a:rPr lang="ja-JP" altLang="en-US" sz="1000" dirty="0">
                <a:solidFill>
                  <a:srgbClr val="FF0000"/>
                </a:solidFill>
                <a:latin typeface="+mn-ea"/>
              </a:rPr>
              <a:t>　　「更新」を選択して取り込むことで、同時に登録ができます。</a:t>
            </a:r>
            <a:endParaRPr lang="en-US" altLang="ja-JP" sz="1000" dirty="0">
              <a:solidFill>
                <a:srgbClr val="FF0000"/>
              </a:solidFill>
              <a:latin typeface="+mn-ea"/>
            </a:endParaRPr>
          </a:p>
          <a:p>
            <a:r>
              <a:rPr lang="ja-JP" altLang="en-US" sz="1000" dirty="0">
                <a:solidFill>
                  <a:srgbClr val="FF0000"/>
                </a:solidFill>
                <a:latin typeface="+mn-ea"/>
              </a:rPr>
              <a:t>　・登録済みの担当者を新しい担当者に上書きで変更（旧担当者に削除フラグなしで上書きで変更）したケースでは</a:t>
            </a:r>
            <a:endParaRPr lang="en-US" altLang="ja-JP" sz="1000" dirty="0">
              <a:solidFill>
                <a:srgbClr val="FF0000"/>
              </a:solidFill>
              <a:latin typeface="+mn-ea"/>
            </a:endParaRPr>
          </a:p>
          <a:p>
            <a:r>
              <a:rPr lang="ja-JP" altLang="en-US" sz="1000" dirty="0">
                <a:solidFill>
                  <a:srgbClr val="FF0000"/>
                </a:solidFill>
                <a:latin typeface="+mn-ea"/>
              </a:rPr>
              <a:t>　　「新規」、「更新」ともに旧担当者と新担当者の</a:t>
            </a:r>
            <a:r>
              <a:rPr lang="en-US" altLang="ja-JP" sz="1000" dirty="0">
                <a:solidFill>
                  <a:srgbClr val="FF0000"/>
                </a:solidFill>
                <a:latin typeface="+mn-ea"/>
              </a:rPr>
              <a:t>2</a:t>
            </a:r>
            <a:r>
              <a:rPr lang="ja-JP" altLang="en-US" sz="1000" dirty="0">
                <a:solidFill>
                  <a:srgbClr val="FF0000"/>
                </a:solidFill>
                <a:latin typeface="+mn-ea"/>
              </a:rPr>
              <a:t>名となります。</a:t>
            </a:r>
            <a:endParaRPr lang="en-US" altLang="ja-JP" sz="1000" dirty="0">
              <a:solidFill>
                <a:srgbClr val="FF0000"/>
              </a:solidFill>
              <a:latin typeface="+mn-ea"/>
            </a:endParaRPr>
          </a:p>
        </p:txBody>
      </p:sp>
      <p:grpSp>
        <p:nvGrpSpPr>
          <p:cNvPr id="5" name="グループ化 4"/>
          <p:cNvGrpSpPr/>
          <p:nvPr/>
        </p:nvGrpSpPr>
        <p:grpSpPr>
          <a:xfrm>
            <a:off x="611560" y="4437112"/>
            <a:ext cx="1961905" cy="2019048"/>
            <a:chOff x="611560" y="4437112"/>
            <a:chExt cx="1961905" cy="2019048"/>
          </a:xfrm>
        </p:grpSpPr>
        <p:pic>
          <p:nvPicPr>
            <p:cNvPr id="3" name="図 2"/>
            <p:cNvPicPr>
              <a:picLocks noChangeAspect="1"/>
            </p:cNvPicPr>
            <p:nvPr/>
          </p:nvPicPr>
          <p:blipFill>
            <a:blip r:embed="rId4"/>
            <a:stretch>
              <a:fillRect/>
            </a:stretch>
          </p:blipFill>
          <p:spPr>
            <a:xfrm>
              <a:off x="611560" y="4437112"/>
              <a:ext cx="1961905" cy="2019048"/>
            </a:xfrm>
            <a:prstGeom prst="rect">
              <a:avLst/>
            </a:prstGeom>
            <a:ln>
              <a:solidFill>
                <a:schemeClr val="tx1"/>
              </a:solidFill>
            </a:ln>
          </p:spPr>
        </p:pic>
        <p:sp>
          <p:nvSpPr>
            <p:cNvPr id="53" name="正方形/長方形 52"/>
            <p:cNvSpPr/>
            <p:nvPr/>
          </p:nvSpPr>
          <p:spPr bwMode="auto">
            <a:xfrm>
              <a:off x="611586" y="5094550"/>
              <a:ext cx="727584" cy="173625"/>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55" name="楕円 54"/>
            <p:cNvSpPr/>
            <p:nvPr/>
          </p:nvSpPr>
          <p:spPr bwMode="auto">
            <a:xfrm>
              <a:off x="1380826" y="5076347"/>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57" name="楕円 56"/>
          <p:cNvSpPr/>
          <p:nvPr/>
        </p:nvSpPr>
        <p:spPr bwMode="auto">
          <a:xfrm>
            <a:off x="2741667" y="4664029"/>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61" name="正方形/長方形 60"/>
          <p:cNvSpPr/>
          <p:nvPr/>
        </p:nvSpPr>
        <p:spPr bwMode="auto">
          <a:xfrm>
            <a:off x="755576" y="3017135"/>
            <a:ext cx="5328592" cy="358245"/>
          </a:xfrm>
          <a:prstGeom prst="rect">
            <a:avLst/>
          </a:prstGeom>
          <a:noFill/>
          <a:ln w="19050">
            <a:solidFill>
              <a:schemeClr val="accent6">
                <a:lumMod val="75000"/>
                <a:lumOff val="25000"/>
              </a:schemeClr>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cxnSp>
        <p:nvCxnSpPr>
          <p:cNvPr id="62" name="直線矢印コネクタ 61"/>
          <p:cNvCxnSpPr/>
          <p:nvPr/>
        </p:nvCxnSpPr>
        <p:spPr bwMode="auto">
          <a:xfrm flipH="1">
            <a:off x="6084168" y="3172712"/>
            <a:ext cx="792088" cy="0"/>
          </a:xfrm>
          <a:prstGeom prst="straightConnector1">
            <a:avLst/>
          </a:prstGeom>
          <a:solidFill>
            <a:schemeClr val="bg1"/>
          </a:solidFill>
          <a:ln w="3175" cap="flat" cmpd="sng" algn="ctr">
            <a:solidFill>
              <a:schemeClr val="accent6">
                <a:lumMod val="75000"/>
                <a:lumOff val="25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63" name="正方形/長方形 62"/>
          <p:cNvSpPr/>
          <p:nvPr/>
        </p:nvSpPr>
        <p:spPr>
          <a:xfrm>
            <a:off x="6827679" y="3058800"/>
            <a:ext cx="2185361" cy="246221"/>
          </a:xfrm>
          <a:prstGeom prst="rect">
            <a:avLst/>
          </a:prstGeom>
        </p:spPr>
        <p:txBody>
          <a:bodyPr wrap="square">
            <a:spAutoFit/>
          </a:bodyPr>
          <a:lstStyle/>
          <a:p>
            <a:r>
              <a:rPr lang="ja-JP" altLang="en-US" sz="1000" dirty="0">
                <a:solidFill>
                  <a:schemeClr val="accent6">
                    <a:lumMod val="75000"/>
                    <a:lumOff val="25000"/>
                  </a:schemeClr>
                </a:solidFill>
                <a:latin typeface="+mn-ea"/>
              </a:rPr>
              <a:t>新しい顧客に対し担当者を新規で登録</a:t>
            </a:r>
            <a:endParaRPr lang="en-US" altLang="ja-JP" sz="1000" dirty="0">
              <a:solidFill>
                <a:schemeClr val="accent6">
                  <a:lumMod val="75000"/>
                  <a:lumOff val="25000"/>
                </a:schemeClr>
              </a:solidFill>
              <a:latin typeface="+mn-ea"/>
            </a:endParaRPr>
          </a:p>
        </p:txBody>
      </p:sp>
      <p:sp>
        <p:nvSpPr>
          <p:cNvPr id="64" name="正方形/長方形 63"/>
          <p:cNvSpPr/>
          <p:nvPr/>
        </p:nvSpPr>
        <p:spPr>
          <a:xfrm>
            <a:off x="3021105" y="4640728"/>
            <a:ext cx="5221301" cy="553998"/>
          </a:xfrm>
          <a:prstGeom prst="rect">
            <a:avLst/>
          </a:prstGeom>
        </p:spPr>
        <p:txBody>
          <a:bodyPr wrap="none">
            <a:spAutoFit/>
          </a:bodyPr>
          <a:lstStyle/>
          <a:p>
            <a:r>
              <a:rPr lang="ja-JP" altLang="en-US" sz="1000" dirty="0">
                <a:solidFill>
                  <a:srgbClr val="FF0000"/>
                </a:solidFill>
                <a:latin typeface="+mn-ea"/>
              </a:rPr>
              <a:t>「新規」・・・削除フラグの情報以外は、反映されます。</a:t>
            </a:r>
            <a:endParaRPr lang="en-US" altLang="ja-JP" sz="1000" dirty="0">
              <a:solidFill>
                <a:srgbClr val="FF0000"/>
              </a:solidFill>
              <a:latin typeface="+mn-ea"/>
            </a:endParaRPr>
          </a:p>
          <a:p>
            <a:r>
              <a:rPr lang="ja-JP" altLang="en-US" sz="1000" dirty="0">
                <a:solidFill>
                  <a:srgbClr val="FF0000"/>
                </a:solidFill>
                <a:latin typeface="+mn-ea"/>
              </a:rPr>
              <a:t>　　　　　　　担当者を上書きで変更した場合は、登録済み担当者は残ったまま追加で登録されます。</a:t>
            </a:r>
            <a:endParaRPr lang="en-US" altLang="ja-JP" sz="1000" dirty="0">
              <a:solidFill>
                <a:srgbClr val="FF0000"/>
              </a:solidFill>
              <a:latin typeface="+mn-ea"/>
            </a:endParaRPr>
          </a:p>
          <a:p>
            <a:r>
              <a:rPr lang="ja-JP" altLang="en-US" sz="1000" dirty="0">
                <a:solidFill>
                  <a:srgbClr val="FF0000"/>
                </a:solidFill>
                <a:latin typeface="+mn-ea"/>
              </a:rPr>
              <a:t>「更新」・・・削除フラグ情報も含め新規追加も可能です。</a:t>
            </a:r>
            <a:endParaRPr lang="en-US" altLang="ja-JP" sz="1000" dirty="0">
              <a:solidFill>
                <a:srgbClr val="FF0000"/>
              </a:solidFill>
              <a:latin typeface="+mn-ea"/>
            </a:endParaRPr>
          </a:p>
        </p:txBody>
      </p:sp>
    </p:spTree>
    <p:extLst>
      <p:ext uri="{BB962C8B-B14F-4D97-AF65-F5344CB8AC3E}">
        <p14:creationId xmlns:p14="http://schemas.microsoft.com/office/powerpoint/2010/main" val="306264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23" name="タイトル 3"/>
          <p:cNvSpPr txBox="1">
            <a:spLocks/>
          </p:cNvSpPr>
          <p:nvPr/>
        </p:nvSpPr>
        <p:spPr bwMode="gray">
          <a:xfrm>
            <a:off x="213441" y="1844824"/>
            <a:ext cx="8784000" cy="2124015"/>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3200" kern="0" dirty="0">
                <a:solidFill>
                  <a:schemeClr val="tx1"/>
                </a:solidFill>
              </a:rPr>
              <a:t>以上で、</a:t>
            </a:r>
            <a:r>
              <a:rPr lang="ja-JP" altLang="en-US" sz="3200" kern="0" dirty="0">
                <a:solidFill>
                  <a:srgbClr val="FF0000"/>
                </a:solidFill>
              </a:rPr>
              <a:t>ステップ</a:t>
            </a:r>
            <a:r>
              <a:rPr lang="en-US" altLang="ja-JP" sz="5400" kern="0" dirty="0">
                <a:solidFill>
                  <a:srgbClr val="FF0000"/>
                </a:solidFill>
              </a:rPr>
              <a:t>1</a:t>
            </a:r>
            <a:r>
              <a:rPr lang="ja-JP" altLang="en-US" sz="3200" kern="0" dirty="0">
                <a:solidFill>
                  <a:schemeClr val="tx1"/>
                </a:solidFill>
              </a:rPr>
              <a:t>が終了いたしました。</a:t>
            </a:r>
            <a:endParaRPr lang="en-US" altLang="ja-JP" sz="3200" kern="0" dirty="0">
              <a:solidFill>
                <a:schemeClr val="tx1"/>
              </a:solidFill>
            </a:endParaRPr>
          </a:p>
        </p:txBody>
      </p:sp>
      <p:sp>
        <p:nvSpPr>
          <p:cNvPr id="24" name="正方形/長方形 23"/>
          <p:cNvSpPr/>
          <p:nvPr/>
        </p:nvSpPr>
        <p:spPr bwMode="auto">
          <a:xfrm>
            <a:off x="17160" y="763570"/>
            <a:ext cx="1458496" cy="397068"/>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solidFill>
                  <a:schemeClr val="bg1"/>
                </a:solidFill>
                <a:latin typeface="+mj-ea"/>
                <a:ea typeface="+mj-ea"/>
              </a:rPr>
              <a:t>ステップ</a:t>
            </a:r>
            <a:r>
              <a:rPr kumimoji="1" lang="en-US" altLang="ja-JP" sz="1600" b="1" dirty="0">
                <a:solidFill>
                  <a:schemeClr val="bg1"/>
                </a:solidFill>
                <a:latin typeface="+mj-ea"/>
                <a:ea typeface="+mj-ea"/>
              </a:rPr>
              <a:t>1</a:t>
            </a:r>
            <a:endParaRPr kumimoji="1" lang="ja-JP" altLang="en-US" sz="1600" b="1" dirty="0">
              <a:solidFill>
                <a:schemeClr val="bg1"/>
              </a:solidFill>
              <a:latin typeface="+mj-ea"/>
              <a:ea typeface="+mj-ea"/>
            </a:endParaRPr>
          </a:p>
        </p:txBody>
      </p:sp>
      <p:sp>
        <p:nvSpPr>
          <p:cNvPr id="2" name="テキスト ボックス 1"/>
          <p:cNvSpPr txBox="1"/>
          <p:nvPr/>
        </p:nvSpPr>
        <p:spPr>
          <a:xfrm>
            <a:off x="608985" y="4149080"/>
            <a:ext cx="7925055" cy="369332"/>
          </a:xfrm>
          <a:prstGeom prst="rect">
            <a:avLst/>
          </a:prstGeom>
          <a:noFill/>
        </p:spPr>
        <p:txBody>
          <a:bodyPr wrap="none" rtlCol="0">
            <a:spAutoFit/>
          </a:bodyPr>
          <a:lstStyle/>
          <a:p>
            <a:pPr algn="ctr"/>
            <a:r>
              <a:rPr kumimoji="1" lang="en-US" altLang="ja-JP" dirty="0" err="1">
                <a:solidFill>
                  <a:srgbClr val="FF0000"/>
                </a:solidFill>
              </a:rPr>
              <a:t>WaWaFrontier</a:t>
            </a:r>
            <a:r>
              <a:rPr kumimoji="1" lang="ja-JP" altLang="en-US" dirty="0">
                <a:solidFill>
                  <a:srgbClr val="FF0000"/>
                </a:solidFill>
              </a:rPr>
              <a:t>をご利用いただくための運用開始前準備についてご説明しました。</a:t>
            </a:r>
          </a:p>
        </p:txBody>
      </p:sp>
    </p:spTree>
    <p:extLst>
      <p:ext uri="{BB962C8B-B14F-4D97-AF65-F5344CB8AC3E}">
        <p14:creationId xmlns:p14="http://schemas.microsoft.com/office/powerpoint/2010/main" val="1185973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2267257" y="2852936"/>
            <a:ext cx="4608512" cy="648072"/>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3200" b="1" dirty="0">
                <a:latin typeface="+mj-ea"/>
                <a:ea typeface="+mj-ea"/>
              </a:rPr>
              <a:t>ステップ</a:t>
            </a:r>
            <a:r>
              <a:rPr kumimoji="1" lang="en-US" altLang="ja-JP" sz="3200" b="1" dirty="0">
                <a:latin typeface="+mj-ea"/>
                <a:ea typeface="+mj-ea"/>
              </a:rPr>
              <a:t>2</a:t>
            </a:r>
            <a:endParaRPr kumimoji="1" lang="ja-JP" altLang="en-US" sz="3200" b="1" dirty="0">
              <a:latin typeface="+mj-ea"/>
              <a:ea typeface="+mj-ea"/>
            </a:endParaRPr>
          </a:p>
        </p:txBody>
      </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Tree>
    <p:extLst>
      <p:ext uri="{BB962C8B-B14F-4D97-AF65-F5344CB8AC3E}">
        <p14:creationId xmlns:p14="http://schemas.microsoft.com/office/powerpoint/2010/main" val="3815921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4" name="テキスト ボックス 13"/>
          <p:cNvSpPr txBox="1"/>
          <p:nvPr/>
        </p:nvSpPr>
        <p:spPr>
          <a:xfrm>
            <a:off x="1619672" y="802392"/>
            <a:ext cx="6264696" cy="338554"/>
          </a:xfrm>
          <a:prstGeom prst="rect">
            <a:avLst/>
          </a:prstGeom>
          <a:noFill/>
        </p:spPr>
        <p:txBody>
          <a:bodyPr wrap="square" rtlCol="0">
            <a:spAutoFit/>
          </a:bodyPr>
          <a:lstStyle/>
          <a:p>
            <a:r>
              <a:rPr lang="ja-JP" altLang="en-US" sz="1600" dirty="0">
                <a:solidFill>
                  <a:srgbClr val="FF0000"/>
                </a:solidFill>
              </a:rPr>
              <a:t>ビューや</a:t>
            </a:r>
            <a:r>
              <a:rPr kumimoji="1" lang="ja-JP" altLang="en-US" sz="1600" dirty="0">
                <a:solidFill>
                  <a:srgbClr val="FF0000"/>
                </a:solidFill>
              </a:rPr>
              <a:t>フィルタの設定方法についてご説明します。</a:t>
            </a:r>
          </a:p>
        </p:txBody>
      </p:sp>
      <p:sp>
        <p:nvSpPr>
          <p:cNvPr id="20" name="正方形/長方形 19"/>
          <p:cNvSpPr/>
          <p:nvPr/>
        </p:nvSpPr>
        <p:spPr bwMode="auto">
          <a:xfrm>
            <a:off x="17160" y="763570"/>
            <a:ext cx="1458496" cy="397068"/>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latin typeface="+mj-ea"/>
                <a:ea typeface="+mj-ea"/>
              </a:rPr>
              <a:t>ステップ</a:t>
            </a:r>
            <a:r>
              <a:rPr kumimoji="1" lang="en-US" altLang="ja-JP" sz="1600" b="1" dirty="0">
                <a:latin typeface="+mj-ea"/>
                <a:ea typeface="+mj-ea"/>
              </a:rPr>
              <a:t>2</a:t>
            </a:r>
            <a:endParaRPr kumimoji="1" lang="ja-JP" altLang="en-US" sz="1600" b="1" dirty="0">
              <a:latin typeface="+mj-ea"/>
              <a:ea typeface="+mj-ea"/>
            </a:endParaRPr>
          </a:p>
        </p:txBody>
      </p:sp>
      <p:sp>
        <p:nvSpPr>
          <p:cNvPr id="22" name="正方形/長方形 21"/>
          <p:cNvSpPr/>
          <p:nvPr/>
        </p:nvSpPr>
        <p:spPr bwMode="auto">
          <a:xfrm>
            <a:off x="1331640" y="2134635"/>
            <a:ext cx="2304256" cy="397068"/>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solidFill>
                  <a:schemeClr val="bg1"/>
                </a:solidFill>
                <a:latin typeface="+mj-ea"/>
                <a:ea typeface="+mj-ea"/>
              </a:rPr>
              <a:t>ビュー・フィルタの設定</a:t>
            </a:r>
          </a:p>
        </p:txBody>
      </p:sp>
      <p:sp>
        <p:nvSpPr>
          <p:cNvPr id="2" name="テキスト ボックス 1"/>
          <p:cNvSpPr txBox="1"/>
          <p:nvPr/>
        </p:nvSpPr>
        <p:spPr>
          <a:xfrm>
            <a:off x="3803403" y="1953085"/>
            <a:ext cx="3847528" cy="738664"/>
          </a:xfrm>
          <a:prstGeom prst="rect">
            <a:avLst/>
          </a:prstGeom>
          <a:noFill/>
        </p:spPr>
        <p:txBody>
          <a:bodyPr wrap="none" rtlCol="0">
            <a:spAutoFit/>
          </a:bodyPr>
          <a:lstStyle/>
          <a:p>
            <a:r>
              <a:rPr lang="ja-JP" altLang="en-US" sz="1400" dirty="0"/>
              <a:t>一覧表示（ビュー）と</a:t>
            </a:r>
            <a:endParaRPr lang="en-US" altLang="ja-JP" sz="1400" dirty="0"/>
          </a:p>
          <a:p>
            <a:r>
              <a:rPr lang="ja-JP" altLang="en-US" sz="1400" dirty="0"/>
              <a:t>事前に設定をした条件による絞り込み（フィルタ）</a:t>
            </a:r>
            <a:r>
              <a:rPr kumimoji="1" lang="ja-JP" altLang="en-US" sz="1400" dirty="0"/>
              <a:t>の</a:t>
            </a:r>
            <a:endParaRPr kumimoji="1" lang="en-US" altLang="ja-JP" sz="1400" dirty="0"/>
          </a:p>
          <a:p>
            <a:r>
              <a:rPr kumimoji="1" lang="ja-JP" altLang="en-US" sz="1400" dirty="0"/>
              <a:t>設定についてご説明します。</a:t>
            </a:r>
          </a:p>
        </p:txBody>
      </p:sp>
      <p:grpSp>
        <p:nvGrpSpPr>
          <p:cNvPr id="13" name="グループ化 12"/>
          <p:cNvGrpSpPr/>
          <p:nvPr/>
        </p:nvGrpSpPr>
        <p:grpSpPr>
          <a:xfrm>
            <a:off x="6373055" y="6030938"/>
            <a:ext cx="212019" cy="144016"/>
            <a:chOff x="4067944" y="2492896"/>
            <a:chExt cx="212019" cy="144016"/>
          </a:xfrm>
        </p:grpSpPr>
        <p:cxnSp>
          <p:nvCxnSpPr>
            <p:cNvPr id="15" name="直線コネクタ 14"/>
            <p:cNvCxnSpPr/>
            <p:nvPr/>
          </p:nvCxnSpPr>
          <p:spPr bwMode="auto">
            <a:xfrm>
              <a:off x="4067944" y="2492896"/>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6" name="直線コネクタ 15"/>
            <p:cNvCxnSpPr/>
            <p:nvPr/>
          </p:nvCxnSpPr>
          <p:spPr bwMode="auto">
            <a:xfrm>
              <a:off x="4067944" y="2564904"/>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7" name="直線コネクタ 16"/>
            <p:cNvCxnSpPr/>
            <p:nvPr/>
          </p:nvCxnSpPr>
          <p:spPr bwMode="auto">
            <a:xfrm>
              <a:off x="4067944" y="2636912"/>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18" name="楕円 17"/>
          <p:cNvSpPr/>
          <p:nvPr/>
        </p:nvSpPr>
        <p:spPr bwMode="auto">
          <a:xfrm>
            <a:off x="7014733" y="5997637"/>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7247675" y="5950418"/>
            <a:ext cx="635110" cy="307777"/>
          </a:xfrm>
          <a:prstGeom prst="rect">
            <a:avLst/>
          </a:prstGeom>
          <a:noFill/>
        </p:spPr>
        <p:txBody>
          <a:bodyPr wrap="none" rtlCol="0">
            <a:spAutoFit/>
          </a:bodyPr>
          <a:lstStyle/>
          <a:p>
            <a:r>
              <a:rPr kumimoji="1" lang="en-US" altLang="ja-JP" sz="1400" dirty="0"/>
              <a:t>HELP</a:t>
            </a:r>
            <a:endParaRPr kumimoji="1" lang="ja-JP" altLang="en-US" sz="1400" dirty="0"/>
          </a:p>
        </p:txBody>
      </p:sp>
      <p:cxnSp>
        <p:nvCxnSpPr>
          <p:cNvPr id="28" name="直線矢印コネクタ 27"/>
          <p:cNvCxnSpPr/>
          <p:nvPr/>
        </p:nvCxnSpPr>
        <p:spPr bwMode="auto">
          <a:xfrm>
            <a:off x="6652561" y="6099830"/>
            <a:ext cx="288032"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29" name="テキスト ボックス 28"/>
          <p:cNvSpPr txBox="1"/>
          <p:nvPr/>
        </p:nvSpPr>
        <p:spPr>
          <a:xfrm>
            <a:off x="7684457" y="5969025"/>
            <a:ext cx="1425390" cy="261610"/>
          </a:xfrm>
          <a:prstGeom prst="rect">
            <a:avLst/>
          </a:prstGeom>
          <a:noFill/>
        </p:spPr>
        <p:txBody>
          <a:bodyPr wrap="none" rtlCol="0">
            <a:spAutoFit/>
          </a:bodyPr>
          <a:lstStyle/>
          <a:p>
            <a:r>
              <a:rPr kumimoji="1" lang="ja-JP" altLang="en-US" sz="1100" dirty="0"/>
              <a:t>（マニュアルサイトへ）</a:t>
            </a:r>
          </a:p>
        </p:txBody>
      </p:sp>
      <p:sp>
        <p:nvSpPr>
          <p:cNvPr id="30" name="テキスト ボックス 29"/>
          <p:cNvSpPr txBox="1"/>
          <p:nvPr/>
        </p:nvSpPr>
        <p:spPr>
          <a:xfrm>
            <a:off x="6237881" y="5661248"/>
            <a:ext cx="1901483" cy="307777"/>
          </a:xfrm>
          <a:prstGeom prst="rect">
            <a:avLst/>
          </a:prstGeom>
          <a:noFill/>
        </p:spPr>
        <p:txBody>
          <a:bodyPr wrap="none" rtlCol="0">
            <a:spAutoFit/>
          </a:bodyPr>
          <a:lstStyle/>
          <a:p>
            <a:r>
              <a:rPr lang="en-US" altLang="ja-JP" sz="1400" dirty="0">
                <a:solidFill>
                  <a:srgbClr val="FF0000"/>
                </a:solidFill>
              </a:rPr>
              <a:t>※</a:t>
            </a:r>
            <a:r>
              <a:rPr lang="ja-JP" altLang="en-US" sz="1400" dirty="0">
                <a:solidFill>
                  <a:srgbClr val="FF0000"/>
                </a:solidFill>
              </a:rPr>
              <a:t>詳しい内容については</a:t>
            </a:r>
            <a:endParaRPr kumimoji="1" lang="ja-JP" altLang="en-US" sz="1400" dirty="0">
              <a:solidFill>
                <a:srgbClr val="FF0000"/>
              </a:solidFill>
            </a:endParaRPr>
          </a:p>
        </p:txBody>
      </p:sp>
      <p:sp>
        <p:nvSpPr>
          <p:cNvPr id="31" name="テキスト ボックス 30"/>
          <p:cNvSpPr txBox="1"/>
          <p:nvPr/>
        </p:nvSpPr>
        <p:spPr>
          <a:xfrm>
            <a:off x="7854375" y="6230635"/>
            <a:ext cx="1255472" cy="307777"/>
          </a:xfrm>
          <a:prstGeom prst="rect">
            <a:avLst/>
          </a:prstGeom>
          <a:noFill/>
        </p:spPr>
        <p:txBody>
          <a:bodyPr wrap="none" rtlCol="0">
            <a:spAutoFit/>
          </a:bodyPr>
          <a:lstStyle/>
          <a:p>
            <a:r>
              <a:rPr lang="ja-JP" altLang="en-US" sz="1400" dirty="0">
                <a:solidFill>
                  <a:srgbClr val="FF0000"/>
                </a:solidFill>
              </a:rPr>
              <a:t>をご覧ください。</a:t>
            </a:r>
            <a:endParaRPr kumimoji="1" lang="ja-JP" altLang="en-US" sz="1400" dirty="0">
              <a:solidFill>
                <a:srgbClr val="FF0000"/>
              </a:solidFill>
            </a:endParaRPr>
          </a:p>
        </p:txBody>
      </p:sp>
    </p:spTree>
    <p:extLst>
      <p:ext uri="{BB962C8B-B14F-4D97-AF65-F5344CB8AC3E}">
        <p14:creationId xmlns:p14="http://schemas.microsoft.com/office/powerpoint/2010/main" val="723593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2</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ビュー・フィルタの設定</a:t>
            </a:r>
          </a:p>
        </p:txBody>
      </p:sp>
      <p:sp>
        <p:nvSpPr>
          <p:cNvPr id="21" name="テキスト ボックス 20"/>
          <p:cNvSpPr txBox="1"/>
          <p:nvPr/>
        </p:nvSpPr>
        <p:spPr>
          <a:xfrm>
            <a:off x="4427984" y="754264"/>
            <a:ext cx="2026517"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ビュー（一覧）の設定</a:t>
            </a:r>
            <a:r>
              <a:rPr kumimoji="1" lang="en-US" altLang="ja-JP" sz="1400" b="1" dirty="0">
                <a:solidFill>
                  <a:srgbClr val="FF0000"/>
                </a:solidFill>
              </a:rPr>
              <a:t>】</a:t>
            </a:r>
            <a:endParaRPr kumimoji="1" lang="ja-JP" altLang="en-US" sz="1400" b="1" dirty="0">
              <a:solidFill>
                <a:srgbClr val="FF0000"/>
              </a:solidFill>
            </a:endParaRPr>
          </a:p>
        </p:txBody>
      </p:sp>
      <p:sp>
        <p:nvSpPr>
          <p:cNvPr id="22" name="テキスト ボックス 21"/>
          <p:cNvSpPr txBox="1"/>
          <p:nvPr/>
        </p:nvSpPr>
        <p:spPr>
          <a:xfrm>
            <a:off x="1115616" y="1865076"/>
            <a:ext cx="2031325" cy="276999"/>
          </a:xfrm>
          <a:prstGeom prst="rect">
            <a:avLst/>
          </a:prstGeom>
          <a:noFill/>
        </p:spPr>
        <p:txBody>
          <a:bodyPr wrap="none" rtlCol="0">
            <a:spAutoFit/>
          </a:bodyPr>
          <a:lstStyle/>
          <a:p>
            <a:r>
              <a:rPr kumimoji="1" lang="ja-JP" altLang="en-US" sz="1200" dirty="0"/>
              <a:t>■案件照会（利用者画面）</a:t>
            </a:r>
          </a:p>
        </p:txBody>
      </p:sp>
      <p:sp>
        <p:nvSpPr>
          <p:cNvPr id="23" name="テキスト ボックス 22"/>
          <p:cNvSpPr txBox="1"/>
          <p:nvPr/>
        </p:nvSpPr>
        <p:spPr>
          <a:xfrm>
            <a:off x="19160" y="1110819"/>
            <a:ext cx="7001112" cy="307777"/>
          </a:xfrm>
          <a:prstGeom prst="rect">
            <a:avLst/>
          </a:prstGeom>
          <a:noFill/>
        </p:spPr>
        <p:txBody>
          <a:bodyPr wrap="square" rtlCol="0">
            <a:spAutoFit/>
          </a:bodyPr>
          <a:lstStyle/>
          <a:p>
            <a:r>
              <a:rPr kumimoji="1" lang="ja-JP" altLang="en-US" sz="1400" dirty="0">
                <a:solidFill>
                  <a:srgbClr val="FF0000"/>
                </a:solidFill>
              </a:rPr>
              <a:t>顧客照会、案件照会、日報照会ともに考え方は同じのため、案件照会を例にご説明をします。</a:t>
            </a:r>
          </a:p>
        </p:txBody>
      </p:sp>
      <p:grpSp>
        <p:nvGrpSpPr>
          <p:cNvPr id="3" name="グループ化 2"/>
          <p:cNvGrpSpPr/>
          <p:nvPr/>
        </p:nvGrpSpPr>
        <p:grpSpPr>
          <a:xfrm>
            <a:off x="1187624" y="2228474"/>
            <a:ext cx="7160000" cy="3342857"/>
            <a:chOff x="1187624" y="2564904"/>
            <a:chExt cx="7160000" cy="3342857"/>
          </a:xfrm>
        </p:grpSpPr>
        <p:pic>
          <p:nvPicPr>
            <p:cNvPr id="2" name="図 1"/>
            <p:cNvPicPr>
              <a:picLocks noChangeAspect="1"/>
            </p:cNvPicPr>
            <p:nvPr/>
          </p:nvPicPr>
          <p:blipFill>
            <a:blip r:embed="rId3"/>
            <a:stretch>
              <a:fillRect/>
            </a:stretch>
          </p:blipFill>
          <p:spPr>
            <a:xfrm>
              <a:off x="1187624" y="2564904"/>
              <a:ext cx="7160000" cy="3342857"/>
            </a:xfrm>
            <a:prstGeom prst="rect">
              <a:avLst/>
            </a:prstGeom>
            <a:ln>
              <a:solidFill>
                <a:schemeClr val="tx1"/>
              </a:solidFill>
            </a:ln>
          </p:spPr>
        </p:pic>
        <p:sp>
          <p:nvSpPr>
            <p:cNvPr id="46" name="正方形/長方形 45"/>
            <p:cNvSpPr/>
            <p:nvPr/>
          </p:nvSpPr>
          <p:spPr bwMode="auto">
            <a:xfrm>
              <a:off x="4795607" y="2585904"/>
              <a:ext cx="1368152" cy="20586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cxnSp>
        <p:nvCxnSpPr>
          <p:cNvPr id="12" name="直線矢印コネクタ 11"/>
          <p:cNvCxnSpPr/>
          <p:nvPr/>
        </p:nvCxnSpPr>
        <p:spPr bwMode="auto">
          <a:xfrm>
            <a:off x="5076056" y="1940442"/>
            <a:ext cx="0" cy="288032"/>
          </a:xfrm>
          <a:prstGeom prst="straightConnector1">
            <a:avLst/>
          </a:prstGeom>
          <a:solidFill>
            <a:schemeClr val="bg1"/>
          </a:solidFill>
          <a:ln w="31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7" name="正方形/長方形 46"/>
          <p:cNvSpPr/>
          <p:nvPr/>
        </p:nvSpPr>
        <p:spPr>
          <a:xfrm>
            <a:off x="4027437" y="1715127"/>
            <a:ext cx="2242541" cy="246221"/>
          </a:xfrm>
          <a:prstGeom prst="rect">
            <a:avLst/>
          </a:prstGeom>
        </p:spPr>
        <p:txBody>
          <a:bodyPr wrap="square">
            <a:spAutoFit/>
          </a:bodyPr>
          <a:lstStyle/>
          <a:p>
            <a:r>
              <a:rPr lang="ja-JP" altLang="en-US" sz="1000" dirty="0">
                <a:solidFill>
                  <a:srgbClr val="FF0000"/>
                </a:solidFill>
                <a:latin typeface="+mn-ea"/>
              </a:rPr>
              <a:t>設定をしたビューの一覧が表示されます。</a:t>
            </a:r>
            <a:endParaRPr lang="en-US" altLang="ja-JP" sz="1000" dirty="0">
              <a:solidFill>
                <a:srgbClr val="FF0000"/>
              </a:solidFill>
              <a:latin typeface="+mn-ea"/>
            </a:endParaRPr>
          </a:p>
        </p:txBody>
      </p:sp>
    </p:spTree>
    <p:extLst>
      <p:ext uri="{BB962C8B-B14F-4D97-AF65-F5344CB8AC3E}">
        <p14:creationId xmlns:p14="http://schemas.microsoft.com/office/powerpoint/2010/main" val="2464163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stretch>
            <a:fillRect/>
          </a:stretch>
        </p:blipFill>
        <p:spPr>
          <a:xfrm>
            <a:off x="4609630" y="1500449"/>
            <a:ext cx="4230493" cy="1080000"/>
          </a:xfrm>
          <a:prstGeom prst="rect">
            <a:avLst/>
          </a:prstGeom>
          <a:ln>
            <a:solidFill>
              <a:schemeClr val="bg1">
                <a:lumMod val="65000"/>
              </a:schemeClr>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2</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フィルタ・ビューの設定</a:t>
            </a:r>
          </a:p>
        </p:txBody>
      </p:sp>
      <p:sp>
        <p:nvSpPr>
          <p:cNvPr id="21" name="テキスト ボックス 20"/>
          <p:cNvSpPr txBox="1"/>
          <p:nvPr/>
        </p:nvSpPr>
        <p:spPr>
          <a:xfrm>
            <a:off x="4427984" y="754264"/>
            <a:ext cx="2026517"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ビュー（一覧）の設定</a:t>
            </a:r>
            <a:r>
              <a:rPr kumimoji="1" lang="en-US" altLang="ja-JP" sz="1400" b="1" dirty="0">
                <a:solidFill>
                  <a:srgbClr val="FF0000"/>
                </a:solidFill>
              </a:rPr>
              <a:t>】</a:t>
            </a:r>
            <a:endParaRPr kumimoji="1" lang="ja-JP" altLang="en-US" sz="1400" b="1" dirty="0">
              <a:solidFill>
                <a:srgbClr val="FF0000"/>
              </a:solidFill>
            </a:endParaRPr>
          </a:p>
        </p:txBody>
      </p:sp>
      <p:sp>
        <p:nvSpPr>
          <p:cNvPr id="23" name="テキスト ボックス 22"/>
          <p:cNvSpPr txBox="1"/>
          <p:nvPr/>
        </p:nvSpPr>
        <p:spPr>
          <a:xfrm>
            <a:off x="-4237" y="1123720"/>
            <a:ext cx="7001112" cy="307777"/>
          </a:xfrm>
          <a:prstGeom prst="rect">
            <a:avLst/>
          </a:prstGeom>
          <a:noFill/>
        </p:spPr>
        <p:txBody>
          <a:bodyPr wrap="square" rtlCol="0">
            <a:spAutoFit/>
          </a:bodyPr>
          <a:lstStyle/>
          <a:p>
            <a:r>
              <a:rPr kumimoji="1" lang="ja-JP" altLang="en-US" sz="1400" dirty="0">
                <a:solidFill>
                  <a:srgbClr val="FF0000"/>
                </a:solidFill>
              </a:rPr>
              <a:t>「管理者設定」→「</a:t>
            </a:r>
            <a:r>
              <a:rPr lang="ja-JP" altLang="en-US" sz="1400" dirty="0">
                <a:solidFill>
                  <a:srgbClr val="FF0000"/>
                </a:solidFill>
              </a:rPr>
              <a:t>管理者</a:t>
            </a:r>
            <a:r>
              <a:rPr lang="en-US" altLang="ja-JP" sz="1400" dirty="0">
                <a:solidFill>
                  <a:srgbClr val="FF0000"/>
                </a:solidFill>
              </a:rPr>
              <a:t>SFA</a:t>
            </a:r>
            <a:r>
              <a:rPr lang="ja-JP" altLang="en-US" sz="1400" dirty="0">
                <a:solidFill>
                  <a:srgbClr val="FF0000"/>
                </a:solidFill>
              </a:rPr>
              <a:t>設定</a:t>
            </a:r>
            <a:r>
              <a:rPr kumimoji="1" lang="ja-JP" altLang="en-US" sz="1400" dirty="0">
                <a:solidFill>
                  <a:srgbClr val="FF0000"/>
                </a:solidFill>
              </a:rPr>
              <a:t>」→「案件ビュー一覧」</a:t>
            </a:r>
          </a:p>
        </p:txBody>
      </p:sp>
      <p:sp>
        <p:nvSpPr>
          <p:cNvPr id="30" name="正方形/長方形 29"/>
          <p:cNvSpPr/>
          <p:nvPr/>
        </p:nvSpPr>
        <p:spPr bwMode="auto">
          <a:xfrm>
            <a:off x="5626618" y="1777461"/>
            <a:ext cx="3121845" cy="22914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nvGrpSpPr>
          <p:cNvPr id="3" name="グループ化 2"/>
          <p:cNvGrpSpPr/>
          <p:nvPr/>
        </p:nvGrpSpPr>
        <p:grpSpPr>
          <a:xfrm>
            <a:off x="254520" y="1439554"/>
            <a:ext cx="3258004" cy="1036226"/>
            <a:chOff x="254520" y="1439554"/>
            <a:chExt cx="3258004" cy="1036226"/>
          </a:xfrm>
        </p:grpSpPr>
        <p:pic>
          <p:nvPicPr>
            <p:cNvPr id="2" name="図 1"/>
            <p:cNvPicPr>
              <a:picLocks noChangeAspect="1"/>
            </p:cNvPicPr>
            <p:nvPr/>
          </p:nvPicPr>
          <p:blipFill rotWithShape="1">
            <a:blip r:embed="rId4"/>
            <a:srcRect r="52527" b="29333"/>
            <a:stretch/>
          </p:blipFill>
          <p:spPr>
            <a:xfrm>
              <a:off x="254520" y="1510662"/>
              <a:ext cx="3258004" cy="965118"/>
            </a:xfrm>
            <a:prstGeom prst="rect">
              <a:avLst/>
            </a:prstGeom>
            <a:ln>
              <a:solidFill>
                <a:schemeClr val="tx1"/>
              </a:solidFill>
            </a:ln>
          </p:spPr>
        </p:pic>
        <p:sp>
          <p:nvSpPr>
            <p:cNvPr id="28" name="正方形/長方形 27"/>
            <p:cNvSpPr/>
            <p:nvPr/>
          </p:nvSpPr>
          <p:spPr bwMode="auto">
            <a:xfrm>
              <a:off x="2018075" y="1562762"/>
              <a:ext cx="828000" cy="252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2" name="楕円 31"/>
            <p:cNvSpPr/>
            <p:nvPr/>
          </p:nvSpPr>
          <p:spPr bwMode="auto">
            <a:xfrm>
              <a:off x="1847420" y="1439554"/>
              <a:ext cx="237782" cy="237151"/>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33" name="楕円 32"/>
          <p:cNvSpPr/>
          <p:nvPr/>
        </p:nvSpPr>
        <p:spPr bwMode="auto">
          <a:xfrm>
            <a:off x="8629572" y="1670270"/>
            <a:ext cx="237782" cy="214380"/>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pic>
        <p:nvPicPr>
          <p:cNvPr id="37" name="図 3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3896591" y="1699762"/>
            <a:ext cx="390033" cy="408818"/>
          </a:xfrm>
          <a:prstGeom prst="rect">
            <a:avLst/>
          </a:prstGeom>
        </p:spPr>
      </p:pic>
      <p:pic>
        <p:nvPicPr>
          <p:cNvPr id="39" name="図 3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0800000">
            <a:off x="5377325" y="2469828"/>
            <a:ext cx="390033" cy="408818"/>
          </a:xfrm>
          <a:prstGeom prst="rect">
            <a:avLst/>
          </a:prstGeom>
        </p:spPr>
      </p:pic>
      <p:sp>
        <p:nvSpPr>
          <p:cNvPr id="41" name="テキスト ボックス 40"/>
          <p:cNvSpPr txBox="1"/>
          <p:nvPr/>
        </p:nvSpPr>
        <p:spPr>
          <a:xfrm>
            <a:off x="5626618" y="5169293"/>
            <a:ext cx="3547766" cy="400110"/>
          </a:xfrm>
          <a:prstGeom prst="rect">
            <a:avLst/>
          </a:prstGeom>
          <a:noFill/>
        </p:spPr>
        <p:txBody>
          <a:bodyPr wrap="none" rtlCol="0">
            <a:spAutoFit/>
          </a:bodyPr>
          <a:lstStyle/>
          <a:p>
            <a:r>
              <a:rPr kumimoji="1" lang="ja-JP" altLang="en-US" sz="1000" dirty="0">
                <a:latin typeface="Meiryo UI" panose="020B0604030504040204" pitchFamily="50" charset="-128"/>
                <a:ea typeface="Meiryo UI" panose="020B0604030504040204" pitchFamily="50" charset="-128"/>
              </a:rPr>
              <a:t>・左の項目を選択し「追加」で右のビュー項目一覧に表示されます。</a:t>
            </a:r>
            <a:endParaRPr kumimoji="1"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・ビュー表示した際は、上からの項目が、左から右に表示されます。</a:t>
            </a:r>
            <a:endParaRPr lang="en-US" altLang="ja-JP" sz="1000" dirty="0">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5813100" y="2653108"/>
            <a:ext cx="3038011" cy="553998"/>
          </a:xfrm>
          <a:prstGeom prst="rect">
            <a:avLst/>
          </a:prstGeom>
          <a:noFill/>
        </p:spPr>
        <p:txBody>
          <a:bodyPr wrap="none" rtlCol="0">
            <a:spAutoFit/>
          </a:bodyPr>
          <a:lstStyle/>
          <a:p>
            <a:r>
              <a:rPr kumimoji="1" lang="ja-JP" altLang="en-US" sz="1000" dirty="0">
                <a:latin typeface="Meiryo UI" panose="020B0604030504040204" pitchFamily="50" charset="-128"/>
                <a:ea typeface="Meiryo UI" panose="020B0604030504040204" pitchFamily="50" charset="-128"/>
              </a:rPr>
              <a:t>・表示されるビュー名を入力</a:t>
            </a:r>
            <a:endParaRPr kumimoji="1"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・案件照会の一覧画面から編集出来るようにするかどうか</a:t>
            </a:r>
            <a:endParaRPr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の設定を行います。</a:t>
            </a:r>
          </a:p>
        </p:txBody>
      </p:sp>
      <p:grpSp>
        <p:nvGrpSpPr>
          <p:cNvPr id="10" name="グループ化 9"/>
          <p:cNvGrpSpPr/>
          <p:nvPr/>
        </p:nvGrpSpPr>
        <p:grpSpPr>
          <a:xfrm>
            <a:off x="369108" y="3066607"/>
            <a:ext cx="5239882" cy="3132000"/>
            <a:chOff x="369108" y="3066607"/>
            <a:chExt cx="5239882" cy="3132000"/>
          </a:xfrm>
        </p:grpSpPr>
        <p:pic>
          <p:nvPicPr>
            <p:cNvPr id="8" name="図 7"/>
            <p:cNvPicPr>
              <a:picLocks noChangeAspect="1"/>
            </p:cNvPicPr>
            <p:nvPr/>
          </p:nvPicPr>
          <p:blipFill>
            <a:blip r:embed="rId6"/>
            <a:stretch>
              <a:fillRect/>
            </a:stretch>
          </p:blipFill>
          <p:spPr>
            <a:xfrm>
              <a:off x="369108" y="3066607"/>
              <a:ext cx="5239882" cy="3132000"/>
            </a:xfrm>
            <a:prstGeom prst="rect">
              <a:avLst/>
            </a:prstGeom>
            <a:ln>
              <a:solidFill>
                <a:schemeClr val="bg1">
                  <a:lumMod val="75000"/>
                </a:schemeClr>
              </a:solidFill>
            </a:ln>
          </p:spPr>
        </p:pic>
        <p:sp>
          <p:nvSpPr>
            <p:cNvPr id="36" name="正方形/長方形 35"/>
            <p:cNvSpPr/>
            <p:nvPr/>
          </p:nvSpPr>
          <p:spPr bwMode="auto">
            <a:xfrm>
              <a:off x="401634" y="4200253"/>
              <a:ext cx="1198258" cy="193808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4" name="楕円 33"/>
            <p:cNvSpPr/>
            <p:nvPr/>
          </p:nvSpPr>
          <p:spPr bwMode="auto">
            <a:xfrm>
              <a:off x="1455876" y="4139871"/>
              <a:ext cx="237782" cy="21917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4</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4" name="正方形/長方形 23"/>
            <p:cNvSpPr/>
            <p:nvPr/>
          </p:nvSpPr>
          <p:spPr bwMode="auto">
            <a:xfrm>
              <a:off x="1717570" y="4941168"/>
              <a:ext cx="396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5" name="楕円 33"/>
            <p:cNvSpPr/>
            <p:nvPr/>
          </p:nvSpPr>
          <p:spPr bwMode="auto">
            <a:xfrm>
              <a:off x="2018075" y="4807469"/>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5</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27" name="正方形/長方形 26"/>
          <p:cNvSpPr/>
          <p:nvPr/>
        </p:nvSpPr>
        <p:spPr bwMode="auto">
          <a:xfrm>
            <a:off x="5626619" y="2040467"/>
            <a:ext cx="1105622" cy="169333"/>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9" name="楕円 28"/>
          <p:cNvSpPr/>
          <p:nvPr/>
        </p:nvSpPr>
        <p:spPr bwMode="auto">
          <a:xfrm>
            <a:off x="6631960" y="2180791"/>
            <a:ext cx="237782" cy="214380"/>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7434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3840664" y="1991839"/>
            <a:ext cx="4994285" cy="3314285"/>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2</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フィルタ・ビューの設定</a:t>
            </a:r>
          </a:p>
        </p:txBody>
      </p:sp>
      <p:sp>
        <p:nvSpPr>
          <p:cNvPr id="21" name="テキスト ボックス 20"/>
          <p:cNvSpPr txBox="1"/>
          <p:nvPr/>
        </p:nvSpPr>
        <p:spPr>
          <a:xfrm>
            <a:off x="4427984" y="754264"/>
            <a:ext cx="1438214"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フィルタの設定</a:t>
            </a:r>
            <a:r>
              <a:rPr kumimoji="1" lang="en-US" altLang="ja-JP" sz="1400" b="1" dirty="0">
                <a:solidFill>
                  <a:srgbClr val="FF0000"/>
                </a:solidFill>
              </a:rPr>
              <a:t>】</a:t>
            </a:r>
            <a:endParaRPr kumimoji="1" lang="ja-JP" altLang="en-US" sz="1400" b="1" dirty="0">
              <a:solidFill>
                <a:srgbClr val="FF0000"/>
              </a:solidFill>
            </a:endParaRPr>
          </a:p>
        </p:txBody>
      </p:sp>
      <p:sp>
        <p:nvSpPr>
          <p:cNvPr id="22" name="テキスト ボックス 21"/>
          <p:cNvSpPr txBox="1"/>
          <p:nvPr/>
        </p:nvSpPr>
        <p:spPr>
          <a:xfrm>
            <a:off x="6846668" y="1667059"/>
            <a:ext cx="2031325" cy="276999"/>
          </a:xfrm>
          <a:prstGeom prst="rect">
            <a:avLst/>
          </a:prstGeom>
          <a:noFill/>
        </p:spPr>
        <p:txBody>
          <a:bodyPr wrap="none" rtlCol="0">
            <a:spAutoFit/>
          </a:bodyPr>
          <a:lstStyle/>
          <a:p>
            <a:r>
              <a:rPr kumimoji="1" lang="ja-JP" altLang="en-US" sz="1200" dirty="0"/>
              <a:t>■案件照会（利用者画面）</a:t>
            </a:r>
          </a:p>
        </p:txBody>
      </p:sp>
      <p:sp>
        <p:nvSpPr>
          <p:cNvPr id="23" name="テキスト ボックス 22"/>
          <p:cNvSpPr txBox="1"/>
          <p:nvPr/>
        </p:nvSpPr>
        <p:spPr>
          <a:xfrm>
            <a:off x="19160" y="1110819"/>
            <a:ext cx="7001112" cy="307777"/>
          </a:xfrm>
          <a:prstGeom prst="rect">
            <a:avLst/>
          </a:prstGeom>
          <a:noFill/>
        </p:spPr>
        <p:txBody>
          <a:bodyPr wrap="square" rtlCol="0">
            <a:spAutoFit/>
          </a:bodyPr>
          <a:lstStyle/>
          <a:p>
            <a:r>
              <a:rPr kumimoji="1" lang="ja-JP" altLang="en-US" sz="1400" dirty="0">
                <a:solidFill>
                  <a:srgbClr val="FF0000"/>
                </a:solidFill>
              </a:rPr>
              <a:t>顧客照会、案件照会、日報照会ともに考え方は同じのため、案件照会を例にご説明をします。</a:t>
            </a:r>
          </a:p>
        </p:txBody>
      </p:sp>
      <p:sp>
        <p:nvSpPr>
          <p:cNvPr id="24" name="正方形/長方形 23"/>
          <p:cNvSpPr/>
          <p:nvPr/>
        </p:nvSpPr>
        <p:spPr bwMode="auto">
          <a:xfrm>
            <a:off x="3928867" y="2348880"/>
            <a:ext cx="1003173" cy="1244018"/>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5" name="正方形/長方形 24"/>
          <p:cNvSpPr/>
          <p:nvPr/>
        </p:nvSpPr>
        <p:spPr bwMode="auto">
          <a:xfrm>
            <a:off x="3928869" y="3592900"/>
            <a:ext cx="1003171" cy="33024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6" name="正方形/長方形 25"/>
          <p:cNvSpPr/>
          <p:nvPr/>
        </p:nvSpPr>
        <p:spPr bwMode="auto">
          <a:xfrm>
            <a:off x="3928868" y="3923142"/>
            <a:ext cx="1003172" cy="1306057"/>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7" name="楕円 26"/>
          <p:cNvSpPr/>
          <p:nvPr/>
        </p:nvSpPr>
        <p:spPr bwMode="auto">
          <a:xfrm>
            <a:off x="3771286" y="236913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9" name="楕円 28"/>
          <p:cNvSpPr/>
          <p:nvPr/>
        </p:nvSpPr>
        <p:spPr bwMode="auto">
          <a:xfrm>
            <a:off x="3759527" y="3653586"/>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楕円 30"/>
          <p:cNvSpPr/>
          <p:nvPr/>
        </p:nvSpPr>
        <p:spPr bwMode="auto">
          <a:xfrm>
            <a:off x="3759526" y="4259608"/>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5" name="楕円 34"/>
          <p:cNvSpPr/>
          <p:nvPr/>
        </p:nvSpPr>
        <p:spPr bwMode="auto">
          <a:xfrm>
            <a:off x="373183" y="2420501"/>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8" name="楕円 37"/>
          <p:cNvSpPr/>
          <p:nvPr/>
        </p:nvSpPr>
        <p:spPr bwMode="auto">
          <a:xfrm>
            <a:off x="355402" y="3121899"/>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2" name="楕円 41"/>
          <p:cNvSpPr/>
          <p:nvPr/>
        </p:nvSpPr>
        <p:spPr bwMode="auto">
          <a:xfrm>
            <a:off x="355402" y="3807685"/>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43" name="正方形/長方形 42"/>
          <p:cNvSpPr/>
          <p:nvPr/>
        </p:nvSpPr>
        <p:spPr>
          <a:xfrm>
            <a:off x="640908" y="2404887"/>
            <a:ext cx="2069797" cy="246221"/>
          </a:xfrm>
          <a:prstGeom prst="rect">
            <a:avLst/>
          </a:prstGeom>
        </p:spPr>
        <p:txBody>
          <a:bodyPr wrap="none">
            <a:spAutoFit/>
          </a:bodyPr>
          <a:lstStyle/>
          <a:p>
            <a:r>
              <a:rPr lang="ja-JP" altLang="en-US" sz="1000" dirty="0">
                <a:solidFill>
                  <a:srgbClr val="FF0000"/>
                </a:solidFill>
                <a:latin typeface="+mn-ea"/>
              </a:rPr>
              <a:t>システム固定のフィルタ（変更不可）</a:t>
            </a:r>
            <a:endParaRPr lang="en-US" altLang="ja-JP" sz="1000" dirty="0">
              <a:solidFill>
                <a:srgbClr val="FF0000"/>
              </a:solidFill>
              <a:latin typeface="+mn-ea"/>
            </a:endParaRPr>
          </a:p>
        </p:txBody>
      </p:sp>
      <p:sp>
        <p:nvSpPr>
          <p:cNvPr id="44" name="正方形/長方形 43"/>
          <p:cNvSpPr/>
          <p:nvPr/>
        </p:nvSpPr>
        <p:spPr>
          <a:xfrm>
            <a:off x="643434" y="3106487"/>
            <a:ext cx="3312368" cy="400110"/>
          </a:xfrm>
          <a:prstGeom prst="rect">
            <a:avLst/>
          </a:prstGeom>
        </p:spPr>
        <p:txBody>
          <a:bodyPr wrap="square">
            <a:spAutoFit/>
          </a:bodyPr>
          <a:lstStyle/>
          <a:p>
            <a:r>
              <a:rPr lang="ja-JP" altLang="en-US" sz="1000" dirty="0">
                <a:solidFill>
                  <a:srgbClr val="FF0000"/>
                </a:solidFill>
                <a:latin typeface="+mn-ea"/>
              </a:rPr>
              <a:t>利用者個人（ログインユーザー）別に設定できるフィルタ</a:t>
            </a:r>
            <a:endParaRPr lang="en-US" altLang="ja-JP" sz="1000" dirty="0">
              <a:solidFill>
                <a:srgbClr val="FF0000"/>
              </a:solidFill>
              <a:latin typeface="+mn-ea"/>
            </a:endParaRPr>
          </a:p>
          <a:p>
            <a:r>
              <a:rPr lang="ja-JP" altLang="en-US" sz="1000" dirty="0">
                <a:solidFill>
                  <a:srgbClr val="FF0000"/>
                </a:solidFill>
                <a:latin typeface="+mn-ea"/>
              </a:rPr>
              <a:t>「フィルタ設定」で設定が可能です。</a:t>
            </a:r>
            <a:endParaRPr lang="en-US" altLang="ja-JP" sz="1000" dirty="0">
              <a:solidFill>
                <a:srgbClr val="FF0000"/>
              </a:solidFill>
              <a:latin typeface="+mn-ea"/>
            </a:endParaRPr>
          </a:p>
        </p:txBody>
      </p:sp>
      <p:sp>
        <p:nvSpPr>
          <p:cNvPr id="45" name="正方形/長方形 44"/>
          <p:cNvSpPr/>
          <p:nvPr/>
        </p:nvSpPr>
        <p:spPr>
          <a:xfrm>
            <a:off x="643434" y="3772070"/>
            <a:ext cx="3312368" cy="400110"/>
          </a:xfrm>
          <a:prstGeom prst="rect">
            <a:avLst/>
          </a:prstGeom>
        </p:spPr>
        <p:txBody>
          <a:bodyPr wrap="square">
            <a:spAutoFit/>
          </a:bodyPr>
          <a:lstStyle/>
          <a:p>
            <a:r>
              <a:rPr lang="ja-JP" altLang="en-US" sz="1000" dirty="0">
                <a:solidFill>
                  <a:srgbClr val="FF0000"/>
                </a:solidFill>
                <a:latin typeface="+mn-ea"/>
              </a:rPr>
              <a:t>利用者全員に共通して利用できるフィルタ</a:t>
            </a:r>
            <a:endParaRPr lang="en-US" altLang="ja-JP" sz="1000" dirty="0">
              <a:solidFill>
                <a:srgbClr val="FF0000"/>
              </a:solidFill>
              <a:latin typeface="+mn-ea"/>
            </a:endParaRPr>
          </a:p>
          <a:p>
            <a:r>
              <a:rPr lang="ja-JP" altLang="en-US" sz="1000" dirty="0">
                <a:solidFill>
                  <a:srgbClr val="FF0000"/>
                </a:solidFill>
                <a:latin typeface="+mn-ea"/>
              </a:rPr>
              <a:t>システム管理者で設定が可能です。</a:t>
            </a:r>
            <a:endParaRPr lang="en-US" altLang="ja-JP" sz="1000" dirty="0">
              <a:solidFill>
                <a:srgbClr val="FF0000"/>
              </a:solidFill>
              <a:latin typeface="+mn-ea"/>
            </a:endParaRPr>
          </a:p>
        </p:txBody>
      </p:sp>
      <p:cxnSp>
        <p:nvCxnSpPr>
          <p:cNvPr id="9" name="直線矢印コネクタ 8"/>
          <p:cNvCxnSpPr/>
          <p:nvPr/>
        </p:nvCxnSpPr>
        <p:spPr bwMode="auto">
          <a:xfrm>
            <a:off x="1567518" y="4172180"/>
            <a:ext cx="0" cy="308792"/>
          </a:xfrm>
          <a:prstGeom prst="straightConnector1">
            <a:avLst/>
          </a:prstGeom>
          <a:solidFill>
            <a:schemeClr val="bg1"/>
          </a:solidFill>
          <a:ln w="3175"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0" name="テキスト ボックス 9"/>
          <p:cNvSpPr txBox="1"/>
          <p:nvPr/>
        </p:nvSpPr>
        <p:spPr>
          <a:xfrm>
            <a:off x="645118" y="4450188"/>
            <a:ext cx="2183611" cy="246221"/>
          </a:xfrm>
          <a:prstGeom prst="rect">
            <a:avLst/>
          </a:prstGeom>
          <a:noFill/>
        </p:spPr>
        <p:txBody>
          <a:bodyPr wrap="none" rtlCol="0">
            <a:spAutoFit/>
          </a:bodyPr>
          <a:lstStyle/>
          <a:p>
            <a:r>
              <a:rPr kumimoji="1" lang="ja-JP" altLang="en-US" sz="1000" dirty="0">
                <a:latin typeface="Meiryo UI" panose="020B0604030504040204" pitchFamily="50" charset="-128"/>
                <a:ea typeface="Meiryo UI" panose="020B0604030504040204" pitchFamily="50" charset="-128"/>
              </a:rPr>
              <a:t>次ページに設定方法を記載しています。</a:t>
            </a:r>
          </a:p>
        </p:txBody>
      </p:sp>
    </p:spTree>
    <p:extLst>
      <p:ext uri="{BB962C8B-B14F-4D97-AF65-F5344CB8AC3E}">
        <p14:creationId xmlns:p14="http://schemas.microsoft.com/office/powerpoint/2010/main" val="2727394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3"/>
          <a:stretch>
            <a:fillRect/>
          </a:stretch>
        </p:blipFill>
        <p:spPr>
          <a:xfrm>
            <a:off x="4788024" y="1196752"/>
            <a:ext cx="3266667" cy="2071429"/>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2</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フィルタ・ビューの設定</a:t>
            </a:r>
          </a:p>
        </p:txBody>
      </p:sp>
      <p:sp>
        <p:nvSpPr>
          <p:cNvPr id="21" name="テキスト ボックス 20"/>
          <p:cNvSpPr txBox="1"/>
          <p:nvPr/>
        </p:nvSpPr>
        <p:spPr>
          <a:xfrm>
            <a:off x="4427984" y="754264"/>
            <a:ext cx="1438214"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フィルタの設定</a:t>
            </a:r>
            <a:r>
              <a:rPr kumimoji="1" lang="en-US" altLang="ja-JP" sz="1400" b="1" dirty="0">
                <a:solidFill>
                  <a:srgbClr val="FF0000"/>
                </a:solidFill>
              </a:rPr>
              <a:t>】</a:t>
            </a:r>
            <a:endParaRPr kumimoji="1" lang="ja-JP" altLang="en-US" sz="1400" b="1" dirty="0">
              <a:solidFill>
                <a:srgbClr val="FF0000"/>
              </a:solidFill>
            </a:endParaRPr>
          </a:p>
        </p:txBody>
      </p:sp>
      <p:sp>
        <p:nvSpPr>
          <p:cNvPr id="23" name="テキスト ボックス 22"/>
          <p:cNvSpPr txBox="1"/>
          <p:nvPr/>
        </p:nvSpPr>
        <p:spPr>
          <a:xfrm>
            <a:off x="19160" y="1110819"/>
            <a:ext cx="7001112" cy="307777"/>
          </a:xfrm>
          <a:prstGeom prst="rect">
            <a:avLst/>
          </a:prstGeom>
          <a:noFill/>
        </p:spPr>
        <p:txBody>
          <a:bodyPr wrap="square" rtlCol="0">
            <a:spAutoFit/>
          </a:bodyPr>
          <a:lstStyle/>
          <a:p>
            <a:r>
              <a:rPr kumimoji="1" lang="ja-JP" altLang="en-US" sz="1400" dirty="0">
                <a:solidFill>
                  <a:srgbClr val="FF0000"/>
                </a:solidFill>
              </a:rPr>
              <a:t>「管理者設定」→「</a:t>
            </a:r>
            <a:r>
              <a:rPr lang="ja-JP" altLang="en-US" sz="1400" dirty="0">
                <a:solidFill>
                  <a:srgbClr val="FF0000"/>
                </a:solidFill>
              </a:rPr>
              <a:t>管理者</a:t>
            </a:r>
            <a:r>
              <a:rPr lang="en-US" altLang="ja-JP" sz="1400" dirty="0">
                <a:solidFill>
                  <a:srgbClr val="FF0000"/>
                </a:solidFill>
              </a:rPr>
              <a:t>SFA</a:t>
            </a:r>
            <a:r>
              <a:rPr lang="ja-JP" altLang="en-US" sz="1400" dirty="0">
                <a:solidFill>
                  <a:srgbClr val="FF0000"/>
                </a:solidFill>
              </a:rPr>
              <a:t>設定</a:t>
            </a:r>
            <a:r>
              <a:rPr kumimoji="1" lang="ja-JP" altLang="en-US" sz="1400" dirty="0">
                <a:solidFill>
                  <a:srgbClr val="FF0000"/>
                </a:solidFill>
              </a:rPr>
              <a:t>」→「案件フィルタ一覧」</a:t>
            </a:r>
          </a:p>
        </p:txBody>
      </p:sp>
      <p:sp>
        <p:nvSpPr>
          <p:cNvPr id="30" name="正方形/長方形 29"/>
          <p:cNvSpPr/>
          <p:nvPr/>
        </p:nvSpPr>
        <p:spPr bwMode="auto">
          <a:xfrm>
            <a:off x="4779397" y="3034456"/>
            <a:ext cx="612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nvGrpSpPr>
          <p:cNvPr id="7" name="グループ化 6"/>
          <p:cNvGrpSpPr/>
          <p:nvPr/>
        </p:nvGrpSpPr>
        <p:grpSpPr>
          <a:xfrm>
            <a:off x="323528" y="1412776"/>
            <a:ext cx="3229714" cy="1186185"/>
            <a:chOff x="395536" y="1430028"/>
            <a:chExt cx="3229714" cy="1186185"/>
          </a:xfrm>
        </p:grpSpPr>
        <p:pic>
          <p:nvPicPr>
            <p:cNvPr id="5" name="図 4"/>
            <p:cNvPicPr>
              <a:picLocks noChangeAspect="1"/>
            </p:cNvPicPr>
            <p:nvPr/>
          </p:nvPicPr>
          <p:blipFill>
            <a:blip r:embed="rId4"/>
            <a:stretch>
              <a:fillRect/>
            </a:stretch>
          </p:blipFill>
          <p:spPr>
            <a:xfrm>
              <a:off x="395536" y="1484784"/>
              <a:ext cx="3229714" cy="1131429"/>
            </a:xfrm>
            <a:prstGeom prst="rect">
              <a:avLst/>
            </a:prstGeom>
            <a:ln>
              <a:solidFill>
                <a:schemeClr val="tx1"/>
              </a:solidFill>
            </a:ln>
          </p:spPr>
        </p:pic>
        <p:sp>
          <p:nvSpPr>
            <p:cNvPr id="28" name="正方形/長方形 27"/>
            <p:cNvSpPr/>
            <p:nvPr/>
          </p:nvSpPr>
          <p:spPr bwMode="auto">
            <a:xfrm>
              <a:off x="2529187" y="1547882"/>
              <a:ext cx="1044000" cy="288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2" name="楕円 31"/>
            <p:cNvSpPr/>
            <p:nvPr/>
          </p:nvSpPr>
          <p:spPr bwMode="auto">
            <a:xfrm>
              <a:off x="2411760" y="1430028"/>
              <a:ext cx="237782" cy="23263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1</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
        <p:nvSpPr>
          <p:cNvPr id="33" name="楕円 32"/>
          <p:cNvSpPr/>
          <p:nvPr/>
        </p:nvSpPr>
        <p:spPr bwMode="auto">
          <a:xfrm>
            <a:off x="5292080" y="2924944"/>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2</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pic>
        <p:nvPicPr>
          <p:cNvPr id="37" name="図 3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3717296" y="1835432"/>
            <a:ext cx="390033" cy="408818"/>
          </a:xfrm>
          <a:prstGeom prst="rect">
            <a:avLst/>
          </a:prstGeom>
        </p:spPr>
      </p:pic>
      <p:pic>
        <p:nvPicPr>
          <p:cNvPr id="39" name="図 3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0800000">
            <a:off x="4211960" y="2924944"/>
            <a:ext cx="390033" cy="408818"/>
          </a:xfrm>
          <a:prstGeom prst="rect">
            <a:avLst/>
          </a:prstGeom>
        </p:spPr>
      </p:pic>
      <p:sp>
        <p:nvSpPr>
          <p:cNvPr id="19" name="テキスト ボックス 18"/>
          <p:cNvSpPr txBox="1"/>
          <p:nvPr/>
        </p:nvSpPr>
        <p:spPr>
          <a:xfrm>
            <a:off x="5634693" y="5022732"/>
            <a:ext cx="3001143" cy="1323439"/>
          </a:xfrm>
          <a:prstGeom prst="rect">
            <a:avLst/>
          </a:prstGeom>
          <a:noFill/>
        </p:spPr>
        <p:txBody>
          <a:bodyPr wrap="none" rtlCol="0">
            <a:spAutoFit/>
          </a:bodyPr>
          <a:lstStyle/>
          <a:p>
            <a:r>
              <a:rPr kumimoji="1" lang="ja-JP" altLang="en-US" sz="1000" dirty="0">
                <a:latin typeface="Meiryo UI" panose="020B0604030504040204" pitchFamily="50" charset="-128"/>
                <a:ea typeface="Meiryo UI" panose="020B0604030504040204" pitchFamily="50" charset="-128"/>
              </a:rPr>
              <a:t>・左の項目を選択し「追加」で右のビュー項目一覧に</a:t>
            </a:r>
            <a:endParaRPr kumimoji="1"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a:t>
            </a:r>
            <a:r>
              <a:rPr kumimoji="1" lang="ja-JP" altLang="en-US" sz="1000" dirty="0">
                <a:latin typeface="Meiryo UI" panose="020B0604030504040204" pitchFamily="50" charset="-128"/>
                <a:ea typeface="Meiryo UI" panose="020B0604030504040204" pitchFamily="50" charset="-128"/>
              </a:rPr>
              <a:t>表示されます。</a:t>
            </a:r>
            <a:endParaRPr kumimoji="1" lang="en-US" altLang="ja-JP" sz="1000" dirty="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注）選択項目をフィルタに設定した場合は、チェックを</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つけた項目が入力時に選択されたものが対象と</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なります。</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選択項目にチェックを</a:t>
            </a:r>
            <a:r>
              <a:rPr lang="en-US" altLang="ja-JP" sz="1000" dirty="0">
                <a:latin typeface="Meiryo UI" panose="020B0604030504040204" pitchFamily="50" charset="-128"/>
                <a:ea typeface="Meiryo UI" panose="020B0604030504040204" pitchFamily="50" charset="-128"/>
              </a:rPr>
              <a:t>1</a:t>
            </a:r>
            <a:r>
              <a:rPr lang="ja-JP" altLang="en-US" sz="1000" dirty="0">
                <a:latin typeface="Meiryo UI" panose="020B0604030504040204" pitchFamily="50" charset="-128"/>
                <a:ea typeface="Meiryo UI" panose="020B0604030504040204" pitchFamily="50" charset="-128"/>
              </a:rPr>
              <a:t>つ以上つけていない場合、</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その項目は条件として機能しません。</a:t>
            </a:r>
            <a:endParaRPr lang="en-US" altLang="ja-JP" sz="1000" dirty="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5625075" y="3611567"/>
            <a:ext cx="3267405" cy="861774"/>
          </a:xfrm>
          <a:prstGeom prst="rect">
            <a:avLst/>
          </a:prstGeom>
          <a:noFill/>
        </p:spPr>
        <p:txBody>
          <a:bodyPr wrap="square" rtlCol="0">
            <a:spAutoFit/>
          </a:bodyPr>
          <a:lstStyle/>
          <a:p>
            <a:r>
              <a:rPr lang="ja-JP" altLang="en-US" sz="1000" dirty="0">
                <a:latin typeface="Meiryo UI" panose="020B0604030504040204" pitchFamily="50" charset="-128"/>
                <a:ea typeface="Meiryo UI" panose="020B0604030504040204" pitchFamily="50" charset="-128"/>
              </a:rPr>
              <a:t>「デフォルトビュー」・・・フィルタを選択したときのデフォルトビューを</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指定します。                        　</a:t>
            </a:r>
            <a:endParaRPr lang="en-US" altLang="ja-JP" sz="1000" dirty="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公開メンバ」・・・設定をしたフィルタが表示される</a:t>
            </a:r>
            <a:r>
              <a:rPr lang="ja-JP" altLang="en-US" sz="1000" dirty="0">
                <a:latin typeface="Meiryo UI" panose="020B0604030504040204" pitchFamily="50" charset="-128"/>
                <a:ea typeface="Meiryo UI" panose="020B0604030504040204" pitchFamily="50" charset="-128"/>
              </a:rPr>
              <a:t>メンバ</a:t>
            </a:r>
            <a:endParaRPr lang="en-US" altLang="ja-JP" sz="1000" dirty="0">
              <a:latin typeface="Meiryo UI" panose="020B0604030504040204" pitchFamily="50" charset="-128"/>
              <a:ea typeface="Meiryo UI" panose="020B0604030504040204" pitchFamily="50" charset="-128"/>
            </a:endParaRPr>
          </a:p>
          <a:p>
            <a:r>
              <a:rPr lang="en-US" altLang="ja-JP" sz="1000" dirty="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（利用者）を選択できます。</a:t>
            </a:r>
            <a:endParaRPr lang="en-US" altLang="ja-JP" sz="1000" dirty="0">
              <a:latin typeface="Meiryo UI" panose="020B0604030504040204" pitchFamily="50" charset="-128"/>
              <a:ea typeface="Meiryo UI" panose="020B0604030504040204" pitchFamily="50" charset="-128"/>
            </a:endParaRPr>
          </a:p>
        </p:txBody>
      </p:sp>
      <p:grpSp>
        <p:nvGrpSpPr>
          <p:cNvPr id="10" name="グループ化 9"/>
          <p:cNvGrpSpPr/>
          <p:nvPr/>
        </p:nvGrpSpPr>
        <p:grpSpPr>
          <a:xfrm>
            <a:off x="395536" y="3573016"/>
            <a:ext cx="4548571" cy="2690086"/>
            <a:chOff x="395536" y="3573016"/>
            <a:chExt cx="4548571" cy="2690086"/>
          </a:xfrm>
        </p:grpSpPr>
        <p:pic>
          <p:nvPicPr>
            <p:cNvPr id="9" name="図 8"/>
            <p:cNvPicPr>
              <a:picLocks noChangeAspect="1"/>
            </p:cNvPicPr>
            <p:nvPr/>
          </p:nvPicPr>
          <p:blipFill>
            <a:blip r:embed="rId6"/>
            <a:stretch>
              <a:fillRect/>
            </a:stretch>
          </p:blipFill>
          <p:spPr>
            <a:xfrm>
              <a:off x="395536" y="3573016"/>
              <a:ext cx="4548571" cy="2685714"/>
            </a:xfrm>
            <a:prstGeom prst="rect">
              <a:avLst/>
            </a:prstGeom>
            <a:ln>
              <a:solidFill>
                <a:schemeClr val="tx1"/>
              </a:solidFill>
            </a:ln>
          </p:spPr>
        </p:pic>
        <p:sp>
          <p:nvSpPr>
            <p:cNvPr id="36" name="正方形/長方形 35"/>
            <p:cNvSpPr/>
            <p:nvPr/>
          </p:nvSpPr>
          <p:spPr bwMode="auto">
            <a:xfrm>
              <a:off x="1492908" y="6073044"/>
              <a:ext cx="324000" cy="180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2" name="正方形/長方形 21"/>
            <p:cNvSpPr/>
            <p:nvPr/>
          </p:nvSpPr>
          <p:spPr bwMode="auto">
            <a:xfrm>
              <a:off x="412789" y="5471102"/>
              <a:ext cx="990860" cy="792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4" name="楕円 33"/>
            <p:cNvSpPr/>
            <p:nvPr/>
          </p:nvSpPr>
          <p:spPr bwMode="auto">
            <a:xfrm>
              <a:off x="1259632" y="5384842"/>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3</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楕円 33"/>
            <p:cNvSpPr/>
            <p:nvPr/>
          </p:nvSpPr>
          <p:spPr bwMode="auto">
            <a:xfrm>
              <a:off x="1737810" y="5949280"/>
              <a:ext cx="237782" cy="214995"/>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400" b="1" dirty="0">
                  <a:solidFill>
                    <a:schemeClr val="bg1"/>
                  </a:solidFill>
                  <a:latin typeface="Meiryo UI" panose="020B0604030504040204" pitchFamily="50" charset="-128"/>
                  <a:ea typeface="Meiryo UI" panose="020B0604030504040204" pitchFamily="50" charset="-128"/>
                </a:rPr>
                <a:t>4</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661133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23" name="タイトル 3"/>
          <p:cNvSpPr txBox="1">
            <a:spLocks/>
          </p:cNvSpPr>
          <p:nvPr/>
        </p:nvSpPr>
        <p:spPr bwMode="gray">
          <a:xfrm>
            <a:off x="213441" y="1844824"/>
            <a:ext cx="8784000" cy="2124015"/>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3200" kern="0" dirty="0">
                <a:solidFill>
                  <a:schemeClr val="tx1"/>
                </a:solidFill>
              </a:rPr>
              <a:t>以上で、</a:t>
            </a:r>
            <a:r>
              <a:rPr lang="ja-JP" altLang="en-US" sz="3200" kern="0" dirty="0">
                <a:solidFill>
                  <a:srgbClr val="FF0000"/>
                </a:solidFill>
              </a:rPr>
              <a:t>ステップ</a:t>
            </a:r>
            <a:r>
              <a:rPr lang="en-US" altLang="ja-JP" sz="5400" kern="0" dirty="0">
                <a:solidFill>
                  <a:srgbClr val="FF0000"/>
                </a:solidFill>
              </a:rPr>
              <a:t>2</a:t>
            </a:r>
            <a:r>
              <a:rPr lang="ja-JP" altLang="en-US" sz="3200" kern="0" dirty="0">
                <a:solidFill>
                  <a:schemeClr val="tx1"/>
                </a:solidFill>
              </a:rPr>
              <a:t>が終了いたしました。</a:t>
            </a:r>
            <a:endParaRPr lang="en-US" altLang="ja-JP" sz="3200" kern="0" dirty="0">
              <a:solidFill>
                <a:schemeClr val="tx1"/>
              </a:solidFill>
            </a:endParaRPr>
          </a:p>
        </p:txBody>
      </p:sp>
      <p:sp>
        <p:nvSpPr>
          <p:cNvPr id="24" name="正方形/長方形 23"/>
          <p:cNvSpPr/>
          <p:nvPr/>
        </p:nvSpPr>
        <p:spPr bwMode="auto">
          <a:xfrm>
            <a:off x="17160" y="763570"/>
            <a:ext cx="1458496" cy="397068"/>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latin typeface="+mj-ea"/>
                <a:ea typeface="+mj-ea"/>
              </a:rPr>
              <a:t>ステップ</a:t>
            </a:r>
            <a:r>
              <a:rPr kumimoji="1" lang="en-US" altLang="ja-JP" sz="1600" b="1" dirty="0">
                <a:latin typeface="+mj-ea"/>
                <a:ea typeface="+mj-ea"/>
              </a:rPr>
              <a:t>2</a:t>
            </a:r>
            <a:endParaRPr kumimoji="1" lang="ja-JP" altLang="en-US" sz="1600" b="1" dirty="0">
              <a:latin typeface="+mj-ea"/>
              <a:ea typeface="+mj-ea"/>
            </a:endParaRPr>
          </a:p>
        </p:txBody>
      </p:sp>
      <p:sp>
        <p:nvSpPr>
          <p:cNvPr id="2" name="テキスト ボックス 1"/>
          <p:cNvSpPr txBox="1"/>
          <p:nvPr/>
        </p:nvSpPr>
        <p:spPr>
          <a:xfrm>
            <a:off x="2199463" y="3401718"/>
            <a:ext cx="4338047" cy="369332"/>
          </a:xfrm>
          <a:prstGeom prst="rect">
            <a:avLst/>
          </a:prstGeom>
          <a:noFill/>
        </p:spPr>
        <p:txBody>
          <a:bodyPr wrap="none" rtlCol="0">
            <a:spAutoFit/>
          </a:bodyPr>
          <a:lstStyle/>
          <a:p>
            <a:r>
              <a:rPr kumimoji="1" lang="ja-JP" altLang="en-US" dirty="0">
                <a:solidFill>
                  <a:srgbClr val="FF0000"/>
                </a:solidFill>
              </a:rPr>
              <a:t>ビューとフィルタの設定についてご説明しました。</a:t>
            </a:r>
          </a:p>
        </p:txBody>
      </p:sp>
      <p:grpSp>
        <p:nvGrpSpPr>
          <p:cNvPr id="6" name="グループ化 5"/>
          <p:cNvGrpSpPr/>
          <p:nvPr/>
        </p:nvGrpSpPr>
        <p:grpSpPr>
          <a:xfrm>
            <a:off x="3610338" y="4974458"/>
            <a:ext cx="212019" cy="144016"/>
            <a:chOff x="4067944" y="2492896"/>
            <a:chExt cx="212019" cy="144016"/>
          </a:xfrm>
        </p:grpSpPr>
        <p:cxnSp>
          <p:nvCxnSpPr>
            <p:cNvPr id="7" name="直線コネクタ 6"/>
            <p:cNvCxnSpPr/>
            <p:nvPr/>
          </p:nvCxnSpPr>
          <p:spPr bwMode="auto">
            <a:xfrm>
              <a:off x="4067944" y="2492896"/>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8" name="直線コネクタ 7"/>
            <p:cNvCxnSpPr/>
            <p:nvPr/>
          </p:nvCxnSpPr>
          <p:spPr bwMode="auto">
            <a:xfrm>
              <a:off x="4067944" y="2564904"/>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9" name="直線コネクタ 8"/>
            <p:cNvCxnSpPr/>
            <p:nvPr/>
          </p:nvCxnSpPr>
          <p:spPr bwMode="auto">
            <a:xfrm>
              <a:off x="4067944" y="2636912"/>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10" name="楕円 9"/>
          <p:cNvSpPr/>
          <p:nvPr/>
        </p:nvSpPr>
        <p:spPr bwMode="auto">
          <a:xfrm>
            <a:off x="4252016" y="4941157"/>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4484958" y="4893938"/>
            <a:ext cx="635110" cy="307777"/>
          </a:xfrm>
          <a:prstGeom prst="rect">
            <a:avLst/>
          </a:prstGeom>
          <a:noFill/>
        </p:spPr>
        <p:txBody>
          <a:bodyPr wrap="none" rtlCol="0">
            <a:spAutoFit/>
          </a:bodyPr>
          <a:lstStyle/>
          <a:p>
            <a:r>
              <a:rPr kumimoji="1" lang="en-US" altLang="ja-JP" sz="1400" dirty="0"/>
              <a:t>HELP</a:t>
            </a:r>
            <a:endParaRPr kumimoji="1" lang="ja-JP" altLang="en-US" sz="1400" dirty="0"/>
          </a:p>
        </p:txBody>
      </p:sp>
      <p:cxnSp>
        <p:nvCxnSpPr>
          <p:cNvPr id="12" name="直線矢印コネクタ 11"/>
          <p:cNvCxnSpPr/>
          <p:nvPr/>
        </p:nvCxnSpPr>
        <p:spPr bwMode="auto">
          <a:xfrm>
            <a:off x="3889844" y="5043350"/>
            <a:ext cx="288032"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3" name="テキスト ボックス 12"/>
          <p:cNvSpPr txBox="1"/>
          <p:nvPr/>
        </p:nvSpPr>
        <p:spPr>
          <a:xfrm>
            <a:off x="4921740" y="4912545"/>
            <a:ext cx="1425390" cy="261610"/>
          </a:xfrm>
          <a:prstGeom prst="rect">
            <a:avLst/>
          </a:prstGeom>
          <a:noFill/>
        </p:spPr>
        <p:txBody>
          <a:bodyPr wrap="none" rtlCol="0">
            <a:spAutoFit/>
          </a:bodyPr>
          <a:lstStyle/>
          <a:p>
            <a:r>
              <a:rPr kumimoji="1" lang="ja-JP" altLang="en-US" sz="1100" dirty="0"/>
              <a:t>（マニュアルサイトへ）</a:t>
            </a:r>
          </a:p>
        </p:txBody>
      </p:sp>
      <p:sp>
        <p:nvSpPr>
          <p:cNvPr id="14" name="テキスト ボックス 13"/>
          <p:cNvSpPr txBox="1"/>
          <p:nvPr/>
        </p:nvSpPr>
        <p:spPr>
          <a:xfrm>
            <a:off x="1708855" y="4912276"/>
            <a:ext cx="1901483" cy="307777"/>
          </a:xfrm>
          <a:prstGeom prst="rect">
            <a:avLst/>
          </a:prstGeom>
          <a:noFill/>
        </p:spPr>
        <p:txBody>
          <a:bodyPr wrap="none" rtlCol="0">
            <a:spAutoFit/>
          </a:bodyPr>
          <a:lstStyle/>
          <a:p>
            <a:r>
              <a:rPr lang="en-US" altLang="ja-JP" sz="1400" dirty="0">
                <a:solidFill>
                  <a:srgbClr val="FF0000"/>
                </a:solidFill>
              </a:rPr>
              <a:t>※</a:t>
            </a:r>
            <a:r>
              <a:rPr lang="ja-JP" altLang="en-US" sz="1400" dirty="0">
                <a:solidFill>
                  <a:srgbClr val="FF0000"/>
                </a:solidFill>
              </a:rPr>
              <a:t>詳しい内容については</a:t>
            </a:r>
            <a:endParaRPr kumimoji="1" lang="ja-JP" altLang="en-US" sz="1400" dirty="0">
              <a:solidFill>
                <a:srgbClr val="FF0000"/>
              </a:solidFill>
            </a:endParaRPr>
          </a:p>
        </p:txBody>
      </p:sp>
      <p:sp>
        <p:nvSpPr>
          <p:cNvPr id="15" name="テキスト ボックス 14"/>
          <p:cNvSpPr txBox="1"/>
          <p:nvPr/>
        </p:nvSpPr>
        <p:spPr>
          <a:xfrm>
            <a:off x="6156176" y="4889461"/>
            <a:ext cx="1255472" cy="307777"/>
          </a:xfrm>
          <a:prstGeom prst="rect">
            <a:avLst/>
          </a:prstGeom>
          <a:noFill/>
        </p:spPr>
        <p:txBody>
          <a:bodyPr wrap="none" rtlCol="0">
            <a:spAutoFit/>
          </a:bodyPr>
          <a:lstStyle/>
          <a:p>
            <a:r>
              <a:rPr lang="ja-JP" altLang="en-US" sz="1400" dirty="0">
                <a:solidFill>
                  <a:srgbClr val="FF0000"/>
                </a:solidFill>
              </a:rPr>
              <a:t>をご覧ください。</a:t>
            </a:r>
            <a:endParaRPr kumimoji="1" lang="ja-JP" altLang="en-US" sz="1400" dirty="0">
              <a:solidFill>
                <a:srgbClr val="FF0000"/>
              </a:solidFill>
            </a:endParaRPr>
          </a:p>
        </p:txBody>
      </p:sp>
    </p:spTree>
    <p:extLst>
      <p:ext uri="{BB962C8B-B14F-4D97-AF65-F5344CB8AC3E}">
        <p14:creationId xmlns:p14="http://schemas.microsoft.com/office/powerpoint/2010/main" val="2988303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2267257" y="2852936"/>
            <a:ext cx="4608512" cy="648072"/>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3200" b="1" dirty="0">
                <a:latin typeface="+mj-ea"/>
                <a:ea typeface="+mj-ea"/>
              </a:rPr>
              <a:t>ステップ</a:t>
            </a:r>
            <a:r>
              <a:rPr kumimoji="1" lang="en-US" altLang="ja-JP" sz="3200" b="1" dirty="0">
                <a:latin typeface="+mj-ea"/>
                <a:ea typeface="+mj-ea"/>
              </a:rPr>
              <a:t>3</a:t>
            </a:r>
            <a:endParaRPr kumimoji="1" lang="ja-JP" altLang="en-US" sz="3200" b="1" dirty="0">
              <a:latin typeface="+mj-ea"/>
              <a:ea typeface="+mj-ea"/>
            </a:endParaRPr>
          </a:p>
        </p:txBody>
      </p:sp>
      <p:sp>
        <p:nvSpPr>
          <p:cNvPr id="2" name="タイトル 1"/>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Tree>
    <p:extLst>
      <p:ext uri="{BB962C8B-B14F-4D97-AF65-F5344CB8AC3E}">
        <p14:creationId xmlns:p14="http://schemas.microsoft.com/office/powerpoint/2010/main" val="1858930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4" name="テキスト ボックス 13"/>
          <p:cNvSpPr txBox="1"/>
          <p:nvPr/>
        </p:nvSpPr>
        <p:spPr>
          <a:xfrm>
            <a:off x="1619672" y="802392"/>
            <a:ext cx="6264696" cy="338554"/>
          </a:xfrm>
          <a:prstGeom prst="rect">
            <a:avLst/>
          </a:prstGeom>
          <a:noFill/>
        </p:spPr>
        <p:txBody>
          <a:bodyPr wrap="square" rtlCol="0">
            <a:spAutoFit/>
          </a:bodyPr>
          <a:lstStyle/>
          <a:p>
            <a:r>
              <a:rPr kumimoji="1" lang="ja-JP" altLang="en-US" sz="1600" dirty="0">
                <a:solidFill>
                  <a:srgbClr val="FF0000"/>
                </a:solidFill>
              </a:rPr>
              <a:t>営業担当者の入力方法についてご説明します。</a:t>
            </a:r>
          </a:p>
        </p:txBody>
      </p:sp>
      <p:sp>
        <p:nvSpPr>
          <p:cNvPr id="20" name="正方形/長方形 19"/>
          <p:cNvSpPr/>
          <p:nvPr/>
        </p:nvSpPr>
        <p:spPr bwMode="auto">
          <a:xfrm>
            <a:off x="17160" y="763570"/>
            <a:ext cx="1458496" cy="397068"/>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latin typeface="+mj-ea"/>
                <a:ea typeface="+mj-ea"/>
              </a:rPr>
              <a:t>ステップ</a:t>
            </a:r>
            <a:r>
              <a:rPr kumimoji="1" lang="en-US" altLang="ja-JP" sz="1600" b="1" dirty="0">
                <a:latin typeface="+mj-ea"/>
                <a:ea typeface="+mj-ea"/>
              </a:rPr>
              <a:t>3</a:t>
            </a:r>
            <a:endParaRPr kumimoji="1" lang="ja-JP" altLang="en-US" sz="1600" b="1" dirty="0">
              <a:latin typeface="+mj-ea"/>
              <a:ea typeface="+mj-ea"/>
            </a:endParaRPr>
          </a:p>
        </p:txBody>
      </p:sp>
      <p:sp>
        <p:nvSpPr>
          <p:cNvPr id="23" name="正方形/長方形 22"/>
          <p:cNvSpPr/>
          <p:nvPr/>
        </p:nvSpPr>
        <p:spPr bwMode="auto">
          <a:xfrm>
            <a:off x="1331640" y="1533269"/>
            <a:ext cx="2304256" cy="397068"/>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solidFill>
                  <a:schemeClr val="bg1"/>
                </a:solidFill>
                <a:latin typeface="+mj-ea"/>
                <a:ea typeface="+mj-ea"/>
              </a:rPr>
              <a:t>営業担当者入力方法</a:t>
            </a:r>
            <a:endParaRPr kumimoji="1" lang="ja-JP" altLang="en-US" sz="1200" dirty="0">
              <a:solidFill>
                <a:schemeClr val="bg1"/>
              </a:solidFill>
              <a:latin typeface="+mj-ea"/>
              <a:ea typeface="+mj-ea"/>
            </a:endParaRPr>
          </a:p>
        </p:txBody>
      </p:sp>
      <p:sp>
        <p:nvSpPr>
          <p:cNvPr id="24" name="テキスト ボックス 23"/>
          <p:cNvSpPr txBox="1"/>
          <p:nvPr/>
        </p:nvSpPr>
        <p:spPr>
          <a:xfrm>
            <a:off x="3812065" y="1577914"/>
            <a:ext cx="3480440" cy="307777"/>
          </a:xfrm>
          <a:prstGeom prst="rect">
            <a:avLst/>
          </a:prstGeom>
          <a:noFill/>
        </p:spPr>
        <p:txBody>
          <a:bodyPr wrap="none" rtlCol="0">
            <a:spAutoFit/>
          </a:bodyPr>
          <a:lstStyle/>
          <a:p>
            <a:r>
              <a:rPr lang="ja-JP" altLang="en-US" sz="1400" dirty="0"/>
              <a:t>予定と実績の入力方法についてご説明します。</a:t>
            </a:r>
            <a:endParaRPr lang="en-US" altLang="ja-JP" sz="1400" dirty="0"/>
          </a:p>
        </p:txBody>
      </p:sp>
      <p:grpSp>
        <p:nvGrpSpPr>
          <p:cNvPr id="13" name="グループ化 12"/>
          <p:cNvGrpSpPr/>
          <p:nvPr/>
        </p:nvGrpSpPr>
        <p:grpSpPr>
          <a:xfrm>
            <a:off x="6373055" y="6030938"/>
            <a:ext cx="212019" cy="144016"/>
            <a:chOff x="4067944" y="2492896"/>
            <a:chExt cx="212019" cy="144016"/>
          </a:xfrm>
        </p:grpSpPr>
        <p:cxnSp>
          <p:nvCxnSpPr>
            <p:cNvPr id="15" name="直線コネクタ 14"/>
            <p:cNvCxnSpPr/>
            <p:nvPr/>
          </p:nvCxnSpPr>
          <p:spPr bwMode="auto">
            <a:xfrm>
              <a:off x="4067944" y="2492896"/>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6" name="直線コネクタ 15"/>
            <p:cNvCxnSpPr/>
            <p:nvPr/>
          </p:nvCxnSpPr>
          <p:spPr bwMode="auto">
            <a:xfrm>
              <a:off x="4067944" y="2564904"/>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7" name="直線コネクタ 16"/>
            <p:cNvCxnSpPr/>
            <p:nvPr/>
          </p:nvCxnSpPr>
          <p:spPr bwMode="auto">
            <a:xfrm>
              <a:off x="4067944" y="2636912"/>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18" name="楕円 17"/>
          <p:cNvSpPr/>
          <p:nvPr/>
        </p:nvSpPr>
        <p:spPr bwMode="auto">
          <a:xfrm>
            <a:off x="7014733" y="5997637"/>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7247675" y="5950418"/>
            <a:ext cx="635110" cy="307777"/>
          </a:xfrm>
          <a:prstGeom prst="rect">
            <a:avLst/>
          </a:prstGeom>
          <a:noFill/>
        </p:spPr>
        <p:txBody>
          <a:bodyPr wrap="none" rtlCol="0">
            <a:spAutoFit/>
          </a:bodyPr>
          <a:lstStyle/>
          <a:p>
            <a:r>
              <a:rPr kumimoji="1" lang="en-US" altLang="ja-JP" sz="1400" dirty="0"/>
              <a:t>HELP</a:t>
            </a:r>
            <a:endParaRPr kumimoji="1" lang="ja-JP" altLang="en-US" sz="1400" dirty="0"/>
          </a:p>
        </p:txBody>
      </p:sp>
      <p:cxnSp>
        <p:nvCxnSpPr>
          <p:cNvPr id="28" name="直線矢印コネクタ 27"/>
          <p:cNvCxnSpPr/>
          <p:nvPr/>
        </p:nvCxnSpPr>
        <p:spPr bwMode="auto">
          <a:xfrm>
            <a:off x="6652561" y="6099830"/>
            <a:ext cx="288032"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29" name="テキスト ボックス 28"/>
          <p:cNvSpPr txBox="1"/>
          <p:nvPr/>
        </p:nvSpPr>
        <p:spPr>
          <a:xfrm>
            <a:off x="7684457" y="5969025"/>
            <a:ext cx="1425390" cy="261610"/>
          </a:xfrm>
          <a:prstGeom prst="rect">
            <a:avLst/>
          </a:prstGeom>
          <a:noFill/>
        </p:spPr>
        <p:txBody>
          <a:bodyPr wrap="none" rtlCol="0">
            <a:spAutoFit/>
          </a:bodyPr>
          <a:lstStyle/>
          <a:p>
            <a:r>
              <a:rPr kumimoji="1" lang="ja-JP" altLang="en-US" sz="1100" dirty="0"/>
              <a:t>（マニュアルサイトへ）</a:t>
            </a:r>
          </a:p>
        </p:txBody>
      </p:sp>
      <p:sp>
        <p:nvSpPr>
          <p:cNvPr id="30" name="テキスト ボックス 29"/>
          <p:cNvSpPr txBox="1"/>
          <p:nvPr/>
        </p:nvSpPr>
        <p:spPr>
          <a:xfrm>
            <a:off x="6237881" y="5661248"/>
            <a:ext cx="1901483" cy="307777"/>
          </a:xfrm>
          <a:prstGeom prst="rect">
            <a:avLst/>
          </a:prstGeom>
          <a:noFill/>
        </p:spPr>
        <p:txBody>
          <a:bodyPr wrap="none" rtlCol="0">
            <a:spAutoFit/>
          </a:bodyPr>
          <a:lstStyle/>
          <a:p>
            <a:r>
              <a:rPr lang="en-US" altLang="ja-JP" sz="1400" dirty="0">
                <a:solidFill>
                  <a:srgbClr val="FF0000"/>
                </a:solidFill>
              </a:rPr>
              <a:t>※</a:t>
            </a:r>
            <a:r>
              <a:rPr lang="ja-JP" altLang="en-US" sz="1400" dirty="0">
                <a:solidFill>
                  <a:srgbClr val="FF0000"/>
                </a:solidFill>
              </a:rPr>
              <a:t>詳しい内容については</a:t>
            </a:r>
            <a:endParaRPr kumimoji="1" lang="ja-JP" altLang="en-US" sz="1400" dirty="0">
              <a:solidFill>
                <a:srgbClr val="FF0000"/>
              </a:solidFill>
            </a:endParaRPr>
          </a:p>
        </p:txBody>
      </p:sp>
      <p:sp>
        <p:nvSpPr>
          <p:cNvPr id="31" name="テキスト ボックス 30"/>
          <p:cNvSpPr txBox="1"/>
          <p:nvPr/>
        </p:nvSpPr>
        <p:spPr>
          <a:xfrm>
            <a:off x="7854375" y="6230635"/>
            <a:ext cx="1255472" cy="307777"/>
          </a:xfrm>
          <a:prstGeom prst="rect">
            <a:avLst/>
          </a:prstGeom>
          <a:noFill/>
        </p:spPr>
        <p:txBody>
          <a:bodyPr wrap="none" rtlCol="0">
            <a:spAutoFit/>
          </a:bodyPr>
          <a:lstStyle/>
          <a:p>
            <a:r>
              <a:rPr lang="ja-JP" altLang="en-US" sz="1400" dirty="0">
                <a:solidFill>
                  <a:srgbClr val="FF0000"/>
                </a:solidFill>
              </a:rPr>
              <a:t>をご覧ください。</a:t>
            </a:r>
            <a:endParaRPr kumimoji="1" lang="ja-JP" altLang="en-US" sz="1400" dirty="0">
              <a:solidFill>
                <a:srgbClr val="FF0000"/>
              </a:solidFill>
            </a:endParaRPr>
          </a:p>
        </p:txBody>
      </p:sp>
      <p:sp>
        <p:nvSpPr>
          <p:cNvPr id="33" name="正方形/長方形 32"/>
          <p:cNvSpPr/>
          <p:nvPr/>
        </p:nvSpPr>
        <p:spPr bwMode="auto">
          <a:xfrm>
            <a:off x="1298498" y="4295066"/>
            <a:ext cx="6549025" cy="792088"/>
          </a:xfrm>
          <a:prstGeom prst="rect">
            <a:avLst/>
          </a:prstGeom>
          <a:noFill/>
          <a:ln w="19050">
            <a:solidFill>
              <a:schemeClr val="accent6">
                <a:lumMod val="90000"/>
                <a:lumOff val="10000"/>
              </a:schemeClr>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5" name="正方形/長方形 34"/>
          <p:cNvSpPr/>
          <p:nvPr/>
        </p:nvSpPr>
        <p:spPr bwMode="auto">
          <a:xfrm>
            <a:off x="3618903" y="4499637"/>
            <a:ext cx="1908212" cy="397068"/>
          </a:xfrm>
          <a:prstGeom prst="rect">
            <a:avLst/>
          </a:pr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latin typeface="+mj-ea"/>
                <a:ea typeface="+mj-ea"/>
              </a:rPr>
              <a:t>「簡易日報実績登録」から入力</a:t>
            </a:r>
            <a:endParaRPr kumimoji="1" lang="ja-JP" altLang="en-US" sz="1200" dirty="0">
              <a:latin typeface="+mj-ea"/>
              <a:ea typeface="+mj-ea"/>
            </a:endParaRPr>
          </a:p>
        </p:txBody>
      </p:sp>
      <p:sp>
        <p:nvSpPr>
          <p:cNvPr id="36" name="テキスト ボックス 35"/>
          <p:cNvSpPr txBox="1"/>
          <p:nvPr/>
        </p:nvSpPr>
        <p:spPr>
          <a:xfrm>
            <a:off x="4152061" y="4138129"/>
            <a:ext cx="841897" cy="307777"/>
          </a:xfrm>
          <a:prstGeom prst="rect">
            <a:avLst/>
          </a:prstGeom>
          <a:solidFill>
            <a:schemeClr val="bg1"/>
          </a:solidFill>
        </p:spPr>
        <p:txBody>
          <a:bodyPr wrap="none" rtlCol="0">
            <a:spAutoFit/>
          </a:bodyPr>
          <a:lstStyle/>
          <a:p>
            <a:r>
              <a:rPr lang="en-US" altLang="ja-JP" sz="1400" dirty="0"/>
              <a:t>【</a:t>
            </a:r>
            <a:r>
              <a:rPr lang="ja-JP" altLang="en-US" sz="1400" dirty="0"/>
              <a:t>実　績</a:t>
            </a:r>
            <a:r>
              <a:rPr lang="en-US" altLang="ja-JP" sz="1400" dirty="0"/>
              <a:t>】</a:t>
            </a:r>
          </a:p>
        </p:txBody>
      </p:sp>
      <p:sp>
        <p:nvSpPr>
          <p:cNvPr id="38" name="正方形/長方形 37"/>
          <p:cNvSpPr/>
          <p:nvPr/>
        </p:nvSpPr>
        <p:spPr bwMode="auto">
          <a:xfrm>
            <a:off x="5740984" y="4499637"/>
            <a:ext cx="1908212" cy="397068"/>
          </a:xfrm>
          <a:prstGeom prst="rect">
            <a:avLst/>
          </a:pr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b="1" dirty="0">
                <a:latin typeface="+mj-ea"/>
                <a:ea typeface="+mj-ea"/>
              </a:rPr>
              <a:t>「日報照会」から入力</a:t>
            </a:r>
            <a:endParaRPr kumimoji="1" lang="ja-JP" altLang="en-US" sz="1200" b="1" dirty="0">
              <a:latin typeface="+mj-ea"/>
              <a:ea typeface="+mj-ea"/>
            </a:endParaRPr>
          </a:p>
        </p:txBody>
      </p:sp>
      <p:sp>
        <p:nvSpPr>
          <p:cNvPr id="39" name="正方形/長方形 38"/>
          <p:cNvSpPr/>
          <p:nvPr/>
        </p:nvSpPr>
        <p:spPr bwMode="auto">
          <a:xfrm>
            <a:off x="1512364" y="4510095"/>
            <a:ext cx="1908212" cy="397068"/>
          </a:xfrm>
          <a:prstGeom prst="rect">
            <a:avLst/>
          </a:pr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latin typeface="+mj-ea"/>
                <a:ea typeface="+mj-ea"/>
              </a:rPr>
              <a:t>「スケジュール」から入力</a:t>
            </a:r>
            <a:endParaRPr kumimoji="1" lang="ja-JP" altLang="en-US" sz="1200" dirty="0">
              <a:latin typeface="+mj-ea"/>
              <a:ea typeface="+mj-ea"/>
            </a:endParaRPr>
          </a:p>
        </p:txBody>
      </p:sp>
      <p:sp>
        <p:nvSpPr>
          <p:cNvPr id="40" name="正方形/長方形 39"/>
          <p:cNvSpPr/>
          <p:nvPr/>
        </p:nvSpPr>
        <p:spPr bwMode="auto">
          <a:xfrm>
            <a:off x="1298498" y="3019124"/>
            <a:ext cx="6549025" cy="792088"/>
          </a:xfrm>
          <a:prstGeom prst="rect">
            <a:avLst/>
          </a:prstGeom>
          <a:noFill/>
          <a:ln w="19050">
            <a:solidFill>
              <a:schemeClr val="accent6">
                <a:lumMod val="90000"/>
                <a:lumOff val="10000"/>
              </a:schemeClr>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41" name="正方形/長方形 40"/>
          <p:cNvSpPr/>
          <p:nvPr/>
        </p:nvSpPr>
        <p:spPr bwMode="auto">
          <a:xfrm>
            <a:off x="5216421" y="3223695"/>
            <a:ext cx="1908212" cy="397068"/>
          </a:xfrm>
          <a:prstGeom prst="rect">
            <a:avLst/>
          </a:pr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latin typeface="+mj-ea"/>
                <a:ea typeface="+mj-ea"/>
              </a:rPr>
              <a:t>「簡易日報予定登録」から入力</a:t>
            </a:r>
            <a:endParaRPr kumimoji="1" lang="ja-JP" altLang="en-US" sz="1200" dirty="0">
              <a:latin typeface="+mj-ea"/>
              <a:ea typeface="+mj-ea"/>
            </a:endParaRPr>
          </a:p>
        </p:txBody>
      </p:sp>
      <p:sp>
        <p:nvSpPr>
          <p:cNvPr id="42" name="テキスト ボックス 41"/>
          <p:cNvSpPr txBox="1"/>
          <p:nvPr/>
        </p:nvSpPr>
        <p:spPr>
          <a:xfrm>
            <a:off x="4152061" y="2862187"/>
            <a:ext cx="841897" cy="307777"/>
          </a:xfrm>
          <a:prstGeom prst="rect">
            <a:avLst/>
          </a:prstGeom>
          <a:solidFill>
            <a:schemeClr val="bg1"/>
          </a:solidFill>
        </p:spPr>
        <p:txBody>
          <a:bodyPr wrap="none" rtlCol="0">
            <a:spAutoFit/>
          </a:bodyPr>
          <a:lstStyle/>
          <a:p>
            <a:r>
              <a:rPr lang="en-US" altLang="ja-JP" sz="1400" dirty="0"/>
              <a:t>【</a:t>
            </a:r>
            <a:r>
              <a:rPr lang="ja-JP" altLang="en-US" sz="1400" dirty="0"/>
              <a:t>予　定</a:t>
            </a:r>
            <a:r>
              <a:rPr lang="en-US" altLang="ja-JP" sz="1400" dirty="0"/>
              <a:t>】</a:t>
            </a:r>
          </a:p>
        </p:txBody>
      </p:sp>
      <p:sp>
        <p:nvSpPr>
          <p:cNvPr id="44" name="正方形/長方形 43"/>
          <p:cNvSpPr/>
          <p:nvPr/>
        </p:nvSpPr>
        <p:spPr bwMode="auto">
          <a:xfrm>
            <a:off x="2016459" y="3234153"/>
            <a:ext cx="1908212" cy="397068"/>
          </a:xfrm>
          <a:prstGeom prst="rect">
            <a:avLst/>
          </a:pr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200" dirty="0">
                <a:latin typeface="+mj-ea"/>
                <a:ea typeface="+mj-ea"/>
              </a:rPr>
              <a:t>「スケジュール」から入力</a:t>
            </a:r>
            <a:endParaRPr kumimoji="1" lang="ja-JP" altLang="en-US" sz="1200" dirty="0">
              <a:latin typeface="+mj-ea"/>
              <a:ea typeface="+mj-ea"/>
            </a:endParaRPr>
          </a:p>
        </p:txBody>
      </p:sp>
      <p:pic>
        <p:nvPicPr>
          <p:cNvPr id="32" name="図 3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a:off x="4345854" y="3653818"/>
            <a:ext cx="390033" cy="457446"/>
          </a:xfrm>
          <a:prstGeom prst="rect">
            <a:avLst/>
          </a:prstGeom>
        </p:spPr>
      </p:pic>
      <p:cxnSp>
        <p:nvCxnSpPr>
          <p:cNvPr id="7" name="直線コネクタ 6"/>
          <p:cNvCxnSpPr/>
          <p:nvPr/>
        </p:nvCxnSpPr>
        <p:spPr bwMode="auto">
          <a:xfrm>
            <a:off x="251520" y="2276872"/>
            <a:ext cx="8568952" cy="0"/>
          </a:xfrm>
          <a:prstGeom prst="line">
            <a:avLst/>
          </a:prstGeom>
          <a:solidFill>
            <a:schemeClr val="bg1"/>
          </a:solidFill>
          <a:ln w="31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5" name="テキスト ボックス 44"/>
          <p:cNvSpPr txBox="1"/>
          <p:nvPr/>
        </p:nvSpPr>
        <p:spPr>
          <a:xfrm>
            <a:off x="1403904" y="2445165"/>
            <a:ext cx="6264696" cy="338554"/>
          </a:xfrm>
          <a:prstGeom prst="rect">
            <a:avLst/>
          </a:prstGeom>
          <a:noFill/>
        </p:spPr>
        <p:txBody>
          <a:bodyPr wrap="square" rtlCol="0">
            <a:spAutoFit/>
          </a:bodyPr>
          <a:lstStyle/>
          <a:p>
            <a:pPr algn="ctr"/>
            <a:r>
              <a:rPr kumimoji="1" lang="ja-JP" altLang="en-US" sz="1600" dirty="0">
                <a:solidFill>
                  <a:srgbClr val="FF0000"/>
                </a:solidFill>
              </a:rPr>
              <a:t>予定・実績の入力方法</a:t>
            </a:r>
          </a:p>
        </p:txBody>
      </p:sp>
      <p:sp>
        <p:nvSpPr>
          <p:cNvPr id="46" name="テキスト ボックス 45"/>
          <p:cNvSpPr txBox="1"/>
          <p:nvPr/>
        </p:nvSpPr>
        <p:spPr>
          <a:xfrm>
            <a:off x="2426470" y="5127979"/>
            <a:ext cx="4370107" cy="246221"/>
          </a:xfrm>
          <a:prstGeom prst="rect">
            <a:avLst/>
          </a:prstGeom>
          <a:noFill/>
        </p:spPr>
        <p:txBody>
          <a:bodyPr wrap="none" rtlCol="0">
            <a:spAutoFit/>
          </a:bodyPr>
          <a:lstStyle/>
          <a:p>
            <a:r>
              <a:rPr lang="ja-JP" altLang="en-US" sz="1000" dirty="0">
                <a:solidFill>
                  <a:srgbClr val="FF0000"/>
                </a:solidFill>
                <a:latin typeface="Meiryo UI" panose="020B0604030504040204" pitchFamily="50" charset="-128"/>
                <a:ea typeface="Meiryo UI" panose="020B0604030504040204" pitchFamily="50" charset="-128"/>
              </a:rPr>
              <a:t>「スケジュール」、「簡易日報予定登録」のどちらから入力しても実績登録ができます。</a:t>
            </a:r>
            <a:endParaRPr lang="en-US" altLang="ja-JP" sz="10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40309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188138" y="1200482"/>
            <a:ext cx="5014286" cy="581905"/>
          </a:xfrm>
          <a:prstGeom prst="rect">
            <a:avLst/>
          </a:prstGeom>
          <a:ln>
            <a:solidFill>
              <a:schemeClr val="tx1"/>
            </a:solidFill>
          </a:ln>
        </p:spPr>
      </p:pic>
      <p:pic>
        <p:nvPicPr>
          <p:cNvPr id="2" name="図 1"/>
          <p:cNvPicPr>
            <a:picLocks noChangeAspect="1"/>
          </p:cNvPicPr>
          <p:nvPr/>
        </p:nvPicPr>
        <p:blipFill>
          <a:blip r:embed="rId4"/>
          <a:stretch>
            <a:fillRect/>
          </a:stretch>
        </p:blipFill>
        <p:spPr>
          <a:xfrm>
            <a:off x="433044" y="2216495"/>
            <a:ext cx="3353333" cy="1566667"/>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lang="en-US" altLang="ja-JP" sz="1200" b="1" dirty="0">
                <a:latin typeface="+mj-ea"/>
                <a:ea typeface="+mj-ea"/>
              </a:rPr>
              <a:t>3</a:t>
            </a:r>
            <a:endParaRPr kumimoji="1" lang="en-US" altLang="ja-JP" sz="1200" b="1" dirty="0">
              <a:latin typeface="+mj-ea"/>
              <a:ea typeface="+mj-ea"/>
            </a:endParaRP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営業担当者入力方法</a:t>
            </a:r>
          </a:p>
        </p:txBody>
      </p:sp>
      <p:sp>
        <p:nvSpPr>
          <p:cNvPr id="38" name="テキスト ボックス 37"/>
          <p:cNvSpPr txBox="1"/>
          <p:nvPr/>
        </p:nvSpPr>
        <p:spPr>
          <a:xfrm>
            <a:off x="4427984" y="754264"/>
            <a:ext cx="3148619" cy="307777"/>
          </a:xfrm>
          <a:prstGeom prst="rect">
            <a:avLst/>
          </a:prstGeom>
          <a:noFill/>
        </p:spPr>
        <p:txBody>
          <a:bodyPr wrap="none" rtlCol="0">
            <a:spAutoFit/>
          </a:bodyPr>
          <a:lstStyle/>
          <a:p>
            <a:r>
              <a:rPr kumimoji="1" lang="en-US" altLang="ja-JP" sz="1400" b="1" dirty="0">
                <a:solidFill>
                  <a:srgbClr val="FF0000"/>
                </a:solidFill>
              </a:rPr>
              <a:t>【</a:t>
            </a:r>
            <a:r>
              <a:rPr kumimoji="1" lang="ja-JP" altLang="en-US" sz="1400" b="1" dirty="0">
                <a:solidFill>
                  <a:srgbClr val="FF0000"/>
                </a:solidFill>
              </a:rPr>
              <a:t>予定入力（「スケジュール」から入力）</a:t>
            </a:r>
            <a:r>
              <a:rPr kumimoji="1" lang="en-US" altLang="ja-JP" sz="1400" b="1" dirty="0">
                <a:solidFill>
                  <a:srgbClr val="FF0000"/>
                </a:solidFill>
              </a:rPr>
              <a:t>】</a:t>
            </a:r>
            <a:endParaRPr kumimoji="1" lang="ja-JP" altLang="en-US" sz="1400" b="1" dirty="0">
              <a:solidFill>
                <a:srgbClr val="FF0000"/>
              </a:solidFill>
            </a:endParaRPr>
          </a:p>
        </p:txBody>
      </p:sp>
      <p:sp>
        <p:nvSpPr>
          <p:cNvPr id="42" name="テキスト ボックス 41"/>
          <p:cNvSpPr txBox="1"/>
          <p:nvPr/>
        </p:nvSpPr>
        <p:spPr>
          <a:xfrm>
            <a:off x="329939" y="1920603"/>
            <a:ext cx="3929281" cy="246221"/>
          </a:xfrm>
          <a:prstGeom prst="rect">
            <a:avLst/>
          </a:prstGeom>
          <a:noFill/>
        </p:spPr>
        <p:txBody>
          <a:bodyPr wrap="none" rtlCol="0">
            <a:spAutoFit/>
          </a:bodyPr>
          <a:lstStyle/>
          <a:p>
            <a:r>
              <a:rPr lang="ja-JP" altLang="en-US" sz="1000" dirty="0">
                <a:latin typeface="Meiryo UI" panose="020B0604030504040204" pitchFamily="50" charset="-128"/>
                <a:ea typeface="Meiryo UI" panose="020B0604030504040204" pitchFamily="50" charset="-128"/>
              </a:rPr>
              <a:t>■「スケジュール」の新規作成から「日報予定」を選択し予定を入力します。</a:t>
            </a:r>
            <a:endParaRPr lang="en-US" altLang="ja-JP" sz="1000" dirty="0">
              <a:latin typeface="Meiryo UI" panose="020B0604030504040204" pitchFamily="50" charset="-128"/>
              <a:ea typeface="Meiryo UI" panose="020B0604030504040204" pitchFamily="50" charset="-128"/>
            </a:endParaRPr>
          </a:p>
        </p:txBody>
      </p:sp>
      <p:sp>
        <p:nvSpPr>
          <p:cNvPr id="51" name="正方形/長方形 50"/>
          <p:cNvSpPr/>
          <p:nvPr/>
        </p:nvSpPr>
        <p:spPr bwMode="auto">
          <a:xfrm>
            <a:off x="830214" y="1226568"/>
            <a:ext cx="521660" cy="51174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nvGrpSpPr>
          <p:cNvPr id="7" name="グループ化 6"/>
          <p:cNvGrpSpPr/>
          <p:nvPr/>
        </p:nvGrpSpPr>
        <p:grpSpPr>
          <a:xfrm>
            <a:off x="3275856" y="3933056"/>
            <a:ext cx="4827809" cy="2447048"/>
            <a:chOff x="3275856" y="3933056"/>
            <a:chExt cx="4827809" cy="2447048"/>
          </a:xfrm>
        </p:grpSpPr>
        <p:pic>
          <p:nvPicPr>
            <p:cNvPr id="6" name="図 5"/>
            <p:cNvPicPr>
              <a:picLocks noChangeAspect="1"/>
            </p:cNvPicPr>
            <p:nvPr/>
          </p:nvPicPr>
          <p:blipFill>
            <a:blip r:embed="rId5"/>
            <a:stretch>
              <a:fillRect/>
            </a:stretch>
          </p:blipFill>
          <p:spPr>
            <a:xfrm>
              <a:off x="3275856" y="3933056"/>
              <a:ext cx="4827809" cy="2447048"/>
            </a:xfrm>
            <a:prstGeom prst="rect">
              <a:avLst/>
            </a:prstGeom>
            <a:ln>
              <a:solidFill>
                <a:schemeClr val="tx1"/>
              </a:solidFill>
            </a:ln>
          </p:spPr>
        </p:pic>
        <p:sp>
          <p:nvSpPr>
            <p:cNvPr id="26" name="正方形/長方形 25"/>
            <p:cNvSpPr/>
            <p:nvPr/>
          </p:nvSpPr>
          <p:spPr bwMode="auto">
            <a:xfrm>
              <a:off x="4138426" y="4174725"/>
              <a:ext cx="547560" cy="189035"/>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
        <p:nvSpPr>
          <p:cNvPr id="52" name="正方形/長方形 51"/>
          <p:cNvSpPr/>
          <p:nvPr/>
        </p:nvSpPr>
        <p:spPr bwMode="auto">
          <a:xfrm>
            <a:off x="1354123" y="2398696"/>
            <a:ext cx="216000" cy="177833"/>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pic>
        <p:nvPicPr>
          <p:cNvPr id="53" name="図 5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503908">
            <a:off x="3479793" y="3134589"/>
            <a:ext cx="704285" cy="511296"/>
          </a:xfrm>
          <a:prstGeom prst="rect">
            <a:avLst/>
          </a:prstGeom>
        </p:spPr>
      </p:pic>
    </p:spTree>
    <p:extLst>
      <p:ext uri="{BB962C8B-B14F-4D97-AF65-F5344CB8AC3E}">
        <p14:creationId xmlns:p14="http://schemas.microsoft.com/office/powerpoint/2010/main" val="2392799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3635896" y="3068960"/>
            <a:ext cx="5307429" cy="3264000"/>
          </a:xfrm>
          <a:prstGeom prst="rect">
            <a:avLst/>
          </a:prstGeom>
          <a:ln>
            <a:solidFill>
              <a:schemeClr val="tx1"/>
            </a:solidFill>
          </a:ln>
        </p:spPr>
      </p:pic>
      <p:pic>
        <p:nvPicPr>
          <p:cNvPr id="3" name="図 2"/>
          <p:cNvPicPr>
            <a:picLocks noChangeAspect="1"/>
          </p:cNvPicPr>
          <p:nvPr/>
        </p:nvPicPr>
        <p:blipFill>
          <a:blip r:embed="rId4"/>
          <a:stretch>
            <a:fillRect/>
          </a:stretch>
        </p:blipFill>
        <p:spPr>
          <a:xfrm>
            <a:off x="205390" y="2132856"/>
            <a:ext cx="3247619" cy="1671429"/>
          </a:xfrm>
          <a:prstGeom prst="rect">
            <a:avLst/>
          </a:prstGeom>
          <a:ln>
            <a:solidFill>
              <a:schemeClr val="tx1"/>
            </a:solidFill>
          </a:ln>
        </p:spPr>
      </p:pic>
      <p:pic>
        <p:nvPicPr>
          <p:cNvPr id="19" name="図 18"/>
          <p:cNvPicPr>
            <a:picLocks noChangeAspect="1"/>
          </p:cNvPicPr>
          <p:nvPr/>
        </p:nvPicPr>
        <p:blipFill>
          <a:blip r:embed="rId5"/>
          <a:stretch>
            <a:fillRect/>
          </a:stretch>
        </p:blipFill>
        <p:spPr>
          <a:xfrm>
            <a:off x="188138" y="1200482"/>
            <a:ext cx="5014286" cy="581905"/>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3</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営業担当者入力方法</a:t>
            </a:r>
          </a:p>
        </p:txBody>
      </p:sp>
      <p:sp>
        <p:nvSpPr>
          <p:cNvPr id="38" name="テキスト ボックス 37"/>
          <p:cNvSpPr txBox="1"/>
          <p:nvPr/>
        </p:nvSpPr>
        <p:spPr>
          <a:xfrm>
            <a:off x="4427984" y="754264"/>
            <a:ext cx="3708066" cy="307777"/>
          </a:xfrm>
          <a:prstGeom prst="rect">
            <a:avLst/>
          </a:prstGeom>
          <a:noFill/>
        </p:spPr>
        <p:txBody>
          <a:bodyPr wrap="none" rtlCol="0">
            <a:spAutoFit/>
          </a:bodyPr>
          <a:lstStyle/>
          <a:p>
            <a:r>
              <a:rPr lang="en-US" altLang="ja-JP" sz="1400" b="1" dirty="0">
                <a:solidFill>
                  <a:srgbClr val="FF0000"/>
                </a:solidFill>
              </a:rPr>
              <a:t>【</a:t>
            </a:r>
            <a:r>
              <a:rPr lang="ja-JP" altLang="en-US" sz="1400" b="1" dirty="0">
                <a:solidFill>
                  <a:srgbClr val="FF0000"/>
                </a:solidFill>
              </a:rPr>
              <a:t>予定入力（「簡易日報予定登録」から入力）</a:t>
            </a:r>
            <a:r>
              <a:rPr lang="en-US" altLang="ja-JP" sz="1400" b="1" dirty="0">
                <a:solidFill>
                  <a:srgbClr val="FF0000"/>
                </a:solidFill>
              </a:rPr>
              <a:t>】</a:t>
            </a:r>
            <a:endParaRPr lang="ja-JP" altLang="en-US" sz="1400" b="1" dirty="0">
              <a:solidFill>
                <a:srgbClr val="FF0000"/>
              </a:solidFill>
            </a:endParaRPr>
          </a:p>
        </p:txBody>
      </p:sp>
      <p:sp>
        <p:nvSpPr>
          <p:cNvPr id="21" name="正方形/長方形 20"/>
          <p:cNvSpPr/>
          <p:nvPr/>
        </p:nvSpPr>
        <p:spPr bwMode="auto">
          <a:xfrm>
            <a:off x="1437784" y="1213901"/>
            <a:ext cx="576064" cy="540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5" name="テキスト ボックス 24"/>
          <p:cNvSpPr txBox="1"/>
          <p:nvPr/>
        </p:nvSpPr>
        <p:spPr>
          <a:xfrm>
            <a:off x="116130" y="1876829"/>
            <a:ext cx="1467068" cy="246221"/>
          </a:xfrm>
          <a:prstGeom prst="rect">
            <a:avLst/>
          </a:prstGeom>
          <a:noFill/>
        </p:spPr>
        <p:txBody>
          <a:bodyPr wrap="none" rtlCol="0">
            <a:spAutoFit/>
          </a:bodyPr>
          <a:lstStyle/>
          <a:p>
            <a:r>
              <a:rPr lang="ja-JP" altLang="en-US" sz="1000" dirty="0">
                <a:latin typeface="Meiryo UI" panose="020B0604030504040204" pitchFamily="50" charset="-128"/>
                <a:ea typeface="Meiryo UI" panose="020B0604030504040204" pitchFamily="50" charset="-128"/>
              </a:rPr>
              <a:t>■「簡易日報予定登録」</a:t>
            </a:r>
            <a:endParaRPr lang="en-US" altLang="ja-JP" sz="1000" dirty="0">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214016" y="4192582"/>
            <a:ext cx="2940228" cy="1015663"/>
          </a:xfrm>
          <a:prstGeom prst="rect">
            <a:avLst/>
          </a:prstGeom>
          <a:noFill/>
        </p:spPr>
        <p:txBody>
          <a:bodyPr wrap="none" rtlCol="0">
            <a:spAutoFit/>
          </a:bodyPr>
          <a:lstStyle/>
          <a:p>
            <a:r>
              <a:rPr lang="ja-JP" altLang="en-US" sz="1000" dirty="0">
                <a:latin typeface="Meiryo UI" panose="020B0604030504040204" pitchFamily="50" charset="-128"/>
                <a:ea typeface="Meiryo UI" panose="020B0604030504040204" pitchFamily="50" charset="-128"/>
              </a:rPr>
              <a:t>・予定日付を確認し「顧客」と「案件」を入力ます。</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（顧客のみでも登録ができます）</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・「日報追加」をクリックすると右の画面が表示されます。</a:t>
            </a:r>
            <a:endParaRPr lang="en-US" altLang="ja-JP" sz="1000" dirty="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・内容を入力し　「更新」をクリックして登録をします。</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内容は、空白の状態でも登録が可能です。</a:t>
            </a:r>
            <a:endParaRPr lang="en-US" altLang="ja-JP" sz="1000" dirty="0">
              <a:latin typeface="Meiryo UI" panose="020B0604030504040204" pitchFamily="50" charset="-128"/>
              <a:ea typeface="Meiryo UI" panose="020B0604030504040204" pitchFamily="50" charset="-128"/>
            </a:endParaRPr>
          </a:p>
        </p:txBody>
      </p:sp>
      <p:sp>
        <p:nvSpPr>
          <p:cNvPr id="28" name="正方形/長方形 27"/>
          <p:cNvSpPr/>
          <p:nvPr/>
        </p:nvSpPr>
        <p:spPr bwMode="auto">
          <a:xfrm>
            <a:off x="6351948" y="5992410"/>
            <a:ext cx="396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9" name="正方形/長方形 28"/>
          <p:cNvSpPr/>
          <p:nvPr/>
        </p:nvSpPr>
        <p:spPr bwMode="auto">
          <a:xfrm>
            <a:off x="2627784" y="3382870"/>
            <a:ext cx="432048" cy="21602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cxnSp>
        <p:nvCxnSpPr>
          <p:cNvPr id="10" name="直線矢印コネクタ 9"/>
          <p:cNvCxnSpPr/>
          <p:nvPr/>
        </p:nvCxnSpPr>
        <p:spPr bwMode="auto">
          <a:xfrm flipV="1">
            <a:off x="467544" y="3826544"/>
            <a:ext cx="0" cy="379528"/>
          </a:xfrm>
          <a:prstGeom prst="straightConnector1">
            <a:avLst/>
          </a:prstGeom>
          <a:solidFill>
            <a:schemeClr val="bg1"/>
          </a:solidFill>
          <a:ln w="31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pic>
        <p:nvPicPr>
          <p:cNvPr id="11" name="図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503908">
            <a:off x="4287101" y="2102536"/>
            <a:ext cx="704285" cy="511296"/>
          </a:xfrm>
          <a:prstGeom prst="rect">
            <a:avLst/>
          </a:prstGeom>
        </p:spPr>
      </p:pic>
      <p:sp>
        <p:nvSpPr>
          <p:cNvPr id="49" name="テキスト ボックス 48"/>
          <p:cNvSpPr txBox="1"/>
          <p:nvPr/>
        </p:nvSpPr>
        <p:spPr>
          <a:xfrm>
            <a:off x="5148064" y="1196752"/>
            <a:ext cx="4285262" cy="246221"/>
          </a:xfrm>
          <a:prstGeom prst="rect">
            <a:avLst/>
          </a:prstGeom>
          <a:noFill/>
        </p:spPr>
        <p:txBody>
          <a:bodyPr wrap="square" rtlCol="0">
            <a:spAutoFit/>
          </a:bodyPr>
          <a:lstStyle/>
          <a:p>
            <a:r>
              <a:rPr lang="ja-JP" altLang="en-US" sz="1000" dirty="0">
                <a:solidFill>
                  <a:srgbClr val="FF0000"/>
                </a:solidFill>
                <a:latin typeface="Meiryo UI" panose="020B0604030504040204" pitchFamily="50" charset="-128"/>
                <a:ea typeface="Meiryo UI" panose="020B0604030504040204" pitchFamily="50" charset="-128"/>
              </a:rPr>
              <a:t>ルート営業など</a:t>
            </a:r>
            <a:r>
              <a:rPr lang="en-US" altLang="ja-JP" sz="1000" dirty="0">
                <a:solidFill>
                  <a:srgbClr val="FF0000"/>
                </a:solidFill>
                <a:latin typeface="Meiryo UI" panose="020B0604030504040204" pitchFamily="50" charset="-128"/>
                <a:ea typeface="Meiryo UI" panose="020B0604030504040204" pitchFamily="50" charset="-128"/>
              </a:rPr>
              <a:t>1</a:t>
            </a:r>
            <a:r>
              <a:rPr lang="ja-JP" altLang="en-US" sz="1000" dirty="0">
                <a:solidFill>
                  <a:srgbClr val="FF0000"/>
                </a:solidFill>
                <a:latin typeface="Meiryo UI" panose="020B0604030504040204" pitchFamily="50" charset="-128"/>
                <a:ea typeface="Meiryo UI" panose="020B0604030504040204" pitchFamily="50" charset="-128"/>
              </a:rPr>
              <a:t>日に数</a:t>
            </a:r>
            <a:r>
              <a:rPr lang="en-US" altLang="ja-JP" sz="1000" dirty="0">
                <a:solidFill>
                  <a:srgbClr val="FF0000"/>
                </a:solidFill>
                <a:latin typeface="Meiryo UI" panose="020B0604030504040204" pitchFamily="50" charset="-128"/>
                <a:ea typeface="Meiryo UI" panose="020B0604030504040204" pitchFamily="50" charset="-128"/>
              </a:rPr>
              <a:t>10</a:t>
            </a:r>
            <a:r>
              <a:rPr lang="ja-JP" altLang="en-US" sz="1000" dirty="0">
                <a:solidFill>
                  <a:srgbClr val="FF0000"/>
                </a:solidFill>
                <a:latin typeface="Meiryo UI" panose="020B0604030504040204" pitchFamily="50" charset="-128"/>
                <a:ea typeface="Meiryo UI" panose="020B0604030504040204" pitchFamily="50" charset="-128"/>
              </a:rPr>
              <a:t>件の予定を登録する場合でも便利なメニューです。</a:t>
            </a:r>
            <a:endParaRPr lang="en-US" altLang="ja-JP" sz="1000" dirty="0">
              <a:solidFill>
                <a:srgbClr val="FF0000"/>
              </a:solidFill>
              <a:latin typeface="Meiryo UI" panose="020B0604030504040204" pitchFamily="50" charset="-128"/>
              <a:ea typeface="Meiryo UI" panose="020B0604030504040204" pitchFamily="50" charset="-128"/>
            </a:endParaRPr>
          </a:p>
        </p:txBody>
      </p:sp>
      <p:cxnSp>
        <p:nvCxnSpPr>
          <p:cNvPr id="26" name="直線矢印コネクタ 25"/>
          <p:cNvCxnSpPr/>
          <p:nvPr/>
        </p:nvCxnSpPr>
        <p:spPr bwMode="auto">
          <a:xfrm>
            <a:off x="2699792" y="5053679"/>
            <a:ext cx="844235" cy="0"/>
          </a:xfrm>
          <a:prstGeom prst="straightConnector1">
            <a:avLst/>
          </a:prstGeom>
          <a:solidFill>
            <a:schemeClr val="bg1"/>
          </a:solidFill>
          <a:ln w="31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Tree>
    <p:extLst>
      <p:ext uri="{BB962C8B-B14F-4D97-AF65-F5344CB8AC3E}">
        <p14:creationId xmlns:p14="http://schemas.microsoft.com/office/powerpoint/2010/main" val="1652630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lang="en-US" altLang="ja-JP" sz="1200" b="1" dirty="0">
                <a:latin typeface="+mj-ea"/>
                <a:ea typeface="+mj-ea"/>
              </a:rPr>
              <a:t>3</a:t>
            </a:r>
            <a:endParaRPr kumimoji="1" lang="en-US" altLang="ja-JP" sz="1200" b="1" dirty="0">
              <a:latin typeface="+mj-ea"/>
              <a:ea typeface="+mj-ea"/>
            </a:endParaRP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営業担当者入力方法</a:t>
            </a:r>
          </a:p>
        </p:txBody>
      </p:sp>
      <p:sp>
        <p:nvSpPr>
          <p:cNvPr id="38" name="テキスト ボックス 37"/>
          <p:cNvSpPr txBox="1"/>
          <p:nvPr/>
        </p:nvSpPr>
        <p:spPr>
          <a:xfrm>
            <a:off x="4427984" y="754264"/>
            <a:ext cx="3148619" cy="307777"/>
          </a:xfrm>
          <a:prstGeom prst="rect">
            <a:avLst/>
          </a:prstGeom>
          <a:noFill/>
        </p:spPr>
        <p:txBody>
          <a:bodyPr wrap="none" rtlCol="0">
            <a:spAutoFit/>
          </a:bodyPr>
          <a:lstStyle/>
          <a:p>
            <a:r>
              <a:rPr kumimoji="1" lang="en-US" altLang="ja-JP" sz="1400" b="1" dirty="0">
                <a:solidFill>
                  <a:srgbClr val="FF0000"/>
                </a:solidFill>
              </a:rPr>
              <a:t>【</a:t>
            </a:r>
            <a:r>
              <a:rPr lang="ja-JP" altLang="en-US" sz="1400" b="1" dirty="0">
                <a:solidFill>
                  <a:srgbClr val="FF0000"/>
                </a:solidFill>
              </a:rPr>
              <a:t>実績</a:t>
            </a:r>
            <a:r>
              <a:rPr kumimoji="1" lang="ja-JP" altLang="en-US" sz="1400" b="1" dirty="0">
                <a:solidFill>
                  <a:srgbClr val="FF0000"/>
                </a:solidFill>
              </a:rPr>
              <a:t>入力（「スケジュール」から入力）</a:t>
            </a:r>
            <a:r>
              <a:rPr kumimoji="1" lang="en-US" altLang="ja-JP" sz="1400" b="1" dirty="0">
                <a:solidFill>
                  <a:srgbClr val="FF0000"/>
                </a:solidFill>
              </a:rPr>
              <a:t>】</a:t>
            </a:r>
            <a:endParaRPr kumimoji="1" lang="ja-JP" altLang="en-US" sz="1400" b="1" dirty="0">
              <a:solidFill>
                <a:srgbClr val="FF0000"/>
              </a:solidFill>
            </a:endParaRPr>
          </a:p>
        </p:txBody>
      </p:sp>
      <p:sp>
        <p:nvSpPr>
          <p:cNvPr id="42" name="テキスト ボックス 41"/>
          <p:cNvSpPr txBox="1"/>
          <p:nvPr/>
        </p:nvSpPr>
        <p:spPr>
          <a:xfrm>
            <a:off x="329939" y="1972359"/>
            <a:ext cx="3741730" cy="246221"/>
          </a:xfrm>
          <a:prstGeom prst="rect">
            <a:avLst/>
          </a:prstGeom>
          <a:noFill/>
        </p:spPr>
        <p:txBody>
          <a:bodyPr wrap="none" rtlCol="0">
            <a:spAutoFit/>
          </a:bodyPr>
          <a:lstStyle/>
          <a:p>
            <a:r>
              <a:rPr lang="ja-JP" altLang="en-US" sz="1000" dirty="0">
                <a:latin typeface="Meiryo UI" panose="020B0604030504040204" pitchFamily="50" charset="-128"/>
                <a:ea typeface="Meiryo UI" panose="020B0604030504040204" pitchFamily="50" charset="-128"/>
              </a:rPr>
              <a:t>■「スケジュール」の予定部分をクリックすると右の画面が表示されます。</a:t>
            </a:r>
            <a:endParaRPr lang="en-US" altLang="ja-JP" sz="1000" dirty="0">
              <a:latin typeface="Meiryo UI" panose="020B0604030504040204" pitchFamily="50" charset="-128"/>
              <a:ea typeface="Meiryo UI" panose="020B0604030504040204" pitchFamily="50" charset="-128"/>
            </a:endParaRPr>
          </a:p>
        </p:txBody>
      </p:sp>
      <p:grpSp>
        <p:nvGrpSpPr>
          <p:cNvPr id="5" name="グループ化 4"/>
          <p:cNvGrpSpPr/>
          <p:nvPr/>
        </p:nvGrpSpPr>
        <p:grpSpPr>
          <a:xfrm>
            <a:off x="392540" y="2256620"/>
            <a:ext cx="3316329" cy="1766666"/>
            <a:chOff x="392540" y="2204864"/>
            <a:chExt cx="3316329" cy="1766666"/>
          </a:xfrm>
        </p:grpSpPr>
        <p:pic>
          <p:nvPicPr>
            <p:cNvPr id="3" name="図 2"/>
            <p:cNvPicPr>
              <a:picLocks noChangeAspect="1"/>
            </p:cNvPicPr>
            <p:nvPr/>
          </p:nvPicPr>
          <p:blipFill>
            <a:blip r:embed="rId3"/>
            <a:stretch>
              <a:fillRect/>
            </a:stretch>
          </p:blipFill>
          <p:spPr>
            <a:xfrm>
              <a:off x="395536" y="2204864"/>
              <a:ext cx="3313333" cy="1766666"/>
            </a:xfrm>
            <a:prstGeom prst="rect">
              <a:avLst/>
            </a:prstGeom>
            <a:ln>
              <a:solidFill>
                <a:schemeClr val="tx1"/>
              </a:solidFill>
            </a:ln>
          </p:spPr>
        </p:pic>
        <p:sp>
          <p:nvSpPr>
            <p:cNvPr id="52" name="正方形/長方形 51"/>
            <p:cNvSpPr/>
            <p:nvPr/>
          </p:nvSpPr>
          <p:spPr bwMode="auto">
            <a:xfrm>
              <a:off x="392540" y="2993955"/>
              <a:ext cx="1083116" cy="30828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pic>
        <p:nvPicPr>
          <p:cNvPr id="16" name="図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3827929" y="3101932"/>
            <a:ext cx="390033" cy="457446"/>
          </a:xfrm>
          <a:prstGeom prst="rect">
            <a:avLst/>
          </a:prstGeom>
        </p:spPr>
      </p:pic>
      <p:grpSp>
        <p:nvGrpSpPr>
          <p:cNvPr id="7" name="グループ化 6"/>
          <p:cNvGrpSpPr/>
          <p:nvPr/>
        </p:nvGrpSpPr>
        <p:grpSpPr>
          <a:xfrm>
            <a:off x="4306849" y="3097838"/>
            <a:ext cx="4660000" cy="2372000"/>
            <a:chOff x="4211960" y="2996952"/>
            <a:chExt cx="4660000" cy="2372000"/>
          </a:xfrm>
        </p:grpSpPr>
        <p:pic>
          <p:nvPicPr>
            <p:cNvPr id="6" name="図 5"/>
            <p:cNvPicPr>
              <a:picLocks noChangeAspect="1"/>
            </p:cNvPicPr>
            <p:nvPr/>
          </p:nvPicPr>
          <p:blipFill>
            <a:blip r:embed="rId5"/>
            <a:stretch>
              <a:fillRect/>
            </a:stretch>
          </p:blipFill>
          <p:spPr>
            <a:xfrm>
              <a:off x="4211960" y="2996952"/>
              <a:ext cx="4660000" cy="2372000"/>
            </a:xfrm>
            <a:prstGeom prst="rect">
              <a:avLst/>
            </a:prstGeom>
            <a:ln>
              <a:solidFill>
                <a:schemeClr val="tx1"/>
              </a:solidFill>
            </a:ln>
          </p:spPr>
        </p:pic>
        <p:sp>
          <p:nvSpPr>
            <p:cNvPr id="17" name="正方形/長方形 16"/>
            <p:cNvSpPr/>
            <p:nvPr/>
          </p:nvSpPr>
          <p:spPr bwMode="auto">
            <a:xfrm>
              <a:off x="7806361" y="3195724"/>
              <a:ext cx="360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
        <p:nvSpPr>
          <p:cNvPr id="19" name="テキスト ボックス 18"/>
          <p:cNvSpPr txBox="1"/>
          <p:nvPr/>
        </p:nvSpPr>
        <p:spPr>
          <a:xfrm>
            <a:off x="4275342" y="2708920"/>
            <a:ext cx="3679212" cy="246221"/>
          </a:xfrm>
          <a:prstGeom prst="rect">
            <a:avLst/>
          </a:prstGeom>
          <a:noFill/>
        </p:spPr>
        <p:txBody>
          <a:bodyPr wrap="none" rtlCol="0">
            <a:spAutoFit/>
          </a:bodyPr>
          <a:lstStyle/>
          <a:p>
            <a:r>
              <a:rPr lang="ja-JP" altLang="en-US" sz="1000" dirty="0">
                <a:latin typeface="Meiryo UI" panose="020B0604030504040204" pitchFamily="50" charset="-128"/>
                <a:ea typeface="Meiryo UI" panose="020B0604030504040204" pitchFamily="50" charset="-128"/>
              </a:rPr>
              <a:t>■「実績入力」をクリックすると実績を登録できる画面が表示されます。</a:t>
            </a:r>
            <a:endParaRPr lang="en-US" altLang="ja-JP" sz="1000" dirty="0">
              <a:latin typeface="Meiryo UI" panose="020B0604030504040204" pitchFamily="50" charset="-128"/>
              <a:ea typeface="Meiryo UI" panose="020B0604030504040204" pitchFamily="50" charset="-128"/>
            </a:endParaRPr>
          </a:p>
        </p:txBody>
      </p:sp>
      <p:pic>
        <p:nvPicPr>
          <p:cNvPr id="21" name="図 20"/>
          <p:cNvPicPr>
            <a:picLocks noChangeAspect="1"/>
          </p:cNvPicPr>
          <p:nvPr/>
        </p:nvPicPr>
        <p:blipFill>
          <a:blip r:embed="rId6"/>
          <a:stretch>
            <a:fillRect/>
          </a:stretch>
        </p:blipFill>
        <p:spPr>
          <a:xfrm>
            <a:off x="179512" y="1200482"/>
            <a:ext cx="5014286" cy="581905"/>
          </a:xfrm>
          <a:prstGeom prst="rect">
            <a:avLst/>
          </a:prstGeom>
          <a:ln>
            <a:solidFill>
              <a:schemeClr val="tx1"/>
            </a:solidFill>
          </a:ln>
        </p:spPr>
      </p:pic>
      <p:sp>
        <p:nvSpPr>
          <p:cNvPr id="22" name="正方形/長方形 21"/>
          <p:cNvSpPr/>
          <p:nvPr/>
        </p:nvSpPr>
        <p:spPr bwMode="auto">
          <a:xfrm>
            <a:off x="821588" y="1226568"/>
            <a:ext cx="521660" cy="51174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Tree>
    <p:extLst>
      <p:ext uri="{BB962C8B-B14F-4D97-AF65-F5344CB8AC3E}">
        <p14:creationId xmlns:p14="http://schemas.microsoft.com/office/powerpoint/2010/main" val="3562063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stretch>
            <a:fillRect/>
          </a:stretch>
        </p:blipFill>
        <p:spPr>
          <a:xfrm>
            <a:off x="4338723" y="2121229"/>
            <a:ext cx="4664000" cy="3284000"/>
          </a:xfrm>
          <a:prstGeom prst="rect">
            <a:avLst/>
          </a:prstGeom>
          <a:ln>
            <a:solidFill>
              <a:schemeClr val="tx1"/>
            </a:solidFill>
          </a:ln>
        </p:spPr>
      </p:pic>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3</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営業担当者入力方法</a:t>
            </a:r>
          </a:p>
        </p:txBody>
      </p:sp>
      <p:sp>
        <p:nvSpPr>
          <p:cNvPr id="38" name="テキスト ボックス 37"/>
          <p:cNvSpPr txBox="1"/>
          <p:nvPr/>
        </p:nvSpPr>
        <p:spPr>
          <a:xfrm>
            <a:off x="4427984" y="754264"/>
            <a:ext cx="3708066" cy="307777"/>
          </a:xfrm>
          <a:prstGeom prst="rect">
            <a:avLst/>
          </a:prstGeom>
          <a:noFill/>
        </p:spPr>
        <p:txBody>
          <a:bodyPr wrap="none" rtlCol="0">
            <a:spAutoFit/>
          </a:bodyPr>
          <a:lstStyle/>
          <a:p>
            <a:r>
              <a:rPr lang="en-US" altLang="ja-JP" sz="1400" b="1" dirty="0">
                <a:solidFill>
                  <a:srgbClr val="FF0000"/>
                </a:solidFill>
              </a:rPr>
              <a:t>【</a:t>
            </a:r>
            <a:r>
              <a:rPr lang="ja-JP" altLang="en-US" sz="1400" b="1" dirty="0">
                <a:solidFill>
                  <a:srgbClr val="FF0000"/>
                </a:solidFill>
              </a:rPr>
              <a:t>実績入力（「簡易日報実績登録」から入力）</a:t>
            </a:r>
            <a:r>
              <a:rPr lang="en-US" altLang="ja-JP" sz="1400" b="1" dirty="0">
                <a:solidFill>
                  <a:srgbClr val="FF0000"/>
                </a:solidFill>
              </a:rPr>
              <a:t>】</a:t>
            </a:r>
            <a:endParaRPr lang="ja-JP" altLang="en-US" sz="1400" b="1" dirty="0">
              <a:solidFill>
                <a:srgbClr val="FF0000"/>
              </a:solidFill>
            </a:endParaRPr>
          </a:p>
        </p:txBody>
      </p:sp>
      <p:sp>
        <p:nvSpPr>
          <p:cNvPr id="25" name="テキスト ボックス 24"/>
          <p:cNvSpPr txBox="1"/>
          <p:nvPr/>
        </p:nvSpPr>
        <p:spPr>
          <a:xfrm>
            <a:off x="7584351" y="1862076"/>
            <a:ext cx="1467068" cy="246221"/>
          </a:xfrm>
          <a:prstGeom prst="rect">
            <a:avLst/>
          </a:prstGeom>
          <a:noFill/>
        </p:spPr>
        <p:txBody>
          <a:bodyPr wrap="none" rtlCol="0">
            <a:spAutoFit/>
          </a:bodyPr>
          <a:lstStyle/>
          <a:p>
            <a:r>
              <a:rPr lang="ja-JP" altLang="en-US" sz="1000" dirty="0">
                <a:latin typeface="Meiryo UI" panose="020B0604030504040204" pitchFamily="50" charset="-128"/>
                <a:ea typeface="Meiryo UI" panose="020B0604030504040204" pitchFamily="50" charset="-128"/>
              </a:rPr>
              <a:t>■「簡易日報実績登録」</a:t>
            </a:r>
            <a:endParaRPr lang="en-US" altLang="ja-JP" sz="1000" dirty="0">
              <a:latin typeface="Meiryo UI" panose="020B0604030504040204" pitchFamily="50" charset="-128"/>
              <a:ea typeface="Meiryo UI" panose="020B0604030504040204" pitchFamily="50" charset="-128"/>
            </a:endParaRPr>
          </a:p>
        </p:txBody>
      </p:sp>
      <p:sp>
        <p:nvSpPr>
          <p:cNvPr id="19" name="正方形/長方形 18"/>
          <p:cNvSpPr/>
          <p:nvPr/>
        </p:nvSpPr>
        <p:spPr bwMode="auto">
          <a:xfrm>
            <a:off x="5148064" y="2564904"/>
            <a:ext cx="324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2" name="正方形/長方形 21"/>
          <p:cNvSpPr/>
          <p:nvPr/>
        </p:nvSpPr>
        <p:spPr bwMode="auto">
          <a:xfrm>
            <a:off x="4427984" y="3501008"/>
            <a:ext cx="4536504" cy="504056"/>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3" name="正方形/長方形 22"/>
          <p:cNvSpPr/>
          <p:nvPr/>
        </p:nvSpPr>
        <p:spPr bwMode="auto">
          <a:xfrm>
            <a:off x="6732240" y="5102437"/>
            <a:ext cx="432048" cy="198772"/>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4" name="テキスト ボックス 23"/>
          <p:cNvSpPr txBox="1"/>
          <p:nvPr/>
        </p:nvSpPr>
        <p:spPr>
          <a:xfrm>
            <a:off x="88055" y="2630677"/>
            <a:ext cx="4320479" cy="1015663"/>
          </a:xfrm>
          <a:prstGeom prst="rect">
            <a:avLst/>
          </a:prstGeom>
          <a:noFill/>
        </p:spPr>
        <p:txBody>
          <a:bodyPr wrap="square" rtlCol="0">
            <a:spAutoFit/>
          </a:bodyPr>
          <a:lstStyle/>
          <a:p>
            <a:r>
              <a:rPr lang="ja-JP" altLang="en-US" sz="1000" dirty="0">
                <a:latin typeface="Meiryo UI" panose="020B0604030504040204" pitchFamily="50" charset="-128"/>
                <a:ea typeface="Meiryo UI" panose="020B0604030504040204" pitchFamily="50" charset="-128"/>
              </a:rPr>
              <a:t>・日付の部分をクリックするとカレンダーが表示されます。</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予定を入力した日付を選択するとその日付の予定が表示されます。</a:t>
            </a:r>
            <a:endParaRPr lang="en-US" altLang="ja-JP" sz="1000" dirty="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・必要な項目を修正、入力し、「更新」をクリックすると「状態」が実績にかわります。</a:t>
            </a:r>
            <a:endParaRPr lang="en-US" altLang="ja-JP" sz="1000" dirty="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・数件実績を入力をして「一括更新」でも実績として登録することができます。</a:t>
            </a:r>
            <a:endParaRPr lang="en-US" altLang="ja-JP" sz="1000" dirty="0">
              <a:latin typeface="Meiryo UI" panose="020B0604030504040204" pitchFamily="50" charset="-128"/>
              <a:ea typeface="Meiryo UI" panose="020B0604030504040204" pitchFamily="50" charset="-128"/>
            </a:endParaRPr>
          </a:p>
        </p:txBody>
      </p:sp>
      <p:sp>
        <p:nvSpPr>
          <p:cNvPr id="30" name="正方形/長方形 29"/>
          <p:cNvSpPr/>
          <p:nvPr/>
        </p:nvSpPr>
        <p:spPr bwMode="auto">
          <a:xfrm>
            <a:off x="4373228" y="2294124"/>
            <a:ext cx="774836"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31" name="テキスト ボックス 30"/>
          <p:cNvSpPr txBox="1"/>
          <p:nvPr/>
        </p:nvSpPr>
        <p:spPr>
          <a:xfrm>
            <a:off x="5148064" y="1159248"/>
            <a:ext cx="3995936" cy="246221"/>
          </a:xfrm>
          <a:prstGeom prst="rect">
            <a:avLst/>
          </a:prstGeom>
          <a:noFill/>
        </p:spPr>
        <p:txBody>
          <a:bodyPr wrap="square" rtlCol="0">
            <a:spAutoFit/>
          </a:bodyPr>
          <a:lstStyle/>
          <a:p>
            <a:r>
              <a:rPr lang="ja-JP" altLang="en-US" sz="1000" dirty="0">
                <a:solidFill>
                  <a:srgbClr val="FF0000"/>
                </a:solidFill>
                <a:latin typeface="Meiryo UI" panose="020B0604030504040204" pitchFamily="50" charset="-128"/>
                <a:ea typeface="Meiryo UI" panose="020B0604030504040204" pitchFamily="50" charset="-128"/>
              </a:rPr>
              <a:t>ルート営業など</a:t>
            </a:r>
            <a:r>
              <a:rPr lang="en-US" altLang="ja-JP" sz="1000" dirty="0">
                <a:solidFill>
                  <a:srgbClr val="FF0000"/>
                </a:solidFill>
                <a:latin typeface="Meiryo UI" panose="020B0604030504040204" pitchFamily="50" charset="-128"/>
                <a:ea typeface="Meiryo UI" panose="020B0604030504040204" pitchFamily="50" charset="-128"/>
              </a:rPr>
              <a:t>1</a:t>
            </a:r>
            <a:r>
              <a:rPr lang="ja-JP" altLang="en-US" sz="1000" dirty="0">
                <a:solidFill>
                  <a:srgbClr val="FF0000"/>
                </a:solidFill>
                <a:latin typeface="Meiryo UI" panose="020B0604030504040204" pitchFamily="50" charset="-128"/>
                <a:ea typeface="Meiryo UI" panose="020B0604030504040204" pitchFamily="50" charset="-128"/>
              </a:rPr>
              <a:t>日に数</a:t>
            </a:r>
            <a:r>
              <a:rPr lang="en-US" altLang="ja-JP" sz="1000" dirty="0">
                <a:solidFill>
                  <a:srgbClr val="FF0000"/>
                </a:solidFill>
                <a:latin typeface="Meiryo UI" panose="020B0604030504040204" pitchFamily="50" charset="-128"/>
                <a:ea typeface="Meiryo UI" panose="020B0604030504040204" pitchFamily="50" charset="-128"/>
              </a:rPr>
              <a:t>10</a:t>
            </a:r>
            <a:r>
              <a:rPr lang="ja-JP" altLang="en-US" sz="1000" dirty="0">
                <a:solidFill>
                  <a:srgbClr val="FF0000"/>
                </a:solidFill>
                <a:latin typeface="Meiryo UI" panose="020B0604030504040204" pitchFamily="50" charset="-128"/>
                <a:ea typeface="Meiryo UI" panose="020B0604030504040204" pitchFamily="50" charset="-128"/>
              </a:rPr>
              <a:t>件の実績を登録する場合でも便利なメニューです。</a:t>
            </a:r>
            <a:endParaRPr lang="en-US" altLang="ja-JP" sz="1000" dirty="0">
              <a:solidFill>
                <a:srgbClr val="FF0000"/>
              </a:solidFill>
              <a:latin typeface="Meiryo UI" panose="020B0604030504040204" pitchFamily="50" charset="-128"/>
              <a:ea typeface="Meiryo UI" panose="020B0604030504040204" pitchFamily="50" charset="-128"/>
            </a:endParaRPr>
          </a:p>
        </p:txBody>
      </p:sp>
      <p:grpSp>
        <p:nvGrpSpPr>
          <p:cNvPr id="3" name="グループ化 2"/>
          <p:cNvGrpSpPr/>
          <p:nvPr/>
        </p:nvGrpSpPr>
        <p:grpSpPr>
          <a:xfrm>
            <a:off x="136380" y="1191856"/>
            <a:ext cx="5014286" cy="581905"/>
            <a:chOff x="136380" y="1191856"/>
            <a:chExt cx="5014286" cy="581905"/>
          </a:xfrm>
        </p:grpSpPr>
        <p:pic>
          <p:nvPicPr>
            <p:cNvPr id="16" name="図 15"/>
            <p:cNvPicPr>
              <a:picLocks noChangeAspect="1"/>
            </p:cNvPicPr>
            <p:nvPr/>
          </p:nvPicPr>
          <p:blipFill>
            <a:blip r:embed="rId4"/>
            <a:stretch>
              <a:fillRect/>
            </a:stretch>
          </p:blipFill>
          <p:spPr>
            <a:xfrm>
              <a:off x="136380" y="1191856"/>
              <a:ext cx="5014286" cy="581905"/>
            </a:xfrm>
            <a:prstGeom prst="rect">
              <a:avLst/>
            </a:prstGeom>
            <a:ln>
              <a:solidFill>
                <a:schemeClr val="tx1"/>
              </a:solidFill>
            </a:ln>
          </p:spPr>
        </p:pic>
        <p:sp>
          <p:nvSpPr>
            <p:cNvPr id="17" name="正方形/長方形 16"/>
            <p:cNvSpPr/>
            <p:nvPr/>
          </p:nvSpPr>
          <p:spPr bwMode="auto">
            <a:xfrm>
              <a:off x="2043094" y="1222630"/>
              <a:ext cx="576000" cy="51174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Tree>
    <p:extLst>
      <p:ext uri="{BB962C8B-B14F-4D97-AF65-F5344CB8AC3E}">
        <p14:creationId xmlns:p14="http://schemas.microsoft.com/office/powerpoint/2010/main" val="4132953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18" name="正方形/長方形 17"/>
          <p:cNvSpPr/>
          <p:nvPr/>
        </p:nvSpPr>
        <p:spPr bwMode="auto">
          <a:xfrm>
            <a:off x="17160" y="763570"/>
            <a:ext cx="1458496" cy="289166"/>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a:latin typeface="+mj-ea"/>
                <a:ea typeface="+mj-ea"/>
              </a:rPr>
              <a:t>ステップ</a:t>
            </a:r>
            <a:r>
              <a:rPr kumimoji="1" lang="en-US" altLang="ja-JP" sz="1200" b="1" dirty="0">
                <a:latin typeface="+mj-ea"/>
                <a:ea typeface="+mj-ea"/>
              </a:rPr>
              <a:t>3</a:t>
            </a:r>
          </a:p>
        </p:txBody>
      </p:sp>
      <p:sp>
        <p:nvSpPr>
          <p:cNvPr id="20" name="正方形/長方形 19"/>
          <p:cNvSpPr/>
          <p:nvPr/>
        </p:nvSpPr>
        <p:spPr bwMode="auto">
          <a:xfrm>
            <a:off x="1679660" y="766736"/>
            <a:ext cx="2748324" cy="288032"/>
          </a:xfrm>
          <a:prstGeom prst="rect">
            <a:avLst/>
          </a:prstGeom>
          <a:solidFill>
            <a:srgbClr val="00206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solidFill>
                  <a:schemeClr val="bg1"/>
                </a:solidFill>
                <a:latin typeface="+mj-ea"/>
              </a:rPr>
              <a:t>営業担当者入力方法</a:t>
            </a:r>
          </a:p>
        </p:txBody>
      </p:sp>
      <p:sp>
        <p:nvSpPr>
          <p:cNvPr id="21" name="テキスト ボックス 20"/>
          <p:cNvSpPr txBox="1"/>
          <p:nvPr/>
        </p:nvSpPr>
        <p:spPr>
          <a:xfrm>
            <a:off x="4427984" y="754264"/>
            <a:ext cx="2989921" cy="307777"/>
          </a:xfrm>
          <a:prstGeom prst="rect">
            <a:avLst/>
          </a:prstGeom>
          <a:noFill/>
        </p:spPr>
        <p:txBody>
          <a:bodyPr wrap="none" rtlCol="0">
            <a:spAutoFit/>
          </a:bodyPr>
          <a:lstStyle/>
          <a:p>
            <a:r>
              <a:rPr lang="en-US" altLang="ja-JP" sz="1400" b="1" dirty="0">
                <a:solidFill>
                  <a:srgbClr val="FF0000"/>
                </a:solidFill>
              </a:rPr>
              <a:t>【</a:t>
            </a:r>
            <a:r>
              <a:rPr lang="ja-JP" altLang="en-US" sz="1400" b="1" dirty="0">
                <a:solidFill>
                  <a:srgbClr val="FF0000"/>
                </a:solidFill>
              </a:rPr>
              <a:t>実績入力（「日報照会」から入力）</a:t>
            </a:r>
            <a:r>
              <a:rPr lang="en-US" altLang="ja-JP" sz="1400" b="1" dirty="0">
                <a:solidFill>
                  <a:srgbClr val="FF0000"/>
                </a:solidFill>
              </a:rPr>
              <a:t>】</a:t>
            </a:r>
            <a:endParaRPr lang="ja-JP" altLang="en-US" sz="1400" b="1" dirty="0">
              <a:solidFill>
                <a:srgbClr val="FF0000"/>
              </a:solidFill>
            </a:endParaRPr>
          </a:p>
        </p:txBody>
      </p:sp>
      <p:grpSp>
        <p:nvGrpSpPr>
          <p:cNvPr id="5" name="グループ化 4"/>
          <p:cNvGrpSpPr/>
          <p:nvPr/>
        </p:nvGrpSpPr>
        <p:grpSpPr>
          <a:xfrm>
            <a:off x="179511" y="1988839"/>
            <a:ext cx="5290857" cy="1629333"/>
            <a:chOff x="179511" y="1988839"/>
            <a:chExt cx="5290857" cy="1629333"/>
          </a:xfrm>
        </p:grpSpPr>
        <p:pic>
          <p:nvPicPr>
            <p:cNvPr id="3" name="図 2"/>
            <p:cNvPicPr>
              <a:picLocks noChangeAspect="1"/>
            </p:cNvPicPr>
            <p:nvPr/>
          </p:nvPicPr>
          <p:blipFill>
            <a:blip r:embed="rId3"/>
            <a:stretch>
              <a:fillRect/>
            </a:stretch>
          </p:blipFill>
          <p:spPr>
            <a:xfrm>
              <a:off x="179511" y="1988839"/>
              <a:ext cx="5290857" cy="1629333"/>
            </a:xfrm>
            <a:prstGeom prst="rect">
              <a:avLst/>
            </a:prstGeom>
            <a:ln>
              <a:solidFill>
                <a:schemeClr val="tx1"/>
              </a:solidFill>
            </a:ln>
          </p:spPr>
        </p:pic>
        <p:sp>
          <p:nvSpPr>
            <p:cNvPr id="27" name="正方形/長方形 26"/>
            <p:cNvSpPr/>
            <p:nvPr/>
          </p:nvSpPr>
          <p:spPr bwMode="auto">
            <a:xfrm>
              <a:off x="1120110" y="2383414"/>
              <a:ext cx="263286" cy="253846"/>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28" name="正方形/長方形 27"/>
            <p:cNvSpPr/>
            <p:nvPr/>
          </p:nvSpPr>
          <p:spPr bwMode="auto">
            <a:xfrm>
              <a:off x="3384999" y="2351876"/>
              <a:ext cx="300142" cy="1260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
        <p:nvSpPr>
          <p:cNvPr id="30" name="テキスト ボックス 29"/>
          <p:cNvSpPr txBox="1"/>
          <p:nvPr/>
        </p:nvSpPr>
        <p:spPr>
          <a:xfrm>
            <a:off x="5721721" y="2076741"/>
            <a:ext cx="2816916" cy="400110"/>
          </a:xfrm>
          <a:prstGeom prst="rect">
            <a:avLst/>
          </a:prstGeom>
          <a:noFill/>
        </p:spPr>
        <p:txBody>
          <a:bodyPr wrap="square" rtlCol="0">
            <a:spAutoFit/>
          </a:bodyPr>
          <a:lstStyle/>
          <a:p>
            <a:r>
              <a:rPr lang="ja-JP" altLang="en-US" sz="1000" dirty="0">
                <a:latin typeface="Meiryo UI" panose="020B0604030504040204" pitchFamily="50" charset="-128"/>
                <a:ea typeface="Meiryo UI" panose="020B0604030504040204" pitchFamily="50" charset="-128"/>
              </a:rPr>
              <a:t>・実績入力をしたい予定の「詳細」をクリックします。</a:t>
            </a:r>
            <a:endParaRPr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・「実績入力」をクリックし実績を入力、登録します。</a:t>
            </a:r>
            <a:endParaRPr lang="en-US" altLang="ja-JP" sz="1000" dirty="0">
              <a:latin typeface="Meiryo UI" panose="020B0604030504040204" pitchFamily="50" charset="-128"/>
              <a:ea typeface="Meiryo UI" panose="020B0604030504040204" pitchFamily="50" charset="-128"/>
            </a:endParaRPr>
          </a:p>
        </p:txBody>
      </p:sp>
      <p:pic>
        <p:nvPicPr>
          <p:cNvPr id="32" name="図 3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503908">
            <a:off x="4575134" y="2618005"/>
            <a:ext cx="704285" cy="511296"/>
          </a:xfrm>
          <a:prstGeom prst="rect">
            <a:avLst/>
          </a:prstGeom>
        </p:spPr>
      </p:pic>
      <p:pic>
        <p:nvPicPr>
          <p:cNvPr id="26" name="図 25"/>
          <p:cNvPicPr>
            <a:picLocks noChangeAspect="1"/>
          </p:cNvPicPr>
          <p:nvPr/>
        </p:nvPicPr>
        <p:blipFill>
          <a:blip r:embed="rId5"/>
          <a:stretch>
            <a:fillRect/>
          </a:stretch>
        </p:blipFill>
        <p:spPr>
          <a:xfrm>
            <a:off x="136380" y="1191856"/>
            <a:ext cx="5014286" cy="581905"/>
          </a:xfrm>
          <a:prstGeom prst="rect">
            <a:avLst/>
          </a:prstGeom>
          <a:ln>
            <a:solidFill>
              <a:schemeClr val="tx1"/>
            </a:solidFill>
          </a:ln>
        </p:spPr>
      </p:pic>
      <p:sp>
        <p:nvSpPr>
          <p:cNvPr id="31" name="正方形/長方形 30"/>
          <p:cNvSpPr/>
          <p:nvPr/>
        </p:nvSpPr>
        <p:spPr bwMode="auto">
          <a:xfrm>
            <a:off x="4652634" y="1222630"/>
            <a:ext cx="468000" cy="511744"/>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nvGrpSpPr>
          <p:cNvPr id="33" name="グループ化 32"/>
          <p:cNvGrpSpPr/>
          <p:nvPr/>
        </p:nvGrpSpPr>
        <p:grpSpPr>
          <a:xfrm>
            <a:off x="3851920" y="3717032"/>
            <a:ext cx="4660000" cy="2372000"/>
            <a:chOff x="4211960" y="2996952"/>
            <a:chExt cx="4660000" cy="2372000"/>
          </a:xfrm>
        </p:grpSpPr>
        <p:pic>
          <p:nvPicPr>
            <p:cNvPr id="35" name="図 34"/>
            <p:cNvPicPr>
              <a:picLocks noChangeAspect="1"/>
            </p:cNvPicPr>
            <p:nvPr/>
          </p:nvPicPr>
          <p:blipFill>
            <a:blip r:embed="rId6"/>
            <a:stretch>
              <a:fillRect/>
            </a:stretch>
          </p:blipFill>
          <p:spPr>
            <a:xfrm>
              <a:off x="4211960" y="2996952"/>
              <a:ext cx="4660000" cy="2372000"/>
            </a:xfrm>
            <a:prstGeom prst="rect">
              <a:avLst/>
            </a:prstGeom>
            <a:ln>
              <a:solidFill>
                <a:schemeClr val="tx1"/>
              </a:solidFill>
            </a:ln>
          </p:spPr>
        </p:pic>
        <p:sp>
          <p:nvSpPr>
            <p:cNvPr id="36" name="正方形/長方形 35"/>
            <p:cNvSpPr/>
            <p:nvPr/>
          </p:nvSpPr>
          <p:spPr bwMode="auto">
            <a:xfrm>
              <a:off x="7806361" y="3195724"/>
              <a:ext cx="360000" cy="216000"/>
            </a:xfrm>
            <a:prstGeom prst="rect">
              <a:avLst/>
            </a:prstGeom>
            <a:noFill/>
            <a:ln w="19050">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grpSp>
    </p:spTree>
    <p:extLst>
      <p:ext uri="{BB962C8B-B14F-4D97-AF65-F5344CB8AC3E}">
        <p14:creationId xmlns:p14="http://schemas.microsoft.com/office/powerpoint/2010/main" val="25762159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23" name="タイトル 3"/>
          <p:cNvSpPr txBox="1">
            <a:spLocks/>
          </p:cNvSpPr>
          <p:nvPr/>
        </p:nvSpPr>
        <p:spPr bwMode="gray">
          <a:xfrm>
            <a:off x="213441" y="1844824"/>
            <a:ext cx="8784000" cy="2124015"/>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3200" kern="0" dirty="0">
                <a:solidFill>
                  <a:schemeClr val="tx1"/>
                </a:solidFill>
              </a:rPr>
              <a:t>以上で、</a:t>
            </a:r>
            <a:r>
              <a:rPr lang="ja-JP" altLang="en-US" sz="3200" kern="0" dirty="0">
                <a:solidFill>
                  <a:srgbClr val="FF0000"/>
                </a:solidFill>
              </a:rPr>
              <a:t>ステップ</a:t>
            </a:r>
            <a:r>
              <a:rPr lang="en-US" altLang="ja-JP" sz="5400" kern="0" dirty="0">
                <a:solidFill>
                  <a:srgbClr val="FF0000"/>
                </a:solidFill>
              </a:rPr>
              <a:t>3</a:t>
            </a:r>
            <a:r>
              <a:rPr lang="ja-JP" altLang="en-US" sz="3200" kern="0" dirty="0">
                <a:solidFill>
                  <a:schemeClr val="tx1"/>
                </a:solidFill>
              </a:rPr>
              <a:t>が終了いたしました。</a:t>
            </a:r>
            <a:endParaRPr lang="en-US" altLang="ja-JP" sz="3200" kern="0" dirty="0">
              <a:solidFill>
                <a:schemeClr val="tx1"/>
              </a:solidFill>
            </a:endParaRPr>
          </a:p>
        </p:txBody>
      </p:sp>
      <p:sp>
        <p:nvSpPr>
          <p:cNvPr id="24" name="正方形/長方形 23"/>
          <p:cNvSpPr/>
          <p:nvPr/>
        </p:nvSpPr>
        <p:spPr bwMode="auto">
          <a:xfrm>
            <a:off x="17160" y="763570"/>
            <a:ext cx="1458496" cy="397068"/>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latin typeface="+mj-ea"/>
                <a:ea typeface="+mj-ea"/>
              </a:rPr>
              <a:t>ステップ</a:t>
            </a:r>
            <a:r>
              <a:rPr kumimoji="1" lang="en-US" altLang="ja-JP" sz="1600" b="1" dirty="0">
                <a:latin typeface="+mj-ea"/>
                <a:ea typeface="+mj-ea"/>
              </a:rPr>
              <a:t>3</a:t>
            </a:r>
            <a:endParaRPr kumimoji="1" lang="ja-JP" altLang="en-US" sz="1600" b="1" dirty="0">
              <a:latin typeface="+mj-ea"/>
              <a:ea typeface="+mj-ea"/>
            </a:endParaRPr>
          </a:p>
        </p:txBody>
      </p:sp>
      <p:sp>
        <p:nvSpPr>
          <p:cNvPr id="2" name="テキスト ボックス 1"/>
          <p:cNvSpPr txBox="1"/>
          <p:nvPr/>
        </p:nvSpPr>
        <p:spPr>
          <a:xfrm>
            <a:off x="2113756" y="3401718"/>
            <a:ext cx="4600940" cy="369332"/>
          </a:xfrm>
          <a:prstGeom prst="rect">
            <a:avLst/>
          </a:prstGeom>
          <a:noFill/>
        </p:spPr>
        <p:txBody>
          <a:bodyPr wrap="none" rtlCol="0">
            <a:spAutoFit/>
          </a:bodyPr>
          <a:lstStyle/>
          <a:p>
            <a:r>
              <a:rPr kumimoji="1" lang="ja-JP" altLang="en-US" dirty="0">
                <a:solidFill>
                  <a:srgbClr val="FF0000"/>
                </a:solidFill>
              </a:rPr>
              <a:t>日報の予定・実績入力についてご説明しました。</a:t>
            </a:r>
          </a:p>
        </p:txBody>
      </p:sp>
      <p:grpSp>
        <p:nvGrpSpPr>
          <p:cNvPr id="6" name="グループ化 5"/>
          <p:cNvGrpSpPr/>
          <p:nvPr/>
        </p:nvGrpSpPr>
        <p:grpSpPr>
          <a:xfrm>
            <a:off x="3610338" y="4974458"/>
            <a:ext cx="212019" cy="144016"/>
            <a:chOff x="4067944" y="2492896"/>
            <a:chExt cx="212019" cy="144016"/>
          </a:xfrm>
        </p:grpSpPr>
        <p:cxnSp>
          <p:nvCxnSpPr>
            <p:cNvPr id="7" name="直線コネクタ 6"/>
            <p:cNvCxnSpPr/>
            <p:nvPr/>
          </p:nvCxnSpPr>
          <p:spPr bwMode="auto">
            <a:xfrm>
              <a:off x="4067944" y="2492896"/>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8" name="直線コネクタ 7"/>
            <p:cNvCxnSpPr/>
            <p:nvPr/>
          </p:nvCxnSpPr>
          <p:spPr bwMode="auto">
            <a:xfrm>
              <a:off x="4067944" y="2564904"/>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9" name="直線コネクタ 8"/>
            <p:cNvCxnSpPr/>
            <p:nvPr/>
          </p:nvCxnSpPr>
          <p:spPr bwMode="auto">
            <a:xfrm>
              <a:off x="4067944" y="2636912"/>
              <a:ext cx="212019" cy="0"/>
            </a:xfrm>
            <a:prstGeom prst="line">
              <a:avLst/>
            </a:prstGeom>
            <a:solidFill>
              <a:schemeClr val="bg1"/>
            </a:solidFill>
            <a:ln w="3810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10" name="楕円 9"/>
          <p:cNvSpPr/>
          <p:nvPr/>
        </p:nvSpPr>
        <p:spPr bwMode="auto">
          <a:xfrm>
            <a:off x="4252016" y="4941157"/>
            <a:ext cx="232942" cy="210619"/>
          </a:xfrm>
          <a:prstGeom prst="ellipse">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a:t>
            </a:r>
            <a:endParaRPr kumimoji="0" lang="ja-JP" altLang="en-US" sz="11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4484958" y="4893938"/>
            <a:ext cx="635110" cy="307777"/>
          </a:xfrm>
          <a:prstGeom prst="rect">
            <a:avLst/>
          </a:prstGeom>
          <a:noFill/>
        </p:spPr>
        <p:txBody>
          <a:bodyPr wrap="none" rtlCol="0">
            <a:spAutoFit/>
          </a:bodyPr>
          <a:lstStyle/>
          <a:p>
            <a:r>
              <a:rPr kumimoji="1" lang="en-US" altLang="ja-JP" sz="1400" dirty="0"/>
              <a:t>HELP</a:t>
            </a:r>
            <a:endParaRPr kumimoji="1" lang="ja-JP" altLang="en-US" sz="1400" dirty="0"/>
          </a:p>
        </p:txBody>
      </p:sp>
      <p:cxnSp>
        <p:nvCxnSpPr>
          <p:cNvPr id="12" name="直線矢印コネクタ 11"/>
          <p:cNvCxnSpPr/>
          <p:nvPr/>
        </p:nvCxnSpPr>
        <p:spPr bwMode="auto">
          <a:xfrm>
            <a:off x="3889844" y="5043350"/>
            <a:ext cx="288032" cy="0"/>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3" name="テキスト ボックス 12"/>
          <p:cNvSpPr txBox="1"/>
          <p:nvPr/>
        </p:nvSpPr>
        <p:spPr>
          <a:xfrm>
            <a:off x="4921740" y="4912545"/>
            <a:ext cx="1425390" cy="261610"/>
          </a:xfrm>
          <a:prstGeom prst="rect">
            <a:avLst/>
          </a:prstGeom>
          <a:noFill/>
        </p:spPr>
        <p:txBody>
          <a:bodyPr wrap="none" rtlCol="0">
            <a:spAutoFit/>
          </a:bodyPr>
          <a:lstStyle/>
          <a:p>
            <a:r>
              <a:rPr kumimoji="1" lang="ja-JP" altLang="en-US" sz="1100" dirty="0"/>
              <a:t>（マニュアルサイトへ）</a:t>
            </a:r>
          </a:p>
        </p:txBody>
      </p:sp>
      <p:sp>
        <p:nvSpPr>
          <p:cNvPr id="14" name="テキスト ボックス 13"/>
          <p:cNvSpPr txBox="1"/>
          <p:nvPr/>
        </p:nvSpPr>
        <p:spPr>
          <a:xfrm>
            <a:off x="1708855" y="4912276"/>
            <a:ext cx="1901483" cy="307777"/>
          </a:xfrm>
          <a:prstGeom prst="rect">
            <a:avLst/>
          </a:prstGeom>
          <a:noFill/>
        </p:spPr>
        <p:txBody>
          <a:bodyPr wrap="none" rtlCol="0">
            <a:spAutoFit/>
          </a:bodyPr>
          <a:lstStyle/>
          <a:p>
            <a:r>
              <a:rPr lang="en-US" altLang="ja-JP" sz="1400" dirty="0">
                <a:solidFill>
                  <a:srgbClr val="FF0000"/>
                </a:solidFill>
              </a:rPr>
              <a:t>※</a:t>
            </a:r>
            <a:r>
              <a:rPr lang="ja-JP" altLang="en-US" sz="1400" dirty="0">
                <a:solidFill>
                  <a:srgbClr val="FF0000"/>
                </a:solidFill>
              </a:rPr>
              <a:t>詳しい内容については</a:t>
            </a:r>
            <a:endParaRPr kumimoji="1" lang="ja-JP" altLang="en-US" sz="1400" dirty="0">
              <a:solidFill>
                <a:srgbClr val="FF0000"/>
              </a:solidFill>
            </a:endParaRPr>
          </a:p>
        </p:txBody>
      </p:sp>
      <p:sp>
        <p:nvSpPr>
          <p:cNvPr id="15" name="テキスト ボックス 14"/>
          <p:cNvSpPr txBox="1"/>
          <p:nvPr/>
        </p:nvSpPr>
        <p:spPr>
          <a:xfrm>
            <a:off x="6156176" y="4889461"/>
            <a:ext cx="1255472" cy="307777"/>
          </a:xfrm>
          <a:prstGeom prst="rect">
            <a:avLst/>
          </a:prstGeom>
          <a:noFill/>
        </p:spPr>
        <p:txBody>
          <a:bodyPr wrap="none" rtlCol="0">
            <a:spAutoFit/>
          </a:bodyPr>
          <a:lstStyle/>
          <a:p>
            <a:r>
              <a:rPr lang="ja-JP" altLang="en-US" sz="1400" dirty="0">
                <a:solidFill>
                  <a:srgbClr val="FF0000"/>
                </a:solidFill>
              </a:rPr>
              <a:t>をご覧ください。</a:t>
            </a:r>
            <a:endParaRPr kumimoji="1" lang="ja-JP" altLang="en-US" sz="1400" dirty="0">
              <a:solidFill>
                <a:srgbClr val="FF0000"/>
              </a:solidFill>
            </a:endParaRPr>
          </a:p>
        </p:txBody>
      </p:sp>
    </p:spTree>
    <p:extLst>
      <p:ext uri="{BB962C8B-B14F-4D97-AF65-F5344CB8AC3E}">
        <p14:creationId xmlns:p14="http://schemas.microsoft.com/office/powerpoint/2010/main" val="1712366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sp>
        <p:nvSpPr>
          <p:cNvPr id="23" name="タイトル 3"/>
          <p:cNvSpPr txBox="1">
            <a:spLocks/>
          </p:cNvSpPr>
          <p:nvPr/>
        </p:nvSpPr>
        <p:spPr bwMode="gray">
          <a:xfrm>
            <a:off x="213441" y="2204864"/>
            <a:ext cx="8784000" cy="681534"/>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ja-JP" altLang="en-US" sz="3200" kern="0" dirty="0">
                <a:solidFill>
                  <a:schemeClr val="tx1"/>
                </a:solidFill>
              </a:rPr>
              <a:t>これで、スタートアップは終了いたしました。</a:t>
            </a:r>
            <a:endParaRPr lang="en-US" altLang="ja-JP" sz="3200" kern="0" dirty="0">
              <a:solidFill>
                <a:schemeClr val="tx1"/>
              </a:solidFill>
            </a:endParaRPr>
          </a:p>
        </p:txBody>
      </p:sp>
      <p:sp>
        <p:nvSpPr>
          <p:cNvPr id="10" name="正方形/長方形 9"/>
          <p:cNvSpPr/>
          <p:nvPr/>
        </p:nvSpPr>
        <p:spPr bwMode="auto">
          <a:xfrm>
            <a:off x="3635896" y="1734270"/>
            <a:ext cx="1458496" cy="397068"/>
          </a:xfrm>
          <a:prstGeom prst="rect">
            <a:avLst/>
          </a:prstGeom>
          <a:solidFill>
            <a:srgbClr val="FFC0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latin typeface="+mj-ea"/>
                <a:ea typeface="+mj-ea"/>
              </a:rPr>
              <a:t>ステップ</a:t>
            </a:r>
            <a:r>
              <a:rPr lang="en-US" altLang="ja-JP" sz="1600" b="1" dirty="0">
                <a:latin typeface="+mj-ea"/>
                <a:ea typeface="+mj-ea"/>
              </a:rPr>
              <a:t>2</a:t>
            </a:r>
            <a:endParaRPr kumimoji="1" lang="ja-JP" altLang="en-US" sz="1600" b="1" dirty="0">
              <a:latin typeface="+mj-ea"/>
              <a:ea typeface="+mj-ea"/>
            </a:endParaRPr>
          </a:p>
        </p:txBody>
      </p:sp>
      <p:sp>
        <p:nvSpPr>
          <p:cNvPr id="6" name="正方形/長方形 5"/>
          <p:cNvSpPr/>
          <p:nvPr/>
        </p:nvSpPr>
        <p:spPr bwMode="auto">
          <a:xfrm>
            <a:off x="1309079" y="1734270"/>
            <a:ext cx="1458496" cy="397068"/>
          </a:xfrm>
          <a:prstGeom prst="rect">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solidFill>
                  <a:schemeClr val="bg1"/>
                </a:solidFill>
                <a:latin typeface="+mj-ea"/>
                <a:ea typeface="+mj-ea"/>
              </a:rPr>
              <a:t>ステップ</a:t>
            </a:r>
            <a:r>
              <a:rPr lang="en-US" altLang="ja-JP" sz="1600" b="1" dirty="0">
                <a:solidFill>
                  <a:schemeClr val="bg1"/>
                </a:solidFill>
                <a:latin typeface="+mj-ea"/>
                <a:ea typeface="+mj-ea"/>
              </a:rPr>
              <a:t>1</a:t>
            </a:r>
            <a:endParaRPr kumimoji="1" lang="ja-JP" altLang="en-US" sz="1600" b="1" dirty="0">
              <a:solidFill>
                <a:schemeClr val="bg1"/>
              </a:solidFill>
              <a:latin typeface="+mj-ea"/>
              <a:ea typeface="+mj-ea"/>
            </a:endParaRPr>
          </a:p>
        </p:txBody>
      </p:sp>
      <p:sp>
        <p:nvSpPr>
          <p:cNvPr id="11" name="タイトル 3"/>
          <p:cNvSpPr txBox="1">
            <a:spLocks/>
          </p:cNvSpPr>
          <p:nvPr/>
        </p:nvSpPr>
        <p:spPr bwMode="gray">
          <a:xfrm>
            <a:off x="179513" y="3664327"/>
            <a:ext cx="8784000" cy="1627632"/>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en-US" altLang="ja-JP" sz="3200" kern="0" dirty="0" err="1">
                <a:solidFill>
                  <a:schemeClr val="tx1"/>
                </a:solidFill>
              </a:rPr>
              <a:t>WaWaFrontier</a:t>
            </a:r>
            <a:r>
              <a:rPr lang="ja-JP" altLang="en-US" sz="3200" kern="0" dirty="0">
                <a:solidFill>
                  <a:schemeClr val="tx1"/>
                </a:solidFill>
              </a:rPr>
              <a:t>が</a:t>
            </a:r>
            <a:endParaRPr lang="en-US" altLang="ja-JP" sz="3200" kern="0" dirty="0">
              <a:solidFill>
                <a:schemeClr val="tx1"/>
              </a:solidFill>
            </a:endParaRPr>
          </a:p>
          <a:p>
            <a:pPr algn="ctr"/>
            <a:r>
              <a:rPr lang="ja-JP" altLang="en-US" sz="3200" kern="0" dirty="0">
                <a:solidFill>
                  <a:schemeClr val="tx1"/>
                </a:solidFill>
              </a:rPr>
              <a:t>みなさまの身近なツールとして</a:t>
            </a:r>
            <a:endParaRPr lang="en-US" altLang="ja-JP" sz="3200" kern="0" dirty="0">
              <a:solidFill>
                <a:schemeClr val="tx1"/>
              </a:solidFill>
            </a:endParaRPr>
          </a:p>
          <a:p>
            <a:pPr algn="ctr"/>
            <a:r>
              <a:rPr lang="ja-JP" altLang="en-US" sz="3200" kern="0" dirty="0">
                <a:solidFill>
                  <a:schemeClr val="tx1"/>
                </a:solidFill>
              </a:rPr>
              <a:t>ご愛用いただければ幸いです。</a:t>
            </a:r>
            <a:endParaRPr lang="en-US" altLang="ja-JP" sz="3200" kern="0" dirty="0">
              <a:solidFill>
                <a:schemeClr val="tx1"/>
              </a:solidFill>
            </a:endParaRPr>
          </a:p>
        </p:txBody>
      </p:sp>
      <p:sp>
        <p:nvSpPr>
          <p:cNvPr id="9" name="矢印: 下 8"/>
          <p:cNvSpPr/>
          <p:nvPr/>
        </p:nvSpPr>
        <p:spPr bwMode="auto">
          <a:xfrm rot="16200000">
            <a:off x="2913703" y="1715899"/>
            <a:ext cx="576064" cy="433809"/>
          </a:xfrm>
          <a:prstGeom prst="downArrow">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
        <p:nvSpPr>
          <p:cNvPr id="8" name="正方形/長方形 7"/>
          <p:cNvSpPr/>
          <p:nvPr/>
        </p:nvSpPr>
        <p:spPr bwMode="auto">
          <a:xfrm>
            <a:off x="5945905" y="1734270"/>
            <a:ext cx="1458496" cy="397068"/>
          </a:xfrm>
          <a:prstGeom prst="rect">
            <a:avLst/>
          </a:prstGeom>
          <a:solidFill>
            <a:schemeClr val="accent6">
              <a:lumMod val="25000"/>
              <a:lumOff val="7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00" b="1" dirty="0">
                <a:latin typeface="+mj-ea"/>
                <a:ea typeface="+mj-ea"/>
              </a:rPr>
              <a:t>ステップ</a:t>
            </a:r>
            <a:r>
              <a:rPr kumimoji="1" lang="en-US" altLang="ja-JP" sz="1600" b="1" dirty="0">
                <a:latin typeface="+mj-ea"/>
                <a:ea typeface="+mj-ea"/>
              </a:rPr>
              <a:t>3</a:t>
            </a:r>
            <a:endParaRPr kumimoji="1" lang="ja-JP" altLang="en-US" sz="1600" b="1" dirty="0">
              <a:latin typeface="+mj-ea"/>
              <a:ea typeface="+mj-ea"/>
            </a:endParaRPr>
          </a:p>
        </p:txBody>
      </p:sp>
      <p:sp>
        <p:nvSpPr>
          <p:cNvPr id="12" name="矢印: 下 11"/>
          <p:cNvSpPr/>
          <p:nvPr/>
        </p:nvSpPr>
        <p:spPr bwMode="auto">
          <a:xfrm rot="16200000">
            <a:off x="5223712" y="1715899"/>
            <a:ext cx="576064" cy="433809"/>
          </a:xfrm>
          <a:prstGeom prst="downArrow">
            <a:avLst/>
          </a:prstGeom>
          <a:solidFill>
            <a:srgbClr val="00B05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j-ea"/>
              <a:ea typeface="+mj-ea"/>
            </a:endParaRPr>
          </a:p>
        </p:txBody>
      </p:sp>
    </p:spTree>
    <p:extLst>
      <p:ext uri="{BB962C8B-B14F-4D97-AF65-F5344CB8AC3E}">
        <p14:creationId xmlns:p14="http://schemas.microsoft.com/office/powerpoint/2010/main" val="4018768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pic>
        <p:nvPicPr>
          <p:cNvPr id="2" name="図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4753" y="782665"/>
            <a:ext cx="6974494" cy="1679792"/>
          </a:xfrm>
          <a:prstGeom prst="rect">
            <a:avLst/>
          </a:prstGeom>
          <a:ln>
            <a:solidFill>
              <a:schemeClr val="tx1"/>
            </a:solidFill>
          </a:ln>
        </p:spPr>
      </p:pic>
      <p:sp>
        <p:nvSpPr>
          <p:cNvPr id="19" name="タイトル 3"/>
          <p:cNvSpPr txBox="1">
            <a:spLocks/>
          </p:cNvSpPr>
          <p:nvPr/>
        </p:nvSpPr>
        <p:spPr bwMode="gray">
          <a:xfrm>
            <a:off x="252008" y="2478366"/>
            <a:ext cx="8784000" cy="792088"/>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en-US" altLang="ja-JP" kern="0" dirty="0" err="1">
                <a:solidFill>
                  <a:schemeClr val="tx1"/>
                </a:solidFill>
              </a:rPr>
              <a:t>WaWaOffice</a:t>
            </a:r>
            <a:r>
              <a:rPr lang="ja-JP" altLang="en-US" kern="0" dirty="0">
                <a:solidFill>
                  <a:schemeClr val="tx1"/>
                </a:solidFill>
              </a:rPr>
              <a:t>では、様々なサポートツールを</a:t>
            </a:r>
            <a:endParaRPr lang="en-US" altLang="ja-JP" kern="0" dirty="0">
              <a:solidFill>
                <a:schemeClr val="tx1"/>
              </a:solidFill>
            </a:endParaRPr>
          </a:p>
          <a:p>
            <a:pPr algn="ctr"/>
            <a:r>
              <a:rPr lang="ja-JP" altLang="en-US" kern="0" dirty="0">
                <a:solidFill>
                  <a:schemeClr val="tx1"/>
                </a:solidFill>
              </a:rPr>
              <a:t>ご用意しております。</a:t>
            </a:r>
          </a:p>
        </p:txBody>
      </p:sp>
      <p:sp>
        <p:nvSpPr>
          <p:cNvPr id="21" name="正方形/長方形 20"/>
          <p:cNvSpPr/>
          <p:nvPr/>
        </p:nvSpPr>
        <p:spPr bwMode="auto">
          <a:xfrm>
            <a:off x="539552" y="3645024"/>
            <a:ext cx="8208912" cy="397068"/>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b="1" dirty="0" err="1">
                <a:solidFill>
                  <a:schemeClr val="bg1"/>
                </a:solidFill>
                <a:latin typeface="+mj-ea"/>
                <a:ea typeface="+mj-ea"/>
              </a:rPr>
              <a:t>WaWaOffice</a:t>
            </a:r>
            <a:r>
              <a:rPr kumimoji="1" lang="ja-JP" altLang="en-US" sz="1600" b="1" dirty="0">
                <a:solidFill>
                  <a:schemeClr val="bg1"/>
                </a:solidFill>
                <a:latin typeface="+mj-ea"/>
                <a:ea typeface="+mj-ea"/>
              </a:rPr>
              <a:t>サポートサイト（</a:t>
            </a:r>
            <a:r>
              <a:rPr kumimoji="1" lang="en-US" altLang="ja-JP" sz="1600" b="1" dirty="0">
                <a:solidFill>
                  <a:schemeClr val="bg1"/>
                </a:solidFill>
                <a:latin typeface="+mj-ea"/>
                <a:ea typeface="+mj-ea"/>
              </a:rPr>
              <a:t>Q&amp;A</a:t>
            </a:r>
            <a:r>
              <a:rPr kumimoji="1" lang="ja-JP" altLang="en-US" sz="1600" b="1" dirty="0">
                <a:solidFill>
                  <a:schemeClr val="bg1"/>
                </a:solidFill>
                <a:latin typeface="+mj-ea"/>
                <a:ea typeface="+mj-ea"/>
              </a:rPr>
              <a:t>やメンテナンス情報を掲載）</a:t>
            </a:r>
          </a:p>
        </p:txBody>
      </p:sp>
      <p:sp>
        <p:nvSpPr>
          <p:cNvPr id="5" name="正方形/長方形 4"/>
          <p:cNvSpPr/>
          <p:nvPr/>
        </p:nvSpPr>
        <p:spPr>
          <a:xfrm>
            <a:off x="1973141" y="4042092"/>
            <a:ext cx="5196744" cy="461665"/>
          </a:xfrm>
          <a:prstGeom prst="rect">
            <a:avLst/>
          </a:prstGeom>
        </p:spPr>
        <p:txBody>
          <a:bodyPr wrap="none">
            <a:spAutoFit/>
          </a:bodyPr>
          <a:lstStyle/>
          <a:p>
            <a:r>
              <a:rPr lang="ja-JP" altLang="en-US" sz="2400" b="1" dirty="0"/>
              <a:t>http://support.</a:t>
            </a:r>
            <a:r>
              <a:rPr lang="en-US" altLang="ja-JP" sz="2400" b="1" dirty="0"/>
              <a:t>wawaoffice.jp</a:t>
            </a:r>
            <a:r>
              <a:rPr lang="ja-JP" altLang="en-US" sz="2400" b="1" dirty="0"/>
              <a:t>/</a:t>
            </a:r>
          </a:p>
        </p:txBody>
      </p:sp>
      <p:sp>
        <p:nvSpPr>
          <p:cNvPr id="23" name="正方形/長方形 22"/>
          <p:cNvSpPr/>
          <p:nvPr/>
        </p:nvSpPr>
        <p:spPr bwMode="auto">
          <a:xfrm>
            <a:off x="539552" y="4846378"/>
            <a:ext cx="8208912" cy="397068"/>
          </a:xfrm>
          <a:prstGeom prst="rect">
            <a:avLst/>
          </a:prstGeom>
          <a:solidFill>
            <a:schemeClr val="accent4">
              <a:lumMod val="60000"/>
              <a:lumOff val="4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b="1" dirty="0" err="1">
                <a:solidFill>
                  <a:schemeClr val="bg1"/>
                </a:solidFill>
                <a:latin typeface="+mj-ea"/>
                <a:ea typeface="+mj-ea"/>
              </a:rPr>
              <a:t>WaWaOffice</a:t>
            </a:r>
            <a:r>
              <a:rPr kumimoji="1" lang="ja-JP" altLang="en-US" sz="1600" b="1" dirty="0">
                <a:solidFill>
                  <a:schemeClr val="bg1"/>
                </a:solidFill>
                <a:latin typeface="+mj-ea"/>
                <a:ea typeface="+mj-ea"/>
              </a:rPr>
              <a:t>活用サイト（お役立ち情報を掲載）</a:t>
            </a:r>
          </a:p>
        </p:txBody>
      </p:sp>
      <p:sp>
        <p:nvSpPr>
          <p:cNvPr id="24" name="正方形/長方形 23"/>
          <p:cNvSpPr/>
          <p:nvPr/>
        </p:nvSpPr>
        <p:spPr>
          <a:xfrm>
            <a:off x="1920409" y="5243446"/>
            <a:ext cx="5617115" cy="461665"/>
          </a:xfrm>
          <a:prstGeom prst="rect">
            <a:avLst/>
          </a:prstGeom>
        </p:spPr>
        <p:txBody>
          <a:bodyPr wrap="none">
            <a:spAutoFit/>
          </a:bodyPr>
          <a:lstStyle/>
          <a:p>
            <a:r>
              <a:rPr lang="en-US" altLang="ja-JP" sz="2400" b="1"/>
              <a:t>https://</a:t>
            </a:r>
            <a:r>
              <a:rPr lang="en-US" altLang="ja-JP" sz="2400" b="1" dirty="0"/>
              <a:t>www.wawaoffice.jp/mk/</a:t>
            </a:r>
            <a:endParaRPr lang="ja-JP" altLang="en-US" sz="2400" b="1" dirty="0"/>
          </a:p>
        </p:txBody>
      </p:sp>
    </p:spTree>
    <p:extLst>
      <p:ext uri="{BB962C8B-B14F-4D97-AF65-F5344CB8AC3E}">
        <p14:creationId xmlns:p14="http://schemas.microsoft.com/office/powerpoint/2010/main" val="2210196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WaWaOfficeVer10</a:t>
            </a:r>
            <a:r>
              <a:rPr lang="ja-JP" altLang="en-US" dirty="0"/>
              <a:t>　スタートアップガイド</a:t>
            </a:r>
            <a:r>
              <a:rPr lang="ja-JP" altLang="en-US" sz="2200" dirty="0"/>
              <a:t>（</a:t>
            </a:r>
            <a:r>
              <a:rPr lang="en-US" altLang="ja-JP" sz="2200" dirty="0"/>
              <a:t>SFA</a:t>
            </a:r>
            <a:r>
              <a:rPr lang="ja-JP" altLang="en-US" sz="2200" dirty="0"/>
              <a:t>営業日報：</a:t>
            </a:r>
            <a:r>
              <a:rPr lang="en-US" altLang="ja-JP" sz="2200" dirty="0"/>
              <a:t>Frontier</a:t>
            </a:r>
            <a:r>
              <a:rPr lang="ja-JP" altLang="en-US" sz="2200" dirty="0"/>
              <a:t>）</a:t>
            </a:r>
            <a:endParaRPr kumimoji="1" lang="ja-JP" altLang="en-US" dirty="0"/>
          </a:p>
        </p:txBody>
      </p:sp>
      <p:pic>
        <p:nvPicPr>
          <p:cNvPr id="14" name="図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4753" y="782665"/>
            <a:ext cx="6974494" cy="1679792"/>
          </a:xfrm>
          <a:prstGeom prst="rect">
            <a:avLst/>
          </a:prstGeom>
          <a:ln>
            <a:solidFill>
              <a:schemeClr val="tx1"/>
            </a:solidFill>
          </a:ln>
        </p:spPr>
      </p:pic>
      <p:sp>
        <p:nvSpPr>
          <p:cNvPr id="15" name="タイトル 3"/>
          <p:cNvSpPr txBox="1">
            <a:spLocks/>
          </p:cNvSpPr>
          <p:nvPr/>
        </p:nvSpPr>
        <p:spPr bwMode="gray">
          <a:xfrm>
            <a:off x="252008" y="2478366"/>
            <a:ext cx="8784000" cy="792088"/>
          </a:xfrm>
          <a:prstGeom prst="rect">
            <a:avLst/>
          </a:prstGeom>
        </p:spPr>
        <p:txBody>
          <a:bodyPr vert="horz" lIns="91440" tIns="36000" rIns="91440" bIns="0" rtlCol="0" anchor="ctr">
            <a:noAutofit/>
          </a:bodyPr>
          <a:lstStyle>
            <a:lvl1pPr algn="l" rtl="0" eaLnBrk="1" fontAlgn="base" hangingPunct="1">
              <a:spcBef>
                <a:spcPct val="0"/>
              </a:spcBef>
              <a:spcAft>
                <a:spcPct val="0"/>
              </a:spcAft>
              <a:defRPr kumimoji="1" lang="ja-JP" altLang="en-US" sz="2400" b="1" dirty="0">
                <a:solidFill>
                  <a:schemeClr val="bg1"/>
                </a:solidFill>
                <a:latin typeface="+mj-lt"/>
                <a:ea typeface="+mj-ea"/>
                <a:cs typeface="+mj-cs"/>
              </a:defRPr>
            </a:lvl1pPr>
            <a:lvl2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2pPr>
            <a:lvl3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3pPr>
            <a:lvl4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4pPr>
            <a:lvl5pPr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5pPr>
            <a:lvl6pPr marL="4572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6pPr>
            <a:lvl7pPr marL="9144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7pPr>
            <a:lvl8pPr marL="13716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8pPr>
            <a:lvl9pPr marL="1828800" algn="l" rtl="0" eaLnBrk="1" fontAlgn="base" hangingPunct="1">
              <a:spcBef>
                <a:spcPct val="0"/>
              </a:spcBef>
              <a:spcAft>
                <a:spcPct val="0"/>
              </a:spcAft>
              <a:defRPr kumimoji="1" sz="2800">
                <a:solidFill>
                  <a:schemeClr val="tx1"/>
                </a:solidFill>
                <a:latin typeface="HGP創英角ｺﾞｼｯｸUB" pitchFamily="50" charset="-128"/>
                <a:ea typeface="ＭＳ Ｐゴシック" charset="-128"/>
              </a:defRPr>
            </a:lvl9pPr>
          </a:lstStyle>
          <a:p>
            <a:pPr algn="ctr"/>
            <a:r>
              <a:rPr lang="en-US" altLang="ja-JP" kern="0" dirty="0" err="1">
                <a:solidFill>
                  <a:schemeClr val="tx1"/>
                </a:solidFill>
              </a:rPr>
              <a:t>WaWaOffice</a:t>
            </a:r>
            <a:r>
              <a:rPr lang="ja-JP" altLang="en-US" kern="0" dirty="0">
                <a:solidFill>
                  <a:schemeClr val="tx1"/>
                </a:solidFill>
              </a:rPr>
              <a:t>では、様々なサポートツールを</a:t>
            </a:r>
            <a:endParaRPr lang="en-US" altLang="ja-JP" kern="0" dirty="0">
              <a:solidFill>
                <a:schemeClr val="tx1"/>
              </a:solidFill>
            </a:endParaRPr>
          </a:p>
          <a:p>
            <a:pPr algn="ctr"/>
            <a:r>
              <a:rPr lang="ja-JP" altLang="en-US" kern="0" dirty="0">
                <a:solidFill>
                  <a:schemeClr val="tx1"/>
                </a:solidFill>
              </a:rPr>
              <a:t>ご用意しております。</a:t>
            </a:r>
          </a:p>
        </p:txBody>
      </p:sp>
      <p:sp>
        <p:nvSpPr>
          <p:cNvPr id="16" name="正方形/長方形 15"/>
          <p:cNvSpPr/>
          <p:nvPr/>
        </p:nvSpPr>
        <p:spPr bwMode="auto">
          <a:xfrm>
            <a:off x="567490" y="3376277"/>
            <a:ext cx="8208912" cy="397068"/>
          </a:xfrm>
          <a:prstGeom prst="rect">
            <a:avLst/>
          </a:prstGeom>
          <a:solidFill>
            <a:schemeClr val="accent5">
              <a:lumMod val="50000"/>
              <a:lumOff val="5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600" b="1" dirty="0">
                <a:solidFill>
                  <a:schemeClr val="bg1"/>
                </a:solidFill>
                <a:latin typeface="+mj-ea"/>
                <a:ea typeface="+mj-ea"/>
              </a:rPr>
              <a:t>サポートデスク（ご質問をメールで受付）</a:t>
            </a:r>
            <a:endParaRPr kumimoji="1" lang="ja-JP" altLang="en-US" sz="1600" b="1" dirty="0">
              <a:solidFill>
                <a:schemeClr val="bg1"/>
              </a:solidFill>
              <a:latin typeface="+mj-ea"/>
              <a:ea typeface="+mj-ea"/>
            </a:endParaRPr>
          </a:p>
        </p:txBody>
      </p:sp>
      <p:sp>
        <p:nvSpPr>
          <p:cNvPr id="17" name="正方形/長方形 16"/>
          <p:cNvSpPr/>
          <p:nvPr/>
        </p:nvSpPr>
        <p:spPr>
          <a:xfrm>
            <a:off x="2658702" y="3801804"/>
            <a:ext cx="4026487" cy="461665"/>
          </a:xfrm>
          <a:prstGeom prst="rect">
            <a:avLst/>
          </a:prstGeom>
        </p:spPr>
        <p:txBody>
          <a:bodyPr wrap="none">
            <a:spAutoFit/>
          </a:bodyPr>
          <a:lstStyle/>
          <a:p>
            <a:r>
              <a:rPr lang="en-US" altLang="ja-JP" sz="2400" b="1" dirty="0"/>
              <a:t>support@wawaoffice.jp</a:t>
            </a:r>
            <a:endParaRPr lang="ja-JP" altLang="en-US" sz="2400" b="1" dirty="0"/>
          </a:p>
        </p:txBody>
      </p:sp>
      <p:sp>
        <p:nvSpPr>
          <p:cNvPr id="18" name="正方形/長方形 17"/>
          <p:cNvSpPr/>
          <p:nvPr/>
        </p:nvSpPr>
        <p:spPr bwMode="auto">
          <a:xfrm>
            <a:off x="567490" y="4381642"/>
            <a:ext cx="8208912" cy="397068"/>
          </a:xfrm>
          <a:prstGeom prst="rect">
            <a:avLst/>
          </a:prstGeom>
          <a:solidFill>
            <a:schemeClr val="accent5">
              <a:lumMod val="50000"/>
              <a:lumOff val="50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600" b="1" dirty="0">
                <a:solidFill>
                  <a:schemeClr val="bg1"/>
                </a:solidFill>
                <a:latin typeface="+mj-ea"/>
                <a:ea typeface="+mj-ea"/>
              </a:rPr>
              <a:t>サポートデスク（フリーダイヤルでのご質問）</a:t>
            </a:r>
            <a:endParaRPr kumimoji="1" lang="ja-JP" altLang="en-US" sz="1600" b="1" dirty="0">
              <a:solidFill>
                <a:schemeClr val="bg1"/>
              </a:solidFill>
              <a:latin typeface="+mj-ea"/>
              <a:ea typeface="+mj-ea"/>
            </a:endParaRPr>
          </a:p>
        </p:txBody>
      </p:sp>
      <p:sp>
        <p:nvSpPr>
          <p:cNvPr id="20" name="正方形/長方形 19"/>
          <p:cNvSpPr/>
          <p:nvPr/>
        </p:nvSpPr>
        <p:spPr>
          <a:xfrm>
            <a:off x="3393389" y="4877304"/>
            <a:ext cx="2557110" cy="461665"/>
          </a:xfrm>
          <a:prstGeom prst="rect">
            <a:avLst/>
          </a:prstGeom>
        </p:spPr>
        <p:txBody>
          <a:bodyPr wrap="none">
            <a:spAutoFit/>
          </a:bodyPr>
          <a:lstStyle/>
          <a:p>
            <a:r>
              <a:rPr lang="en-US" altLang="ja-JP" sz="2400" b="1" dirty="0"/>
              <a:t>0120-632-004</a:t>
            </a:r>
            <a:endParaRPr lang="ja-JP" altLang="en-US" sz="2400" b="1" dirty="0"/>
          </a:p>
        </p:txBody>
      </p:sp>
      <p:sp>
        <p:nvSpPr>
          <p:cNvPr id="22" name="正方形/長方形 21"/>
          <p:cNvSpPr/>
          <p:nvPr/>
        </p:nvSpPr>
        <p:spPr>
          <a:xfrm>
            <a:off x="7379823" y="6252056"/>
            <a:ext cx="1656185" cy="276999"/>
          </a:xfrm>
          <a:prstGeom prst="rect">
            <a:avLst/>
          </a:prstGeom>
        </p:spPr>
        <p:txBody>
          <a:bodyPr wrap="square">
            <a:spAutoFit/>
          </a:bodyPr>
          <a:lstStyle/>
          <a:p>
            <a:r>
              <a:rPr lang="ja-JP" altLang="en-US" sz="1200" dirty="0"/>
              <a:t>株式会社アイアット</a:t>
            </a:r>
            <a:r>
              <a:rPr lang="en-US" altLang="ja-JP" sz="1200" dirty="0"/>
              <a:t>OEC</a:t>
            </a:r>
            <a:endParaRPr lang="ja-JP" altLang="en-US" sz="1200" dirty="0"/>
          </a:p>
        </p:txBody>
      </p:sp>
      <p:sp>
        <p:nvSpPr>
          <p:cNvPr id="6" name="テキスト ボックス 5"/>
          <p:cNvSpPr txBox="1"/>
          <p:nvPr/>
        </p:nvSpPr>
        <p:spPr>
          <a:xfrm>
            <a:off x="2283308" y="5650956"/>
            <a:ext cx="4777270" cy="523220"/>
          </a:xfrm>
          <a:prstGeom prst="rect">
            <a:avLst/>
          </a:prstGeom>
          <a:noFill/>
        </p:spPr>
        <p:txBody>
          <a:bodyPr wrap="none" rtlCol="0" anchor="ctr">
            <a:spAutoFit/>
          </a:bodyPr>
          <a:lstStyle/>
          <a:p>
            <a:pPr algn="ctr"/>
            <a:r>
              <a:rPr lang="ja-JP" altLang="en-US" sz="1400" dirty="0"/>
              <a:t>フリーダイヤル受付時間：</a:t>
            </a:r>
            <a:r>
              <a:rPr lang="en-US" altLang="ja-JP" sz="1400" dirty="0"/>
              <a:t>10:00~12:00</a:t>
            </a:r>
            <a:r>
              <a:rPr lang="ja-JP" altLang="en-US" sz="1400" dirty="0"/>
              <a:t>　</a:t>
            </a:r>
            <a:r>
              <a:rPr lang="en-US" altLang="ja-JP" sz="1400" dirty="0"/>
              <a:t>/</a:t>
            </a:r>
            <a:r>
              <a:rPr lang="ja-JP" altLang="en-US" sz="1400" dirty="0"/>
              <a:t>　</a:t>
            </a:r>
            <a:r>
              <a:rPr lang="en-US" altLang="ja-JP" sz="1400" dirty="0"/>
              <a:t>13:00~17:00 </a:t>
            </a:r>
            <a:br>
              <a:rPr lang="ja-JP" altLang="en-US" sz="1400" dirty="0"/>
            </a:br>
            <a:r>
              <a:rPr lang="en-US" altLang="ja-JP" sz="1400" dirty="0"/>
              <a:t>(</a:t>
            </a:r>
            <a:r>
              <a:rPr lang="ja-JP" altLang="en-US" sz="1400" dirty="0"/>
              <a:t>土・日、祝日、年末年始、当社指定の休日は除く</a:t>
            </a:r>
            <a:r>
              <a:rPr lang="en-US" altLang="ja-JP" sz="1400" dirty="0"/>
              <a:t>)</a:t>
            </a:r>
          </a:p>
        </p:txBody>
      </p:sp>
      <p:cxnSp>
        <p:nvCxnSpPr>
          <p:cNvPr id="8" name="直線コネクタ 7"/>
          <p:cNvCxnSpPr/>
          <p:nvPr/>
        </p:nvCxnSpPr>
        <p:spPr bwMode="auto">
          <a:xfrm>
            <a:off x="625527" y="5445224"/>
            <a:ext cx="8092834" cy="0"/>
          </a:xfrm>
          <a:prstGeom prst="line">
            <a:avLst/>
          </a:prstGeom>
          <a:solidFill>
            <a:schemeClr val="bg1"/>
          </a:solidFill>
          <a:ln w="19050" cap="flat" cmpd="sng" algn="ctr">
            <a:solidFill>
              <a:schemeClr val="accent5">
                <a:lumMod val="50000"/>
                <a:lumOff val="5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Tree>
    <p:extLst>
      <p:ext uri="{BB962C8B-B14F-4D97-AF65-F5344CB8AC3E}">
        <p14:creationId xmlns:p14="http://schemas.microsoft.com/office/powerpoint/2010/main" val="940262640"/>
      </p:ext>
    </p:extLst>
  </p:cSld>
  <p:clrMapOvr>
    <a:masterClrMapping/>
  </p:clrMapOvr>
</p:sld>
</file>

<file path=ppt/theme/theme1.xml><?xml version="1.0" encoding="utf-8"?>
<a:theme xmlns:a="http://schemas.openxmlformats.org/drawingml/2006/main" name="NEC_standard4_3">
  <a:themeElements>
    <a:clrScheme name="orchestratedcolor_2015">
      <a:dk1>
        <a:srgbClr val="000000"/>
      </a:dk1>
      <a:lt1>
        <a:srgbClr val="FFFFFF"/>
      </a:lt1>
      <a:dk2>
        <a:srgbClr val="000000"/>
      </a:dk2>
      <a:lt2>
        <a:srgbClr val="FFFFFF"/>
      </a:lt2>
      <a:accent1>
        <a:srgbClr val="76491B"/>
      </a:accent1>
      <a:accent2>
        <a:srgbClr val="76161B"/>
      </a:accent2>
      <a:accent3>
        <a:srgbClr val="203315"/>
      </a:accent3>
      <a:accent4>
        <a:srgbClr val="1C4A50"/>
      </a:accent4>
      <a:accent5>
        <a:srgbClr val="31253B"/>
      </a:accent5>
      <a:accent6>
        <a:srgbClr val="002B62"/>
      </a:accent6>
      <a:hlink>
        <a:srgbClr val="4575FD"/>
      </a:hlink>
      <a:folHlink>
        <a:srgbClr val="9E5ECE"/>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b="1" dirty="0">
            <a:latin typeface="+mj-ea"/>
            <a:ea typeface="+mj-ea"/>
          </a:defRPr>
        </a:defPPr>
      </a:lstStyle>
    </a:spDef>
    <a:lnDef>
      <a:spPr bwMode="auto">
        <a:solidFill>
          <a:schemeClr val="bg1"/>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a:spPr>
      <a:bodyPr/>
      <a:lstStyle/>
    </a:lnDef>
  </a:objectDefaults>
  <a:extraClrSchemeLst>
    <a:extraClrScheme>
      <a:clrScheme name="1_stream_st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ream_st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ream_st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ream_st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ream_st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ream_st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ream_st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ream_st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ream_st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ream_st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ream_st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ream_st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tream_stn 13">
        <a:dk1>
          <a:srgbClr val="000000"/>
        </a:dk1>
        <a:lt1>
          <a:srgbClr val="FFFFFF"/>
        </a:lt1>
        <a:dk2>
          <a:srgbClr val="000000"/>
        </a:dk2>
        <a:lt2>
          <a:srgbClr val="808080"/>
        </a:lt2>
        <a:accent1>
          <a:srgbClr val="FFD200"/>
        </a:accent1>
        <a:accent2>
          <a:srgbClr val="E62D00"/>
        </a:accent2>
        <a:accent3>
          <a:srgbClr val="FFFFFF"/>
        </a:accent3>
        <a:accent4>
          <a:srgbClr val="000000"/>
        </a:accent4>
        <a:accent5>
          <a:srgbClr val="FFE5AA"/>
        </a:accent5>
        <a:accent6>
          <a:srgbClr val="D02800"/>
        </a:accent6>
        <a:hlink>
          <a:srgbClr val="00B4A0"/>
        </a:hlink>
        <a:folHlink>
          <a:srgbClr val="69B43C"/>
        </a:folHlink>
      </a:clrScheme>
      <a:clrMap bg1="lt1" tx1="dk1" bg2="lt2" tx2="dk2" accent1="accent1" accent2="accent2" accent3="accent3" accent4="accent4" accent5="accent5" accent6="accent6" hlink="hlink" folHlink="folHlink"/>
    </a:extraClrScheme>
    <a:extraClrScheme>
      <a:clrScheme name="1_stream_stn 14">
        <a:dk1>
          <a:srgbClr val="000000"/>
        </a:dk1>
        <a:lt1>
          <a:srgbClr val="FFFFFF"/>
        </a:lt1>
        <a:dk2>
          <a:srgbClr val="000066"/>
        </a:dk2>
        <a:lt2>
          <a:srgbClr val="808080"/>
        </a:lt2>
        <a:accent1>
          <a:srgbClr val="FFD200"/>
        </a:accent1>
        <a:accent2>
          <a:srgbClr val="E62D00"/>
        </a:accent2>
        <a:accent3>
          <a:srgbClr val="FFFFFF"/>
        </a:accent3>
        <a:accent4>
          <a:srgbClr val="000000"/>
        </a:accent4>
        <a:accent5>
          <a:srgbClr val="FFE5AA"/>
        </a:accent5>
        <a:accent6>
          <a:srgbClr val="D02800"/>
        </a:accent6>
        <a:hlink>
          <a:srgbClr val="00B4A0"/>
        </a:hlink>
        <a:folHlink>
          <a:srgbClr val="69B43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プレゼンテーション1" id="{296A95E6-7C50-4B5B-A708-4BCE5E8B6905}" vid="{28E9917D-9F31-4081-AAD4-FD8647B0135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iiioec2016</Template>
  <TotalTime>14993</TotalTime>
  <Words>3668</Words>
  <Application>Microsoft Office PowerPoint</Application>
  <PresentationFormat>画面に合わせる (4:3)</PresentationFormat>
  <Paragraphs>594</Paragraphs>
  <Slides>43</Slides>
  <Notes>43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43</vt:i4>
      </vt:variant>
    </vt:vector>
  </HeadingPairs>
  <TitlesOfParts>
    <vt:vector size="51" baseType="lpstr">
      <vt:lpstr>HGP創英角ｺﾞｼｯｸUB</vt:lpstr>
      <vt:lpstr>Meiryo UI</vt:lpstr>
      <vt:lpstr>游ゴシック</vt:lpstr>
      <vt:lpstr>Arial</vt:lpstr>
      <vt:lpstr>Calibri</vt:lpstr>
      <vt:lpstr>Tahoma</vt:lpstr>
      <vt:lpstr>Wingdings</vt:lpstr>
      <vt:lpstr>NEC_standard4_3</vt:lpstr>
      <vt:lpstr>WaWaOfficeスタートアップガイド</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lpstr>WaWaOfficeVer10　スタートアップガイド（SFA営業日報：Frontier）</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WaWaOffice</dc:title>
  <dc:creator>山本寛</dc:creator>
  <cp:lastModifiedBy>藤川　麻佑</cp:lastModifiedBy>
  <cp:revision>631</cp:revision>
  <cp:lastPrinted>2016-11-10T05:45:19Z</cp:lastPrinted>
  <dcterms:created xsi:type="dcterms:W3CDTF">2016-07-07T07:26:45Z</dcterms:created>
  <dcterms:modified xsi:type="dcterms:W3CDTF">2019-07-04T08:14:23Z</dcterms:modified>
</cp:coreProperties>
</file>