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37"/>
  </p:notesMasterIdLst>
  <p:sldIdLst>
    <p:sldId id="369" r:id="rId2"/>
    <p:sldId id="368" r:id="rId3"/>
    <p:sldId id="366" r:id="rId4"/>
    <p:sldId id="324" r:id="rId5"/>
    <p:sldId id="325" r:id="rId6"/>
    <p:sldId id="326" r:id="rId7"/>
    <p:sldId id="332" r:id="rId8"/>
    <p:sldId id="327" r:id="rId9"/>
    <p:sldId id="328" r:id="rId10"/>
    <p:sldId id="359" r:id="rId11"/>
    <p:sldId id="329" r:id="rId12"/>
    <p:sldId id="370" r:id="rId13"/>
    <p:sldId id="330" r:id="rId14"/>
    <p:sldId id="371" r:id="rId15"/>
    <p:sldId id="372" r:id="rId16"/>
    <p:sldId id="373" r:id="rId17"/>
    <p:sldId id="374" r:id="rId18"/>
    <p:sldId id="375" r:id="rId19"/>
    <p:sldId id="376" r:id="rId20"/>
    <p:sldId id="390" r:id="rId21"/>
    <p:sldId id="378" r:id="rId22"/>
    <p:sldId id="379" r:id="rId23"/>
    <p:sldId id="380" r:id="rId24"/>
    <p:sldId id="381" r:id="rId25"/>
    <p:sldId id="382" r:id="rId26"/>
    <p:sldId id="383" r:id="rId27"/>
    <p:sldId id="384" r:id="rId28"/>
    <p:sldId id="385" r:id="rId29"/>
    <p:sldId id="386" r:id="rId30"/>
    <p:sldId id="387" r:id="rId31"/>
    <p:sldId id="388" r:id="rId32"/>
    <p:sldId id="389" r:id="rId33"/>
    <p:sldId id="365" r:id="rId34"/>
    <p:sldId id="362" r:id="rId35"/>
    <p:sldId id="363" r:id="rId36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A413"/>
    <a:srgbClr val="CC0000"/>
    <a:srgbClr val="002B62"/>
    <a:srgbClr val="81B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中間スタイル 3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09" autoAdjust="0"/>
    <p:restoredTop sz="96512" autoAdjust="0"/>
  </p:normalViewPr>
  <p:slideViewPr>
    <p:cSldViewPr>
      <p:cViewPr varScale="1">
        <p:scale>
          <a:sx n="98" d="100"/>
          <a:sy n="98" d="100"/>
        </p:scale>
        <p:origin x="102" y="2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787" cy="496967"/>
          </a:xfrm>
          <a:prstGeom prst="rect">
            <a:avLst/>
          </a:prstGeom>
        </p:spPr>
        <p:txBody>
          <a:bodyPr vert="horz" lIns="91414" tIns="45708" rIns="91414" bIns="4570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9" y="1"/>
            <a:ext cx="2949787" cy="496967"/>
          </a:xfrm>
          <a:prstGeom prst="rect">
            <a:avLst/>
          </a:prstGeom>
        </p:spPr>
        <p:txBody>
          <a:bodyPr vert="horz" lIns="91414" tIns="45708" rIns="91414" bIns="45708" rtlCol="0"/>
          <a:lstStyle>
            <a:lvl1pPr algn="r">
              <a:defRPr sz="1200"/>
            </a:lvl1pPr>
          </a:lstStyle>
          <a:p>
            <a:fld id="{59085FF2-3047-401B-8BA7-94B3F9C7E135}" type="datetimeFigureOut">
              <a:rPr kumimoji="1" lang="ja-JP" altLang="en-US" smtClean="0"/>
              <a:t>2019/2/18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4" tIns="45708" rIns="91414" bIns="4570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14" tIns="45708" rIns="91414" bIns="4570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648"/>
            <a:ext cx="2949787" cy="496967"/>
          </a:xfrm>
          <a:prstGeom prst="rect">
            <a:avLst/>
          </a:prstGeom>
        </p:spPr>
        <p:txBody>
          <a:bodyPr vert="horz" lIns="91414" tIns="45708" rIns="91414" bIns="4570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9" y="9440648"/>
            <a:ext cx="2949787" cy="496967"/>
          </a:xfrm>
          <a:prstGeom prst="rect">
            <a:avLst/>
          </a:prstGeom>
        </p:spPr>
        <p:txBody>
          <a:bodyPr vert="horz" lIns="91414" tIns="45708" rIns="91414" bIns="45708" rtlCol="0" anchor="b"/>
          <a:lstStyle>
            <a:lvl1pPr algn="r">
              <a:defRPr sz="1200"/>
            </a:lvl1pPr>
          </a:lstStyle>
          <a:p>
            <a:fld id="{FF240854-5CF2-46C8-B432-E6E3AE1A24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5795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 スライド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"/>
          <p:cNvSpPr>
            <a:spLocks noGrp="1"/>
          </p:cNvSpPr>
          <p:nvPr>
            <p:ph type="title" hasCustomPrompt="1"/>
          </p:nvPr>
        </p:nvSpPr>
        <p:spPr bwMode="gray">
          <a:xfrm>
            <a:off x="179513" y="2986499"/>
            <a:ext cx="8784000" cy="647664"/>
          </a:xfrm>
        </p:spPr>
        <p:txBody>
          <a:bodyPr anchor="b" anchorCtr="0">
            <a:spAutoFit/>
          </a:bodyPr>
          <a:lstStyle>
            <a:lvl1pPr>
              <a:defRPr sz="3200">
                <a:solidFill>
                  <a:schemeClr val="accent6"/>
                </a:solidFill>
                <a:effectLst/>
              </a:defRPr>
            </a:lvl1pPr>
          </a:lstStyle>
          <a:p>
            <a:r>
              <a:rPr kumimoji="1" lang="ja-JP" altLang="en-US" dirty="0"/>
              <a:t>タイトルを入力</a:t>
            </a:r>
          </a:p>
        </p:txBody>
      </p:sp>
      <p:sp>
        <p:nvSpPr>
          <p:cNvPr id="6" name="テキスト プレースホルダー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7" y="1800000"/>
            <a:ext cx="6372000" cy="360000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r>
              <a:rPr lang="ja-JP" altLang="en-US" dirty="0"/>
              <a:t>宛先がある場合は入力</a:t>
            </a:r>
          </a:p>
        </p:txBody>
      </p:sp>
      <p:sp>
        <p:nvSpPr>
          <p:cNvPr id="5" name="テキスト プレースホルダー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79513" y="4032000"/>
            <a:ext cx="6552727" cy="400110"/>
          </a:xfrm>
        </p:spPr>
        <p:txBody>
          <a:bodyPr wrap="square">
            <a:spAutoFit/>
          </a:bodyPr>
          <a:lstStyle>
            <a:lvl1pPr marL="0" indent="0">
              <a:buNone/>
              <a:defRPr sz="2000" baseline="0">
                <a:solidFill>
                  <a:schemeClr val="bg1"/>
                </a:solidFill>
              </a:defRPr>
            </a:lvl1pPr>
            <a:lvl2pPr marL="72000" indent="0">
              <a:buNone/>
              <a:defRPr>
                <a:solidFill>
                  <a:schemeClr val="bg1"/>
                </a:solidFill>
              </a:defRPr>
            </a:lvl2pPr>
            <a:lvl3pPr marL="222962" indent="0">
              <a:buNone/>
              <a:defRPr>
                <a:solidFill>
                  <a:schemeClr val="bg1"/>
                </a:solidFill>
              </a:defRPr>
            </a:lvl3pPr>
            <a:lvl4pPr marL="327787" indent="0">
              <a:buNone/>
              <a:defRPr>
                <a:solidFill>
                  <a:schemeClr val="bg1"/>
                </a:solidFill>
              </a:defRPr>
            </a:lvl4pPr>
            <a:lvl5pPr marL="311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 dirty="0"/>
              <a:t>年月　部署名　氏名など　適宜改行</a:t>
            </a:r>
          </a:p>
        </p:txBody>
      </p:sp>
    </p:spTree>
    <p:extLst>
      <p:ext uri="{BB962C8B-B14F-4D97-AF65-F5344CB8AC3E}">
        <p14:creationId xmlns:p14="http://schemas.microsoft.com/office/powerpoint/2010/main" val="640596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(blue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タイトル"/>
          <p:cNvSpPr>
            <a:spLocks noGrp="1"/>
          </p:cNvSpPr>
          <p:nvPr>
            <p:ph type="title" hasCustomPrompt="1"/>
          </p:nvPr>
        </p:nvSpPr>
        <p:spPr bwMode="gray">
          <a:xfrm>
            <a:off x="179513" y="2843710"/>
            <a:ext cx="8760432" cy="648000"/>
          </a:xfrm>
        </p:spPr>
        <p:txBody>
          <a:bodyPr vert="horz" lIns="91440" tIns="46800" rIns="91440" bIns="45720" rtlCol="0" anchor="b" anchorCtr="0">
            <a:spAutoFit/>
          </a:bodyPr>
          <a:lstStyle>
            <a:lvl1pPr>
              <a:defRPr lang="ja-JP" altLang="en-US" sz="3200" kern="0" dirty="0">
                <a:solidFill>
                  <a:schemeClr val="bg1"/>
                </a:solidFill>
                <a:effectLst/>
              </a:defRPr>
            </a:lvl1pPr>
          </a:lstStyle>
          <a:p>
            <a:pPr marL="0" lvl="0" defTabSz="914400" latinLnBrk="0"/>
            <a:r>
              <a:rPr kumimoji="1" lang="ja-JP" altLang="en-US" dirty="0"/>
              <a:t>タイトルを入力</a:t>
            </a:r>
          </a:p>
        </p:txBody>
      </p:sp>
      <p:sp>
        <p:nvSpPr>
          <p:cNvPr id="16" name="テキスト プレースホルダー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79513" y="3926256"/>
            <a:ext cx="6768975" cy="400110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72000" indent="0">
              <a:buNone/>
              <a:defRPr>
                <a:solidFill>
                  <a:schemeClr val="bg1"/>
                </a:solidFill>
              </a:defRPr>
            </a:lvl2pPr>
            <a:lvl3pPr marL="222962" indent="0">
              <a:buNone/>
              <a:defRPr>
                <a:solidFill>
                  <a:schemeClr val="bg1"/>
                </a:solidFill>
              </a:defRPr>
            </a:lvl3pPr>
            <a:lvl4pPr marL="327787" indent="0">
              <a:buNone/>
              <a:defRPr>
                <a:solidFill>
                  <a:schemeClr val="bg1"/>
                </a:solidFill>
              </a:defRPr>
            </a:lvl4pPr>
            <a:lvl5pPr marL="311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 dirty="0"/>
              <a:t>年月　部署名　氏名など　適宜改行</a:t>
            </a:r>
          </a:p>
        </p:txBody>
      </p:sp>
    </p:spTree>
    <p:extLst>
      <p:ext uri="{BB962C8B-B14F-4D97-AF65-F5344CB8AC3E}">
        <p14:creationId xmlns:p14="http://schemas.microsoft.com/office/powerpoint/2010/main" val="4846574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 of Cont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"/>
          <p:cNvSpPr>
            <a:spLocks noGrp="1"/>
          </p:cNvSpPr>
          <p:nvPr>
            <p:ph type="title" hasCustomPrompt="1"/>
          </p:nvPr>
        </p:nvSpPr>
        <p:spPr bwMode="gray">
          <a:xfrm>
            <a:off x="1619672" y="430930"/>
            <a:ext cx="7344000" cy="405683"/>
          </a:xfrm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kumimoji="1" lang="ja-JP" altLang="en-US" dirty="0"/>
              <a:t>目次 のタイトルを入力</a:t>
            </a:r>
          </a:p>
        </p:txBody>
      </p:sp>
      <p:sp>
        <p:nvSpPr>
          <p:cNvPr id="5" name="テキスト プレースホルダー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619672" y="1116000"/>
            <a:ext cx="7344000" cy="5112000"/>
          </a:xfrm>
        </p:spPr>
        <p:txBody>
          <a:bodyPr wrap="square">
            <a:noAutofit/>
          </a:bodyPr>
          <a:lstStyle>
            <a:lvl1pPr marL="0" indent="0">
              <a:lnSpc>
                <a:spcPct val="140000"/>
              </a:lnSpc>
              <a:spcBef>
                <a:spcPts val="50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180000" indent="0">
              <a:lnSpc>
                <a:spcPct val="100000"/>
              </a:lnSpc>
              <a:spcBef>
                <a:spcPts val="500"/>
              </a:spcBef>
              <a:buNone/>
              <a:defRPr sz="1800" b="0">
                <a:solidFill>
                  <a:schemeClr val="tx1"/>
                </a:solidFill>
              </a:defRPr>
            </a:lvl2pPr>
            <a:lvl3pPr marL="360000" indent="0">
              <a:lnSpc>
                <a:spcPct val="100000"/>
              </a:lnSpc>
              <a:spcBef>
                <a:spcPts val="500"/>
              </a:spcBef>
              <a:buNone/>
              <a:defRPr b="0">
                <a:solidFill>
                  <a:schemeClr val="tx1"/>
                </a:solidFill>
              </a:defRPr>
            </a:lvl3pPr>
            <a:lvl4pPr marL="540000" indent="0">
              <a:lnSpc>
                <a:spcPct val="100000"/>
              </a:lnSpc>
              <a:spcBef>
                <a:spcPts val="500"/>
              </a:spcBef>
              <a:buNone/>
              <a:defRPr b="0">
                <a:solidFill>
                  <a:schemeClr val="tx1"/>
                </a:solidFill>
              </a:defRPr>
            </a:lvl4pPr>
            <a:lvl5pPr marL="685800" indent="0">
              <a:buNone/>
              <a:defRPr b="0"/>
            </a:lvl5pPr>
          </a:lstStyle>
          <a:p>
            <a:pPr lvl="0"/>
            <a:r>
              <a:rPr kumimoji="1" lang="ja-JP" altLang="en-US" dirty="0"/>
              <a:t>項目を入力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</a:t>
            </a:r>
            <a:r>
              <a:rPr kumimoji="1" lang="en-US" altLang="ja-JP" dirty="0"/>
              <a:t>4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391370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"/>
          <p:cNvSpPr>
            <a:spLocks noGrp="1"/>
          </p:cNvSpPr>
          <p:nvPr>
            <p:ph type="title" hasCustomPrompt="1"/>
          </p:nvPr>
        </p:nvSpPr>
        <p:spPr bwMode="gray">
          <a:xfrm>
            <a:off x="179388" y="3045072"/>
            <a:ext cx="8784000" cy="467239"/>
          </a:xfrm>
        </p:spPr>
        <p:txBody>
          <a:bodyPr wrap="square" anchor="b">
            <a:sp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kumimoji="1" lang="ja-JP" altLang="en-US" dirty="0"/>
              <a:t>タイトルを入力</a:t>
            </a:r>
          </a:p>
        </p:txBody>
      </p:sp>
      <p:sp>
        <p:nvSpPr>
          <p:cNvPr id="5" name="テキスト プレースホルダー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79388" y="3852000"/>
            <a:ext cx="7200900" cy="1212640"/>
          </a:xfrm>
        </p:spPr>
        <p:txBody>
          <a:bodyPr>
            <a:spAutoFit/>
          </a:bodyPr>
          <a:lstStyle>
            <a:lvl1pPr marL="0" indent="0">
              <a:buNone/>
              <a:defRPr b="0"/>
            </a:lvl1pPr>
            <a:lvl2pPr marL="72000" indent="0">
              <a:buNone/>
              <a:defRPr sz="1800" b="0"/>
            </a:lvl2pPr>
            <a:lvl3pPr marL="222962" indent="0">
              <a:buNone/>
              <a:defRPr b="0"/>
            </a:lvl3pPr>
            <a:lvl4pPr marL="327787" indent="0">
              <a:buNone/>
              <a:defRPr b="0"/>
            </a:lvl4pPr>
            <a:lvl5pPr marL="311400" indent="0">
              <a:buNone/>
              <a:defRPr b="0"/>
            </a:lvl5pPr>
          </a:lstStyle>
          <a:p>
            <a:pPr lvl="0"/>
            <a:r>
              <a:rPr kumimoji="1" lang="ja-JP" altLang="en-US" dirty="0"/>
              <a:t>サブタイトルを入力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29864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_Whit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3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タイトル"/>
          <p:cNvSpPr>
            <a:spLocks noGrp="1"/>
          </p:cNvSpPr>
          <p:nvPr>
            <p:ph type="title" hasCustomPrompt="1"/>
          </p:nvPr>
        </p:nvSpPr>
        <p:spPr bwMode="gray">
          <a:xfrm>
            <a:off x="179513" y="115200"/>
            <a:ext cx="8784000" cy="468000"/>
          </a:xfrm>
        </p:spPr>
        <p:txBody>
          <a:bodyPr tIns="36000" bIns="0">
            <a:normAutofit/>
          </a:bodyPr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kumimoji="1" lang="ja-JP" altLang="en-US" dirty="0"/>
              <a:t>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584391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_Whit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3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タイトル"/>
          <p:cNvSpPr>
            <a:spLocks noGrp="1"/>
          </p:cNvSpPr>
          <p:nvPr>
            <p:ph type="title" hasCustomPrompt="1"/>
          </p:nvPr>
        </p:nvSpPr>
        <p:spPr bwMode="gray">
          <a:xfrm>
            <a:off x="179513" y="115200"/>
            <a:ext cx="8784000" cy="468000"/>
          </a:xfrm>
        </p:spPr>
        <p:txBody>
          <a:bodyPr vert="horz" lIns="91440" tIns="36000" rIns="91440" bIns="0" rtlCol="0" anchor="ctr">
            <a:normAutofit/>
          </a:bodyPr>
          <a:lstStyle>
            <a:lvl1pPr>
              <a:defRPr lang="ja-JP" alt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 dirty="0"/>
              <a:t>タイトルを入力</a:t>
            </a:r>
          </a:p>
        </p:txBody>
      </p:sp>
      <p:sp>
        <p:nvSpPr>
          <p:cNvPr id="12" name="コンテンツ プレースホルダー"/>
          <p:cNvSpPr>
            <a:spLocks noGrp="1"/>
          </p:cNvSpPr>
          <p:nvPr>
            <p:ph sz="quarter" idx="10" hasCustomPrompt="1"/>
          </p:nvPr>
        </p:nvSpPr>
        <p:spPr bwMode="gray">
          <a:xfrm>
            <a:off x="179512" y="836712"/>
            <a:ext cx="8784976" cy="561647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ja-JP" altLang="en-US" noProof="0" dirty="0" smtClean="0"/>
            </a:lvl1pPr>
            <a:lvl2pPr>
              <a:defRPr lang="ja-JP" altLang="en-US" noProof="0" dirty="0" smtClean="0"/>
            </a:lvl2pPr>
            <a:lvl3pPr>
              <a:defRPr lang="ja-JP" altLang="en-US" noProof="0" dirty="0" smtClean="0"/>
            </a:lvl3pPr>
            <a:lvl4pPr>
              <a:defRPr lang="ja-JP" altLang="en-US" noProof="0" dirty="0" smtClean="0"/>
            </a:lvl4pPr>
          </a:lstStyle>
          <a:p>
            <a:pPr lvl="0"/>
            <a:r>
              <a: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本文を入力</a:t>
            </a:r>
          </a:p>
          <a:p>
            <a:pPr lvl="1"/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第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2</a:t>
            </a: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レベル</a:t>
            </a:r>
          </a:p>
          <a:p>
            <a:pPr lvl="2"/>
            <a:r>
              <a:rPr kumimoji="1" lang="ja-JP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第</a:t>
            </a:r>
            <a:r>
              <a:rPr kumimoji="1" lang="en-US" altLang="ja-JP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3</a:t>
            </a:r>
            <a:r>
              <a:rPr kumimoji="1" lang="ja-JP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レベル</a:t>
            </a:r>
          </a:p>
          <a:p>
            <a:pPr lvl="3"/>
            <a:r>
              <a:rPr kumimoji="1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第</a:t>
            </a:r>
            <a:r>
              <a:rPr kumimoji="1" lang="en-US" altLang="ja-JP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4</a:t>
            </a:r>
            <a:r>
              <a:rPr kumimoji="1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289118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d 1 line &amp; Content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ackground_Whit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3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タイトル"/>
          <p:cNvSpPr>
            <a:spLocks noGrp="1"/>
          </p:cNvSpPr>
          <p:nvPr>
            <p:ph type="title" hasCustomPrompt="1"/>
          </p:nvPr>
        </p:nvSpPr>
        <p:spPr bwMode="gray">
          <a:xfrm>
            <a:off x="179513" y="115200"/>
            <a:ext cx="8784000" cy="468000"/>
          </a:xfrm>
        </p:spPr>
        <p:txBody>
          <a:bodyPr vert="horz" lIns="91440" tIns="36000" rIns="91440" bIns="0" rtlCol="0" anchor="ctr">
            <a:normAutofit/>
          </a:bodyPr>
          <a:lstStyle>
            <a:lvl1pPr>
              <a:defRPr lang="ja-JP" alt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 dirty="0"/>
              <a:t>タイトルを入力</a:t>
            </a:r>
          </a:p>
        </p:txBody>
      </p:sp>
      <p:sp>
        <p:nvSpPr>
          <p:cNvPr id="6" name="テキスト プレースホルダー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78287" y="836613"/>
            <a:ext cx="8785226" cy="432000"/>
          </a:xfrm>
          <a:prstGeom prst="roundRect">
            <a:avLst>
              <a:gd name="adj" fmla="val 13830"/>
            </a:avLst>
          </a:prstGeom>
          <a:solidFill>
            <a:schemeClr val="accent6">
              <a:lumMod val="75000"/>
              <a:lumOff val="2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tIns="72000" bIns="36000">
            <a:noAutofit/>
          </a:bodyPr>
          <a:lstStyle>
            <a:lvl1pPr marL="0" indent="0" algn="l" eaLnBrk="1" hangingPunct="1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72000" indent="0">
              <a:buNone/>
              <a:defRPr/>
            </a:lvl2pPr>
            <a:lvl3pPr marL="222962" indent="0">
              <a:buNone/>
              <a:defRPr/>
            </a:lvl3pPr>
            <a:lvl4pPr marL="327787" indent="0">
              <a:buNone/>
              <a:defRPr/>
            </a:lvl4pPr>
            <a:lvl5pPr marL="311400" indent="0">
              <a:buNone/>
              <a:defRPr/>
            </a:lvl5pPr>
          </a:lstStyle>
          <a:p>
            <a:pPr marL="0" lvl="0" indent="0" hangingPunct="1">
              <a:buNone/>
            </a:pPr>
            <a:r>
              <a:rPr kumimoji="1" lang="ja-JP" altLang="en-US" dirty="0"/>
              <a:t>リード文が</a:t>
            </a:r>
            <a:r>
              <a:rPr kumimoji="1" lang="en-US" altLang="ja-JP" dirty="0"/>
              <a:t>1</a:t>
            </a:r>
            <a:r>
              <a:rPr kumimoji="1" lang="ja-JP" altLang="en-US" dirty="0"/>
              <a:t>行でおさまる場合はこのレイアウトで入力</a:t>
            </a:r>
          </a:p>
        </p:txBody>
      </p:sp>
      <p:sp>
        <p:nvSpPr>
          <p:cNvPr id="12" name="コンテンツ プレースホルダー"/>
          <p:cNvSpPr>
            <a:spLocks noGrp="1"/>
          </p:cNvSpPr>
          <p:nvPr>
            <p:ph sz="quarter" idx="10" hasCustomPrompt="1"/>
          </p:nvPr>
        </p:nvSpPr>
        <p:spPr bwMode="gray">
          <a:xfrm>
            <a:off x="179388" y="1413188"/>
            <a:ext cx="8785225" cy="50400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ja-JP" altLang="en-US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defRPr>
            </a:lvl1pPr>
            <a:lvl2pPr>
              <a:defRPr lang="ja-JP" altLang="en-US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defRPr>
            </a:lvl2pPr>
            <a:lvl3pPr>
              <a:defRPr lang="ja-JP" altLang="en-US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defRPr>
            </a:lvl3pPr>
            <a:lvl4pPr>
              <a:defRPr lang="ja-JP" altLang="en-US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defRPr>
            </a:lvl4pPr>
          </a:lstStyle>
          <a:p>
            <a:pPr lvl="0"/>
            <a:r>
              <a: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本文を入力</a:t>
            </a:r>
          </a:p>
          <a:p>
            <a:pPr lvl="1"/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第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2</a:t>
            </a: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レベル</a:t>
            </a:r>
          </a:p>
          <a:p>
            <a:pPr lvl="2"/>
            <a:r>
              <a:rPr kumimoji="1" lang="ja-JP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第</a:t>
            </a:r>
            <a:r>
              <a:rPr kumimoji="1" lang="en-US" altLang="ja-JP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3</a:t>
            </a:r>
            <a:r>
              <a:rPr kumimoji="1" lang="ja-JP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レベル</a:t>
            </a:r>
          </a:p>
          <a:p>
            <a:pPr lvl="3"/>
            <a:r>
              <a:rPr kumimoji="1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第</a:t>
            </a:r>
            <a:r>
              <a:rPr kumimoji="1" lang="en-US" altLang="ja-JP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4</a:t>
            </a:r>
            <a:r>
              <a:rPr kumimoji="1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983579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d 2 lines &amp; Content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ackground_Whit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3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タイトル"/>
          <p:cNvSpPr>
            <a:spLocks noGrp="1"/>
          </p:cNvSpPr>
          <p:nvPr>
            <p:ph type="title" hasCustomPrompt="1"/>
          </p:nvPr>
        </p:nvSpPr>
        <p:spPr bwMode="gray">
          <a:xfrm>
            <a:off x="179513" y="115200"/>
            <a:ext cx="8784000" cy="468000"/>
          </a:xfrm>
        </p:spPr>
        <p:txBody>
          <a:bodyPr vert="horz" lIns="91440" tIns="36000" rIns="91440" bIns="0" rtlCol="0" anchor="ctr">
            <a:normAutofit/>
          </a:bodyPr>
          <a:lstStyle>
            <a:lvl1pPr>
              <a:defRPr lang="ja-JP" alt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 dirty="0"/>
              <a:t>タイトルを入力</a:t>
            </a:r>
          </a:p>
        </p:txBody>
      </p:sp>
      <p:sp>
        <p:nvSpPr>
          <p:cNvPr id="9" name="テキスト プレースホルダー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79388" y="836613"/>
            <a:ext cx="8784000" cy="756000"/>
          </a:xfrm>
          <a:prstGeom prst="roundRect">
            <a:avLst>
              <a:gd name="adj" fmla="val 7924"/>
            </a:avLst>
          </a:prstGeom>
          <a:solidFill>
            <a:schemeClr val="accent6">
              <a:lumMod val="75000"/>
              <a:lumOff val="2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tIns="72000" bIns="36000" anchor="ctr">
            <a:noAutofit/>
          </a:bodyPr>
          <a:lstStyle>
            <a:lvl1pPr marL="0" indent="0" algn="l" eaLnBrk="1" hangingPunct="1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72000" indent="0">
              <a:buNone/>
              <a:defRPr/>
            </a:lvl2pPr>
            <a:lvl3pPr marL="222962" indent="0">
              <a:buNone/>
              <a:defRPr/>
            </a:lvl3pPr>
            <a:lvl4pPr marL="327787" indent="0">
              <a:buNone/>
              <a:defRPr/>
            </a:lvl4pPr>
            <a:lvl5pPr marL="311400" indent="0">
              <a:buNone/>
              <a:defRPr/>
            </a:lvl5pPr>
          </a:lstStyle>
          <a:p>
            <a:pPr marL="0" lvl="0" indent="0" hangingPunct="1">
              <a:buNone/>
            </a:pPr>
            <a:r>
              <a:rPr kumimoji="1" lang="ja-JP" altLang="en-US" dirty="0"/>
              <a:t>リード文が</a:t>
            </a:r>
            <a:r>
              <a:rPr kumimoji="1" lang="en-US" altLang="ja-JP" dirty="0"/>
              <a:t>2</a:t>
            </a:r>
            <a:r>
              <a:rPr kumimoji="1" lang="ja-JP" altLang="en-US" dirty="0"/>
              <a:t>行にわたる場合は</a:t>
            </a:r>
            <a:br>
              <a:rPr kumimoji="1" lang="en-US" altLang="ja-JP" dirty="0"/>
            </a:br>
            <a:r>
              <a:rPr kumimoji="1" lang="ja-JP" altLang="en-US" dirty="0"/>
              <a:t>このレイアウトで入力</a:t>
            </a:r>
          </a:p>
        </p:txBody>
      </p:sp>
      <p:sp>
        <p:nvSpPr>
          <p:cNvPr id="10" name="コンテンツ プレースホルダー"/>
          <p:cNvSpPr>
            <a:spLocks noGrp="1"/>
          </p:cNvSpPr>
          <p:nvPr>
            <p:ph sz="quarter" idx="10" hasCustomPrompt="1"/>
          </p:nvPr>
        </p:nvSpPr>
        <p:spPr bwMode="gray">
          <a:xfrm>
            <a:off x="178412" y="1737188"/>
            <a:ext cx="8784976" cy="4714412"/>
          </a:xfrm>
        </p:spPr>
        <p:txBody>
          <a:bodyPr vert="horz" lIns="90000" tIns="46800" rIns="90000" bIns="46800" rtlCol="0">
            <a:noAutofit/>
          </a:bodyPr>
          <a:lstStyle>
            <a:lvl1pPr>
              <a:defRPr lang="ja-JP" altLang="en-US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defRPr>
            </a:lvl1pPr>
            <a:lvl2pPr>
              <a:defRPr lang="ja-JP" altLang="en-US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defRPr>
            </a:lvl2pPr>
            <a:lvl3pPr>
              <a:defRPr lang="ja-JP" altLang="en-US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defRPr>
            </a:lvl3pPr>
            <a:lvl4pPr>
              <a:defRPr lang="ja-JP" altLang="en-US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defRPr>
            </a:lvl4pPr>
          </a:lstStyle>
          <a:p>
            <a:pPr marR="0" lvl="0" defTabSz="914400" eaLnBrk="0" latinLnBrk="0">
              <a:lnSpc>
                <a:spcPct val="100000"/>
              </a:lnSpc>
              <a:buClr>
                <a:srgbClr val="002B62"/>
              </a:buClr>
              <a:buSzTx/>
              <a:tabLst/>
            </a:pPr>
            <a:r>
              <a:rPr kumimoji="1" lang="ja-JP" altLang="en-US" dirty="0"/>
              <a:t>本文を入力</a:t>
            </a:r>
          </a:p>
          <a:p>
            <a:pPr marR="0" lvl="1" defTabSz="914400" eaLnBrk="0" latinLnBrk="0">
              <a:lnSpc>
                <a:spcPct val="100000"/>
              </a:lnSpc>
              <a:buClr>
                <a:srgbClr val="002B62"/>
              </a:buClr>
              <a:buSzTx/>
              <a:tabLst/>
            </a:pPr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レベル</a:t>
            </a:r>
          </a:p>
          <a:p>
            <a:pPr marR="0" lvl="2" defTabSz="914400" eaLnBrk="0" latinLnBrk="0">
              <a:lnSpc>
                <a:spcPct val="100000"/>
              </a:lnSpc>
              <a:buClr>
                <a:srgbClr val="002B62"/>
              </a:buClr>
              <a:buSzTx/>
              <a:tabLst/>
            </a:pPr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レベル</a:t>
            </a:r>
          </a:p>
          <a:p>
            <a:pPr marR="0" lvl="3" defTabSz="914400" eaLnBrk="0" latinLnBrk="0">
              <a:lnSpc>
                <a:spcPct val="100000"/>
              </a:lnSpc>
              <a:buClr>
                <a:srgbClr val="002B62"/>
              </a:buClr>
              <a:buSzTx/>
              <a:tabLst/>
            </a:pPr>
            <a:r>
              <a:rPr kumimoji="1" lang="ja-JP" altLang="en-US" dirty="0"/>
              <a:t>第</a:t>
            </a:r>
            <a:r>
              <a:rPr kumimoji="1" lang="en-US" altLang="ja-JP" dirty="0"/>
              <a:t>4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722120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_Whit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3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タイトル"/>
          <p:cNvSpPr>
            <a:spLocks noGrp="1"/>
          </p:cNvSpPr>
          <p:nvPr>
            <p:ph type="title" hasCustomPrompt="1"/>
          </p:nvPr>
        </p:nvSpPr>
        <p:spPr bwMode="gray">
          <a:xfrm>
            <a:off x="179513" y="115200"/>
            <a:ext cx="8784000" cy="468000"/>
          </a:xfrm>
        </p:spPr>
        <p:txBody>
          <a:bodyPr vert="horz" lIns="91440" tIns="36000" rIns="91440" bIns="0" rtlCol="0" anchor="ctr">
            <a:normAutofit/>
          </a:bodyPr>
          <a:lstStyle>
            <a:lvl1pPr>
              <a:defRPr lang="ja-JP" alt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 dirty="0"/>
              <a:t>タイトルを入力</a:t>
            </a:r>
          </a:p>
        </p:txBody>
      </p:sp>
      <p:sp>
        <p:nvSpPr>
          <p:cNvPr id="6" name="コンテンツ プレースホルダー"/>
          <p:cNvSpPr>
            <a:spLocks noGrp="1"/>
          </p:cNvSpPr>
          <p:nvPr>
            <p:ph sz="quarter" idx="10" hasCustomPrompt="1"/>
          </p:nvPr>
        </p:nvSpPr>
        <p:spPr bwMode="gray">
          <a:xfrm>
            <a:off x="179388" y="836613"/>
            <a:ext cx="4248000" cy="56165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ja-JP" altLang="en-US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defRPr>
            </a:lvl1pPr>
            <a:lvl2pPr>
              <a:defRPr lang="ja-JP" altLang="en-US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defRPr>
            </a:lvl2pPr>
            <a:lvl3pPr>
              <a:defRPr lang="ja-JP" altLang="en-US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defRPr>
            </a:lvl3pPr>
            <a:lvl4pPr>
              <a:defRPr lang="ja-JP" altLang="en-US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defRPr>
            </a:lvl4pPr>
          </a:lstStyle>
          <a:p>
            <a:pPr lvl="0"/>
            <a:r>
              <a:rPr kumimoji="1" lang="ja-JP" altLang="en-US" dirty="0"/>
              <a:t>本文を入力</a:t>
            </a:r>
          </a:p>
          <a:p>
            <a:pPr lvl="1"/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第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2</a:t>
            </a: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レベル</a:t>
            </a:r>
          </a:p>
          <a:p>
            <a:pPr lvl="2"/>
            <a:r>
              <a:rPr kumimoji="1" lang="ja-JP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第</a:t>
            </a:r>
            <a:r>
              <a:rPr kumimoji="1" lang="en-US" altLang="ja-JP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3</a:t>
            </a:r>
            <a:r>
              <a:rPr kumimoji="1" lang="ja-JP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レベル</a:t>
            </a:r>
          </a:p>
          <a:p>
            <a:pPr lvl="3"/>
            <a:r>
              <a:rPr kumimoji="1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第</a:t>
            </a:r>
            <a:r>
              <a:rPr kumimoji="1" lang="en-US" altLang="ja-JP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4</a:t>
            </a:r>
            <a:r>
              <a:rPr kumimoji="1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レベル</a:t>
            </a:r>
          </a:p>
        </p:txBody>
      </p:sp>
      <p:sp>
        <p:nvSpPr>
          <p:cNvPr id="7" name="コンテンツ プレースホルダー"/>
          <p:cNvSpPr>
            <a:spLocks noGrp="1"/>
          </p:cNvSpPr>
          <p:nvPr>
            <p:ph sz="quarter" idx="11" hasCustomPrompt="1"/>
          </p:nvPr>
        </p:nvSpPr>
        <p:spPr bwMode="gray">
          <a:xfrm>
            <a:off x="4716613" y="836613"/>
            <a:ext cx="4248000" cy="56165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ja-JP" altLang="en-US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defRPr>
            </a:lvl1pPr>
            <a:lvl2pPr>
              <a:defRPr lang="ja-JP" altLang="en-US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defRPr>
            </a:lvl2pPr>
            <a:lvl3pPr>
              <a:defRPr lang="ja-JP" altLang="en-US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defRPr>
            </a:lvl3pPr>
            <a:lvl4pPr>
              <a:defRPr lang="ja-JP" altLang="en-US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defRPr>
            </a:lvl4pPr>
          </a:lstStyle>
          <a:p>
            <a:pPr lvl="0"/>
            <a:r>
              <a:rPr kumimoji="1" lang="ja-JP" altLang="en-US" dirty="0"/>
              <a:t>本文を入力</a:t>
            </a:r>
          </a:p>
          <a:p>
            <a:pPr lvl="1"/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第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2</a:t>
            </a: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レベル</a:t>
            </a:r>
          </a:p>
          <a:p>
            <a:pPr lvl="2"/>
            <a:r>
              <a:rPr kumimoji="1" lang="ja-JP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第</a:t>
            </a:r>
            <a:r>
              <a:rPr kumimoji="1" lang="en-US" altLang="ja-JP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3</a:t>
            </a:r>
            <a:r>
              <a:rPr kumimoji="1" lang="ja-JP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レベル</a:t>
            </a:r>
          </a:p>
          <a:p>
            <a:pPr lvl="3"/>
            <a:r>
              <a:rPr kumimoji="1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第</a:t>
            </a:r>
            <a:r>
              <a:rPr kumimoji="1" lang="en-US" altLang="ja-JP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4</a:t>
            </a:r>
            <a:r>
              <a:rPr kumimoji="1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736182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4766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Background_Blue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" r="196" b="1505"/>
          <a:stretch/>
        </p:blipFill>
        <p:spPr bwMode="auto">
          <a:xfrm>
            <a:off x="0" y="0"/>
            <a:ext cx="9144000" cy="654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タイトル"/>
          <p:cNvSpPr>
            <a:spLocks noGrp="1"/>
          </p:cNvSpPr>
          <p:nvPr>
            <p:ph type="title" hasCustomPrompt="1"/>
          </p:nvPr>
        </p:nvSpPr>
        <p:spPr bwMode="gray">
          <a:xfrm>
            <a:off x="179513" y="115200"/>
            <a:ext cx="8784000" cy="468000"/>
          </a:xfrm>
        </p:spPr>
        <p:txBody>
          <a:bodyPr vert="horz" lIns="91440" tIns="36000" rIns="91440" bIns="0" rtlCol="0" anchor="ctr">
            <a:normAutofit/>
          </a:bodyPr>
          <a:lstStyle>
            <a:lvl1pPr>
              <a:defRPr lang="ja-JP" altLang="en-US" dirty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1056677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_Blue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" r="196" b="1505"/>
          <a:stretch/>
        </p:blipFill>
        <p:spPr bwMode="auto">
          <a:xfrm>
            <a:off x="0" y="0"/>
            <a:ext cx="9144000" cy="654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タイトル"/>
          <p:cNvSpPr>
            <a:spLocks noGrp="1"/>
          </p:cNvSpPr>
          <p:nvPr>
            <p:ph type="title" hasCustomPrompt="1"/>
          </p:nvPr>
        </p:nvSpPr>
        <p:spPr bwMode="gray">
          <a:xfrm>
            <a:off x="179513" y="115200"/>
            <a:ext cx="8784000" cy="468000"/>
          </a:xfrm>
        </p:spPr>
        <p:txBody>
          <a:bodyPr vert="horz" lIns="91440" tIns="36000" rIns="91440" bIns="0" rtlCol="0" anchor="ctr">
            <a:normAutofit/>
          </a:bodyPr>
          <a:lstStyle>
            <a:lvl1pPr>
              <a:defRPr lang="ja-JP" altLang="en-US" dirty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タイトルを入力</a:t>
            </a:r>
          </a:p>
        </p:txBody>
      </p:sp>
      <p:sp>
        <p:nvSpPr>
          <p:cNvPr id="4" name="コンテンツ プレースホルダー"/>
          <p:cNvSpPr>
            <a:spLocks noGrp="1"/>
          </p:cNvSpPr>
          <p:nvPr>
            <p:ph sz="quarter" idx="10" hasCustomPrompt="1"/>
          </p:nvPr>
        </p:nvSpPr>
        <p:spPr bwMode="gray">
          <a:xfrm>
            <a:off x="179512" y="836712"/>
            <a:ext cx="8784976" cy="5616000"/>
          </a:xfrm>
        </p:spPr>
        <p:txBody>
          <a:bodyPr vert="horz" lIns="90000" tIns="46800" rIns="90000" bIns="45720" rtlCol="0">
            <a:noAutofit/>
          </a:bodyPr>
          <a:lstStyle>
            <a:lvl1pPr marL="180000" indent="-180000" eaLnBrk="1" hangingPunct="1">
              <a:buClr>
                <a:schemeClr val="bg1"/>
              </a:buClr>
              <a:defRPr lang="ja-JP" altLang="en-US" baseline="0" dirty="0" smtClean="0">
                <a:solidFill>
                  <a:schemeClr val="bg1"/>
                </a:solidFill>
              </a:defRPr>
            </a:lvl1pPr>
            <a:lvl2pPr marL="360000" indent="-180000" eaLnBrk="1" hangingPunct="1">
              <a:buClr>
                <a:schemeClr val="bg1"/>
              </a:buClr>
              <a:defRPr lang="ja-JP" altLang="en-US" baseline="0" dirty="0" smtClean="0">
                <a:solidFill>
                  <a:schemeClr val="bg1"/>
                </a:solidFill>
              </a:defRPr>
            </a:lvl2pPr>
            <a:lvl3pPr marL="468000" indent="-108000" eaLnBrk="1" hangingPunct="1">
              <a:buClr>
                <a:schemeClr val="bg1"/>
              </a:buClr>
              <a:defRPr lang="ja-JP" altLang="en-US" baseline="0" dirty="0" smtClean="0">
                <a:solidFill>
                  <a:schemeClr val="bg1"/>
                </a:solidFill>
              </a:defRPr>
            </a:lvl3pPr>
            <a:lvl4pPr marL="576000" indent="-108000" eaLnBrk="1" hangingPunct="1">
              <a:buClr>
                <a:schemeClr val="bg1"/>
              </a:buClr>
              <a:defRPr lang="ja-JP" altLang="en-US" baseline="0" dirty="0" smtClean="0">
                <a:solidFill>
                  <a:schemeClr val="bg1"/>
                </a:solidFill>
              </a:defRPr>
            </a:lvl4pPr>
            <a:lvl5pPr marL="252000" indent="180000" eaLnBrk="1" hangingPunct="1">
              <a:buClr>
                <a:schemeClr val="bg1"/>
              </a:buClr>
              <a:defRPr lang="ja-JP" altLang="en-US" baseline="0" dirty="0"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 dirty="0"/>
              <a:t>本文を入力</a:t>
            </a:r>
          </a:p>
          <a:p>
            <a:pPr lvl="1"/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</a:t>
            </a:r>
            <a:r>
              <a:rPr kumimoji="1" lang="en-US" altLang="ja-JP" dirty="0"/>
              <a:t>4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9889574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d 1 line &amp; Content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ackground_Blue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" r="196" b="1505"/>
          <a:stretch/>
        </p:blipFill>
        <p:spPr bwMode="auto">
          <a:xfrm>
            <a:off x="0" y="0"/>
            <a:ext cx="9144000" cy="654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タイトル"/>
          <p:cNvSpPr>
            <a:spLocks noGrp="1"/>
          </p:cNvSpPr>
          <p:nvPr>
            <p:ph type="title" hasCustomPrompt="1"/>
          </p:nvPr>
        </p:nvSpPr>
        <p:spPr bwMode="gray">
          <a:xfrm>
            <a:off x="179513" y="115200"/>
            <a:ext cx="8784000" cy="468000"/>
          </a:xfrm>
        </p:spPr>
        <p:txBody>
          <a:bodyPr vert="horz" lIns="91440" tIns="36000" rIns="91440" bIns="0" rtlCol="0" anchor="ctr">
            <a:normAutofit/>
          </a:bodyPr>
          <a:lstStyle>
            <a:lvl1pPr>
              <a:defRPr lang="ja-JP" altLang="en-US" dirty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タイトルを入力</a:t>
            </a:r>
          </a:p>
        </p:txBody>
      </p:sp>
      <p:sp>
        <p:nvSpPr>
          <p:cNvPr id="6" name="テキスト プレースホルダー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78287" y="836613"/>
            <a:ext cx="8785226" cy="432000"/>
          </a:xfrm>
          <a:prstGeom prst="roundRect">
            <a:avLst>
              <a:gd name="adj" fmla="val 13830"/>
            </a:avLst>
          </a:prstGeom>
          <a:solidFill>
            <a:schemeClr val="accent6">
              <a:lumMod val="75000"/>
              <a:lumOff val="2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tIns="72000" bIns="36000">
            <a:noAutofit/>
          </a:bodyPr>
          <a:lstStyle>
            <a:lvl1pPr marL="0" indent="0" algn="l" eaLnBrk="1" hangingPunct="1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72000" indent="0">
              <a:buNone/>
              <a:defRPr/>
            </a:lvl2pPr>
            <a:lvl3pPr marL="222962" indent="0">
              <a:buNone/>
              <a:defRPr/>
            </a:lvl3pPr>
            <a:lvl4pPr marL="327787" indent="0">
              <a:buNone/>
              <a:defRPr/>
            </a:lvl4pPr>
            <a:lvl5pPr marL="311400" indent="0">
              <a:buNone/>
              <a:defRPr/>
            </a:lvl5pPr>
          </a:lstStyle>
          <a:p>
            <a:pPr marL="0" lvl="0" indent="0" hangingPunct="1">
              <a:buNone/>
            </a:pPr>
            <a:r>
              <a:rPr kumimoji="1" lang="ja-JP" altLang="en-US" dirty="0"/>
              <a:t>リード文が</a:t>
            </a:r>
            <a:r>
              <a:rPr kumimoji="1" lang="en-US" altLang="ja-JP" dirty="0"/>
              <a:t>1</a:t>
            </a:r>
            <a:r>
              <a:rPr kumimoji="1" lang="ja-JP" altLang="en-US" dirty="0"/>
              <a:t>行でおさまる場合はこのレイアウトで入力</a:t>
            </a:r>
          </a:p>
        </p:txBody>
      </p:sp>
      <p:sp>
        <p:nvSpPr>
          <p:cNvPr id="8" name="コンテンツ プレースホルダー"/>
          <p:cNvSpPr>
            <a:spLocks noGrp="1"/>
          </p:cNvSpPr>
          <p:nvPr>
            <p:ph sz="quarter" idx="10" hasCustomPrompt="1"/>
          </p:nvPr>
        </p:nvSpPr>
        <p:spPr bwMode="gray">
          <a:xfrm>
            <a:off x="179512" y="1414800"/>
            <a:ext cx="8784976" cy="5040000"/>
          </a:xfrm>
        </p:spPr>
        <p:txBody>
          <a:bodyPr vert="horz" lIns="90000" tIns="46800" rIns="90000" bIns="45720" rtlCol="0">
            <a:noAutofit/>
          </a:bodyPr>
          <a:lstStyle>
            <a:lvl1pPr marL="180000" indent="-180000" eaLnBrk="1" hangingPunct="1">
              <a:buClr>
                <a:schemeClr val="bg1"/>
              </a:buClr>
              <a:defRPr lang="ja-JP" altLang="en-US" baseline="0" dirty="0" smtClean="0">
                <a:solidFill>
                  <a:schemeClr val="bg1"/>
                </a:solidFill>
              </a:defRPr>
            </a:lvl1pPr>
            <a:lvl2pPr marL="360000" indent="-180000" eaLnBrk="1" hangingPunct="1">
              <a:buClr>
                <a:schemeClr val="bg1"/>
              </a:buClr>
              <a:defRPr lang="ja-JP" altLang="en-US" baseline="0" dirty="0" smtClean="0">
                <a:solidFill>
                  <a:schemeClr val="bg1"/>
                </a:solidFill>
              </a:defRPr>
            </a:lvl2pPr>
            <a:lvl3pPr marL="468000" indent="-108000" eaLnBrk="1" hangingPunct="1">
              <a:buClr>
                <a:schemeClr val="bg1"/>
              </a:buClr>
              <a:defRPr lang="ja-JP" altLang="en-US" baseline="0" dirty="0" smtClean="0">
                <a:solidFill>
                  <a:schemeClr val="bg1"/>
                </a:solidFill>
              </a:defRPr>
            </a:lvl3pPr>
            <a:lvl4pPr marL="576000" indent="-108000" eaLnBrk="1" hangingPunct="1">
              <a:buClr>
                <a:schemeClr val="bg1"/>
              </a:buClr>
              <a:defRPr lang="ja-JP" altLang="en-US" baseline="0" dirty="0" smtClean="0">
                <a:solidFill>
                  <a:schemeClr val="bg1"/>
                </a:solidFill>
              </a:defRPr>
            </a:lvl4pPr>
            <a:lvl5pPr marL="252000" indent="180000" eaLnBrk="1" hangingPunct="1">
              <a:buClr>
                <a:schemeClr val="bg1"/>
              </a:buClr>
              <a:defRPr lang="ja-JP" altLang="en-US" baseline="0" dirty="0"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 dirty="0"/>
              <a:t>本文を入力</a:t>
            </a:r>
          </a:p>
          <a:p>
            <a:pPr lvl="1"/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</a:t>
            </a:r>
            <a:r>
              <a:rPr kumimoji="1" lang="en-US" altLang="ja-JP" dirty="0"/>
              <a:t>4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774679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d 2 lines &amp; Content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ackground_Blue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" r="196" b="1505"/>
          <a:stretch/>
        </p:blipFill>
        <p:spPr bwMode="auto">
          <a:xfrm>
            <a:off x="0" y="0"/>
            <a:ext cx="9144000" cy="654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タイトル"/>
          <p:cNvSpPr>
            <a:spLocks noGrp="1"/>
          </p:cNvSpPr>
          <p:nvPr>
            <p:ph type="title" hasCustomPrompt="1"/>
          </p:nvPr>
        </p:nvSpPr>
        <p:spPr bwMode="gray">
          <a:xfrm>
            <a:off x="179513" y="115200"/>
            <a:ext cx="8784000" cy="468000"/>
          </a:xfrm>
        </p:spPr>
        <p:txBody>
          <a:bodyPr vert="horz" lIns="91440" tIns="36000" rIns="91440" bIns="0" rtlCol="0" anchor="ctr">
            <a:normAutofit/>
          </a:bodyPr>
          <a:lstStyle>
            <a:lvl1pPr>
              <a:defRPr lang="ja-JP" altLang="en-US" dirty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タイトルを入力</a:t>
            </a:r>
          </a:p>
        </p:txBody>
      </p:sp>
      <p:sp>
        <p:nvSpPr>
          <p:cNvPr id="6" name="テキスト プレースホルダー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79388" y="836613"/>
            <a:ext cx="8784000" cy="756000"/>
          </a:xfrm>
          <a:prstGeom prst="roundRect">
            <a:avLst>
              <a:gd name="adj" fmla="val 7924"/>
            </a:avLst>
          </a:prstGeom>
          <a:solidFill>
            <a:schemeClr val="accent6">
              <a:lumMod val="75000"/>
              <a:lumOff val="2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tIns="72000" bIns="36000" anchor="ctr">
            <a:noAutofit/>
          </a:bodyPr>
          <a:lstStyle>
            <a:lvl1pPr marL="0" indent="0" algn="l" eaLnBrk="1" hangingPunct="1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72000" indent="0">
              <a:buNone/>
              <a:defRPr/>
            </a:lvl2pPr>
            <a:lvl3pPr marL="222962" indent="0">
              <a:buNone/>
              <a:defRPr/>
            </a:lvl3pPr>
            <a:lvl4pPr marL="327787" indent="0">
              <a:buNone/>
              <a:defRPr/>
            </a:lvl4pPr>
            <a:lvl5pPr marL="311400" indent="0">
              <a:buNone/>
              <a:defRPr/>
            </a:lvl5pPr>
          </a:lstStyle>
          <a:p>
            <a:pPr marL="0" lvl="0" indent="0" hangingPunct="1">
              <a:buNone/>
            </a:pPr>
            <a:r>
              <a:rPr kumimoji="1" lang="ja-JP" altLang="en-US" dirty="0"/>
              <a:t>リード文が</a:t>
            </a:r>
            <a:r>
              <a:rPr kumimoji="1" lang="en-US" altLang="ja-JP" dirty="0"/>
              <a:t>2</a:t>
            </a:r>
            <a:r>
              <a:rPr kumimoji="1" lang="ja-JP" altLang="en-US" dirty="0"/>
              <a:t>行にわたる場合は</a:t>
            </a:r>
            <a:br>
              <a:rPr kumimoji="1" lang="en-US" altLang="ja-JP" dirty="0"/>
            </a:br>
            <a:r>
              <a:rPr kumimoji="1" lang="ja-JP" altLang="en-US" dirty="0"/>
              <a:t>このレイアウトで入力</a:t>
            </a:r>
          </a:p>
        </p:txBody>
      </p:sp>
      <p:sp>
        <p:nvSpPr>
          <p:cNvPr id="18" name="コンテンツ プレースホルダー"/>
          <p:cNvSpPr>
            <a:spLocks noGrp="1"/>
          </p:cNvSpPr>
          <p:nvPr>
            <p:ph sz="quarter" idx="10" hasCustomPrompt="1"/>
          </p:nvPr>
        </p:nvSpPr>
        <p:spPr bwMode="gray">
          <a:xfrm>
            <a:off x="179512" y="1738800"/>
            <a:ext cx="8784976" cy="4716000"/>
          </a:xfrm>
        </p:spPr>
        <p:txBody>
          <a:bodyPr vert="horz" lIns="90000" tIns="46800" rIns="90000" bIns="45720" rtlCol="0">
            <a:noAutofit/>
          </a:bodyPr>
          <a:lstStyle>
            <a:lvl1pPr marL="180000" indent="-180000" eaLnBrk="1" hangingPunct="1">
              <a:buClr>
                <a:schemeClr val="bg1"/>
              </a:buClr>
              <a:defRPr lang="ja-JP" altLang="en-US" baseline="0" dirty="0" smtClean="0">
                <a:solidFill>
                  <a:schemeClr val="bg1"/>
                </a:solidFill>
              </a:defRPr>
            </a:lvl1pPr>
            <a:lvl2pPr marL="360000" indent="-180000" eaLnBrk="1" hangingPunct="1">
              <a:buClr>
                <a:schemeClr val="bg1"/>
              </a:buClr>
              <a:defRPr lang="ja-JP" altLang="en-US" baseline="0" dirty="0" smtClean="0">
                <a:solidFill>
                  <a:schemeClr val="bg1"/>
                </a:solidFill>
              </a:defRPr>
            </a:lvl2pPr>
            <a:lvl3pPr marL="468000" indent="-108000" eaLnBrk="1" hangingPunct="1">
              <a:buClr>
                <a:schemeClr val="bg1"/>
              </a:buClr>
              <a:defRPr lang="ja-JP" altLang="en-US" baseline="0" dirty="0" smtClean="0">
                <a:solidFill>
                  <a:schemeClr val="bg1"/>
                </a:solidFill>
              </a:defRPr>
            </a:lvl3pPr>
            <a:lvl4pPr marL="576000" indent="-108000" eaLnBrk="1" hangingPunct="1">
              <a:buClr>
                <a:schemeClr val="bg1"/>
              </a:buClr>
              <a:defRPr lang="ja-JP" altLang="en-US" baseline="0" dirty="0" smtClean="0">
                <a:solidFill>
                  <a:schemeClr val="bg1"/>
                </a:solidFill>
              </a:defRPr>
            </a:lvl4pPr>
            <a:lvl5pPr marL="252000" indent="180000" eaLnBrk="1" hangingPunct="1">
              <a:buClr>
                <a:schemeClr val="bg1"/>
              </a:buClr>
              <a:defRPr lang="ja-JP" altLang="en-US" baseline="0" dirty="0"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 dirty="0"/>
              <a:t>本文を入力</a:t>
            </a:r>
          </a:p>
          <a:p>
            <a:pPr lvl="1"/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</a:t>
            </a:r>
            <a:r>
              <a:rPr kumimoji="1" lang="en-US" altLang="ja-JP" dirty="0"/>
              <a:t>4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4759898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ackground_Blue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" r="196" b="1505"/>
          <a:stretch/>
        </p:blipFill>
        <p:spPr bwMode="auto">
          <a:xfrm>
            <a:off x="0" y="0"/>
            <a:ext cx="9144000" cy="654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タイトル"/>
          <p:cNvSpPr>
            <a:spLocks noGrp="1"/>
          </p:cNvSpPr>
          <p:nvPr>
            <p:ph type="title" hasCustomPrompt="1"/>
          </p:nvPr>
        </p:nvSpPr>
        <p:spPr bwMode="gray">
          <a:xfrm>
            <a:off x="179513" y="115200"/>
            <a:ext cx="8784000" cy="468000"/>
          </a:xfrm>
        </p:spPr>
        <p:txBody>
          <a:bodyPr vert="horz" lIns="91440" tIns="36000" rIns="91440" bIns="0" rtlCol="0" anchor="ctr">
            <a:normAutofit/>
          </a:bodyPr>
          <a:lstStyle>
            <a:lvl1pPr>
              <a:defRPr lang="ja-JP" altLang="en-US" dirty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タイトルを入力</a:t>
            </a:r>
          </a:p>
        </p:txBody>
      </p:sp>
      <p:sp>
        <p:nvSpPr>
          <p:cNvPr id="4" name="コンテンツ プレースホルダー"/>
          <p:cNvSpPr>
            <a:spLocks noGrp="1"/>
          </p:cNvSpPr>
          <p:nvPr>
            <p:ph sz="quarter" idx="10" hasCustomPrompt="1"/>
          </p:nvPr>
        </p:nvSpPr>
        <p:spPr bwMode="gray">
          <a:xfrm>
            <a:off x="179512" y="836712"/>
            <a:ext cx="4248000" cy="5616000"/>
          </a:xfrm>
        </p:spPr>
        <p:txBody>
          <a:bodyPr vert="horz" lIns="90000" tIns="46800" rIns="90000" bIns="45720" rtlCol="0">
            <a:noAutofit/>
          </a:bodyPr>
          <a:lstStyle>
            <a:lvl1pPr marL="180000" indent="-180000" eaLnBrk="1" hangingPunct="1">
              <a:buClr>
                <a:schemeClr val="bg1"/>
              </a:buClr>
              <a:defRPr lang="ja-JP" altLang="en-US" baseline="0" dirty="0" smtClean="0">
                <a:solidFill>
                  <a:schemeClr val="bg1"/>
                </a:solidFill>
              </a:defRPr>
            </a:lvl1pPr>
            <a:lvl2pPr marL="360000" indent="-180000" eaLnBrk="1" hangingPunct="1">
              <a:buClr>
                <a:schemeClr val="bg1"/>
              </a:buClr>
              <a:defRPr lang="ja-JP" altLang="en-US" baseline="0" dirty="0" smtClean="0">
                <a:solidFill>
                  <a:schemeClr val="bg1"/>
                </a:solidFill>
              </a:defRPr>
            </a:lvl2pPr>
            <a:lvl3pPr marL="468000" indent="-108000" eaLnBrk="1" hangingPunct="1">
              <a:buClr>
                <a:schemeClr val="bg1"/>
              </a:buClr>
              <a:defRPr lang="ja-JP" altLang="en-US" baseline="0" dirty="0" smtClean="0">
                <a:solidFill>
                  <a:schemeClr val="bg1"/>
                </a:solidFill>
              </a:defRPr>
            </a:lvl3pPr>
            <a:lvl4pPr marL="576000" indent="-108000" eaLnBrk="1" hangingPunct="1">
              <a:buClr>
                <a:schemeClr val="bg1"/>
              </a:buClr>
              <a:defRPr lang="ja-JP" altLang="en-US" baseline="0" dirty="0" smtClean="0">
                <a:solidFill>
                  <a:schemeClr val="bg1"/>
                </a:solidFill>
              </a:defRPr>
            </a:lvl4pPr>
            <a:lvl5pPr marL="252000" indent="180000" eaLnBrk="1" hangingPunct="1">
              <a:buClr>
                <a:schemeClr val="bg1"/>
              </a:buClr>
              <a:defRPr lang="ja-JP" altLang="en-US" baseline="0" dirty="0"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 dirty="0"/>
              <a:t>本文を入力</a:t>
            </a:r>
          </a:p>
          <a:p>
            <a:pPr lvl="1"/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</a:t>
            </a:r>
            <a:r>
              <a:rPr kumimoji="1" lang="en-US" altLang="ja-JP" dirty="0"/>
              <a:t>4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コンテンツ プレースホルダー"/>
          <p:cNvSpPr>
            <a:spLocks noGrp="1"/>
          </p:cNvSpPr>
          <p:nvPr>
            <p:ph sz="quarter" idx="11" hasCustomPrompt="1"/>
          </p:nvPr>
        </p:nvSpPr>
        <p:spPr bwMode="gray">
          <a:xfrm>
            <a:off x="4715513" y="836712"/>
            <a:ext cx="4248000" cy="5616000"/>
          </a:xfrm>
        </p:spPr>
        <p:txBody>
          <a:bodyPr vert="horz" lIns="90000" tIns="46800" rIns="90000" bIns="45720" rtlCol="0">
            <a:noAutofit/>
          </a:bodyPr>
          <a:lstStyle>
            <a:lvl1pPr marL="180000" indent="-180000" eaLnBrk="1" hangingPunct="1">
              <a:buClr>
                <a:schemeClr val="bg1"/>
              </a:buClr>
              <a:defRPr lang="ja-JP" altLang="en-US" baseline="0" dirty="0" smtClean="0">
                <a:solidFill>
                  <a:schemeClr val="bg1"/>
                </a:solidFill>
              </a:defRPr>
            </a:lvl1pPr>
            <a:lvl2pPr marL="360000" indent="-180000" eaLnBrk="1" hangingPunct="1">
              <a:buClr>
                <a:schemeClr val="bg1"/>
              </a:buClr>
              <a:defRPr lang="ja-JP" altLang="en-US" baseline="0" dirty="0" smtClean="0">
                <a:solidFill>
                  <a:schemeClr val="bg1"/>
                </a:solidFill>
              </a:defRPr>
            </a:lvl2pPr>
            <a:lvl3pPr marL="468000" indent="-108000" eaLnBrk="1" hangingPunct="1">
              <a:buClr>
                <a:schemeClr val="bg1"/>
              </a:buClr>
              <a:defRPr lang="ja-JP" altLang="en-US" baseline="0" dirty="0" smtClean="0">
                <a:solidFill>
                  <a:schemeClr val="bg1"/>
                </a:solidFill>
              </a:defRPr>
            </a:lvl3pPr>
            <a:lvl4pPr marL="576000" indent="-108000" eaLnBrk="1" hangingPunct="1">
              <a:buClr>
                <a:schemeClr val="bg1"/>
              </a:buClr>
              <a:defRPr lang="ja-JP" altLang="en-US" baseline="0" dirty="0" smtClean="0">
                <a:solidFill>
                  <a:schemeClr val="bg1"/>
                </a:solidFill>
              </a:defRPr>
            </a:lvl4pPr>
            <a:lvl5pPr marL="252000" indent="180000" eaLnBrk="1" hangingPunct="1">
              <a:buClr>
                <a:schemeClr val="bg1"/>
              </a:buClr>
              <a:defRPr lang="ja-JP" altLang="en-US" baseline="0" dirty="0"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 dirty="0"/>
              <a:t>本文を入力</a:t>
            </a:r>
          </a:p>
          <a:p>
            <a:pPr lvl="1"/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</a:t>
            </a:r>
            <a:r>
              <a:rPr kumimoji="1" lang="en-US" altLang="ja-JP" dirty="0"/>
              <a:t>4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1061965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Background_Blue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2" b="527"/>
          <a:stretch/>
        </p:blipFill>
        <p:spPr bwMode="auto">
          <a:xfrm>
            <a:off x="0" y="0"/>
            <a:ext cx="9144000" cy="6550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7941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rporate M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890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80584"/>
            <a:ext cx="9144000" cy="304800"/>
          </a:xfrm>
          <a:prstGeom prst="rect">
            <a:avLst/>
          </a:prstGeom>
        </p:spPr>
      </p:pic>
      <p:sp>
        <p:nvSpPr>
          <p:cNvPr id="2" name="タイトル プレースホルダー"/>
          <p:cNvSpPr>
            <a:spLocks noGrp="1"/>
          </p:cNvSpPr>
          <p:nvPr>
            <p:ph type="title"/>
          </p:nvPr>
        </p:nvSpPr>
        <p:spPr bwMode="gray">
          <a:xfrm>
            <a:off x="179387" y="108000"/>
            <a:ext cx="8785225" cy="468000"/>
          </a:xfrm>
          <a:prstGeom prst="rect">
            <a:avLst/>
          </a:prstGeom>
        </p:spPr>
        <p:txBody>
          <a:bodyPr vert="horz" lIns="91440" tIns="36000" rIns="91440" bIns="0" rtlCol="0" anchor="ctr">
            <a:no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テキスト プレースホルダー"/>
          <p:cNvSpPr>
            <a:spLocks noGrp="1"/>
          </p:cNvSpPr>
          <p:nvPr>
            <p:ph type="body" idx="1"/>
          </p:nvPr>
        </p:nvSpPr>
        <p:spPr bwMode="gray">
          <a:xfrm>
            <a:off x="179387" y="836614"/>
            <a:ext cx="8785226" cy="56165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</a:t>
            </a:r>
            <a:r>
              <a:rPr kumimoji="1" lang="en-US" altLang="ja-JP" dirty="0"/>
              <a:t>4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PageNumber"/>
          <p:cNvSpPr txBox="1"/>
          <p:nvPr userDrawn="1"/>
        </p:nvSpPr>
        <p:spPr bwMode="black">
          <a:xfrm>
            <a:off x="168810" y="6597840"/>
            <a:ext cx="684000" cy="21544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defRPr/>
            </a:pPr>
            <a:fld id="{C90F5524-168B-428D-88E2-BCDC17194B25}" type="slidenum">
              <a:rPr lang="ja-JP" altLang="en-US" sz="90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ja-JP" altLang="en-US" sz="900" dirty="0">
              <a:solidFill>
                <a:srgbClr val="FFFFFF"/>
              </a:solidFill>
            </a:endParaRPr>
          </a:p>
        </p:txBody>
      </p:sp>
      <p:sp>
        <p:nvSpPr>
          <p:cNvPr id="9" name="Credit"/>
          <p:cNvSpPr txBox="1"/>
          <p:nvPr userDrawn="1"/>
        </p:nvSpPr>
        <p:spPr bwMode="black">
          <a:xfrm>
            <a:off x="1096858" y="6597840"/>
            <a:ext cx="1443024" cy="21544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defRPr/>
            </a:pPr>
            <a:r>
              <a:rPr lang="en-US" altLang="ja-JP" sz="900" dirty="0">
                <a:solidFill>
                  <a:srgbClr val="FFFFFF"/>
                </a:solidFill>
              </a:rPr>
              <a:t>© iii@oec 2016</a:t>
            </a:r>
          </a:p>
        </p:txBody>
      </p:sp>
    </p:spTree>
    <p:extLst>
      <p:ext uri="{BB962C8B-B14F-4D97-AF65-F5344CB8AC3E}">
        <p14:creationId xmlns:p14="http://schemas.microsoft.com/office/powerpoint/2010/main" val="249482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1"/>
          </a:solidFill>
          <a:latin typeface="HGP創英角ｺﾞｼｯｸUB" pitchFamily="50" charset="-128"/>
          <a:ea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1"/>
          </a:solidFill>
          <a:latin typeface="HGP創英角ｺﾞｼｯｸUB" pitchFamily="50" charset="-128"/>
          <a:ea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1"/>
          </a:solidFill>
          <a:latin typeface="HGP創英角ｺﾞｼｯｸUB" pitchFamily="50" charset="-128"/>
          <a:ea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1"/>
          </a:solidFill>
          <a:latin typeface="HGP創英角ｺﾞｼｯｸUB" pitchFamily="50" charset="-128"/>
          <a:ea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1"/>
          </a:solidFill>
          <a:latin typeface="HGP創英角ｺﾞｼｯｸUB" pitchFamily="50" charset="-128"/>
          <a:ea typeface="ＭＳ Ｐゴシック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1"/>
          </a:solidFill>
          <a:latin typeface="HGP創英角ｺﾞｼｯｸUB" pitchFamily="50" charset="-128"/>
          <a:ea typeface="ＭＳ Ｐゴシック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1"/>
          </a:solidFill>
          <a:latin typeface="HGP創英角ｺﾞｼｯｸUB" pitchFamily="50" charset="-128"/>
          <a:ea typeface="ＭＳ Ｐゴシック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1"/>
          </a:solidFill>
          <a:latin typeface="HGP創英角ｺﾞｼｯｸUB" pitchFamily="50" charset="-128"/>
          <a:ea typeface="ＭＳ Ｐゴシック" charset="-128"/>
        </a:defRPr>
      </a:lvl9pPr>
    </p:titleStyle>
    <p:bodyStyle>
      <a:lvl1pPr marL="180000" indent="-180000" algn="l" rtl="0" eaLnBrk="1" fontAlgn="base" hangingPunct="1">
        <a:spcBef>
          <a:spcPts val="500"/>
        </a:spcBef>
        <a:spcAft>
          <a:spcPct val="0"/>
        </a:spcAft>
        <a:buClr>
          <a:schemeClr val="accent6"/>
        </a:buClr>
        <a:buFont typeface="Arial" panose="020B0604020202020204" pitchFamily="34" charset="0"/>
        <a:buChar char="▌"/>
        <a:defRPr kumimoji="1" sz="1800" b="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rtl="0" eaLnBrk="1" fontAlgn="base" hangingPunct="1">
        <a:spcBef>
          <a:spcPts val="500"/>
        </a:spcBef>
        <a:spcAft>
          <a:spcPct val="0"/>
        </a:spcAft>
        <a:buClr>
          <a:schemeClr val="accent6"/>
        </a:buClr>
        <a:buFont typeface="Wingdings" pitchFamily="2" charset="2"/>
        <a:buChar char="l"/>
        <a:defRPr kumimoji="1" sz="1400" b="0">
          <a:solidFill>
            <a:schemeClr val="tx1"/>
          </a:solidFill>
          <a:latin typeface="+mn-lt"/>
          <a:ea typeface="+mn-ea"/>
        </a:defRPr>
      </a:lvl2pPr>
      <a:lvl3pPr marL="468000" indent="-108000" algn="l" rtl="0" eaLnBrk="1" fontAlgn="base" hangingPunct="1">
        <a:spcBef>
          <a:spcPts val="500"/>
        </a:spcBef>
        <a:spcAft>
          <a:spcPct val="0"/>
        </a:spcAft>
        <a:buClr>
          <a:schemeClr val="accent6"/>
        </a:buClr>
        <a:buFont typeface="Arial" panose="020B0604020202020204" pitchFamily="34" charset="0"/>
        <a:buChar char="•"/>
        <a:defRPr kumimoji="1" sz="1200" b="0">
          <a:solidFill>
            <a:schemeClr val="tx1"/>
          </a:solidFill>
          <a:latin typeface="+mn-lt"/>
          <a:ea typeface="+mn-ea"/>
        </a:defRPr>
      </a:lvl3pPr>
      <a:lvl4pPr marL="576000" indent="-108000" algn="l" rtl="0" eaLnBrk="1" fontAlgn="base" hangingPunct="1">
        <a:spcBef>
          <a:spcPts val="500"/>
        </a:spcBef>
        <a:spcAft>
          <a:spcPct val="0"/>
        </a:spcAft>
        <a:buClr>
          <a:schemeClr val="accent6"/>
        </a:buClr>
        <a:buFont typeface="Tahoma" pitchFamily="34" charset="0"/>
        <a:buChar char="–"/>
        <a:defRPr kumimoji="1" sz="1100" b="0">
          <a:solidFill>
            <a:schemeClr val="tx1"/>
          </a:solidFill>
          <a:latin typeface="+mn-lt"/>
          <a:ea typeface="+mn-ea"/>
        </a:defRPr>
      </a:lvl4pPr>
      <a:lvl5pPr marL="735013" indent="-157163" algn="l" rtl="0" eaLnBrk="1" fontAlgn="base" hangingPunct="1">
        <a:spcBef>
          <a:spcPct val="20000"/>
        </a:spcBef>
        <a:spcAft>
          <a:spcPct val="0"/>
        </a:spcAft>
        <a:buClr>
          <a:schemeClr val="accent6"/>
        </a:buClr>
        <a:buChar char="≫"/>
        <a:defRPr kumimoji="1" sz="1200" b="1">
          <a:solidFill>
            <a:schemeClr val="tx1"/>
          </a:solidFill>
          <a:latin typeface="+mj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≫"/>
        <a:defRPr kumimoji="1" sz="2000">
          <a:solidFill>
            <a:schemeClr val="tx1"/>
          </a:solidFill>
          <a:latin typeface="Arial" charset="0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≫"/>
        <a:defRPr kumimoji="1" sz="2000">
          <a:solidFill>
            <a:schemeClr val="tx1"/>
          </a:solidFill>
          <a:latin typeface="Arial" charset="0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≫"/>
        <a:defRPr kumimoji="1" sz="2000">
          <a:solidFill>
            <a:schemeClr val="tx1"/>
          </a:solidFill>
          <a:latin typeface="Arial" charset="0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≫"/>
        <a:defRPr kumimoji="1" sz="2000">
          <a:solidFill>
            <a:schemeClr val="tx1"/>
          </a:solidFill>
          <a:latin typeface="Arial" charset="0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755576" y="1700808"/>
            <a:ext cx="7541841" cy="600802"/>
          </a:xfrm>
        </p:spPr>
        <p:txBody>
          <a:bodyPr/>
          <a:lstStyle/>
          <a:p>
            <a:pPr algn="ctr"/>
            <a:r>
              <a:rPr kumimoji="1" lang="en-US" altLang="ja-JP" sz="4000" dirty="0" err="1"/>
              <a:t>WaWaOffice</a:t>
            </a:r>
            <a:r>
              <a:rPr kumimoji="1" lang="ja-JP" altLang="en-US" sz="4000" dirty="0"/>
              <a:t>スタートアップガイド</a:t>
            </a: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0"/>
          </p:nvPr>
        </p:nvSpPr>
        <p:spPr>
          <a:xfrm>
            <a:off x="6011185" y="6309320"/>
            <a:ext cx="2952328" cy="400110"/>
          </a:xfrm>
        </p:spPr>
        <p:txBody>
          <a:bodyPr/>
          <a:lstStyle/>
          <a:p>
            <a:pPr algn="r"/>
            <a:r>
              <a:rPr kumimoji="1" lang="ja-JP" altLang="en-US" dirty="0"/>
              <a:t>株式会社アイアット</a:t>
            </a:r>
            <a:r>
              <a:rPr kumimoji="1" lang="en-US" altLang="ja-JP" dirty="0"/>
              <a:t>OEC</a:t>
            </a:r>
          </a:p>
        </p:txBody>
      </p:sp>
      <p:sp>
        <p:nvSpPr>
          <p:cNvPr id="4" name="タイトル 4"/>
          <p:cNvSpPr txBox="1">
            <a:spLocks/>
          </p:cNvSpPr>
          <p:nvPr/>
        </p:nvSpPr>
        <p:spPr bwMode="gray">
          <a:xfrm>
            <a:off x="755576" y="2284026"/>
            <a:ext cx="7541841" cy="651905"/>
          </a:xfrm>
          <a:prstGeom prst="rect">
            <a:avLst/>
          </a:prstGeom>
        </p:spPr>
        <p:txBody>
          <a:bodyPr vert="horz" lIns="91440" tIns="36000" rIns="91440" bIns="0" rtlCol="0" anchor="b" anchorCtr="0"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accent6"/>
                </a:solidFill>
                <a:effectLst/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9pPr>
          </a:lstStyle>
          <a:p>
            <a:pPr algn="ctr"/>
            <a:r>
              <a:rPr lang="ja-JP" altLang="en-US" sz="4000" kern="0" dirty="0"/>
              <a:t>（データベース：</a:t>
            </a:r>
            <a:r>
              <a:rPr lang="en-US" altLang="ja-JP" sz="4000" kern="0" dirty="0"/>
              <a:t>D-Be</a:t>
            </a:r>
            <a:r>
              <a:rPr lang="ja-JP" altLang="en-US" sz="4000" kern="0" dirty="0"/>
              <a:t>）</a:t>
            </a:r>
          </a:p>
        </p:txBody>
      </p:sp>
      <p:sp>
        <p:nvSpPr>
          <p:cNvPr id="6" name="タイトル 4"/>
          <p:cNvSpPr txBox="1">
            <a:spLocks/>
          </p:cNvSpPr>
          <p:nvPr/>
        </p:nvSpPr>
        <p:spPr bwMode="gray">
          <a:xfrm>
            <a:off x="899592" y="4593206"/>
            <a:ext cx="7541841" cy="313350"/>
          </a:xfrm>
          <a:prstGeom prst="rect">
            <a:avLst/>
          </a:prstGeom>
        </p:spPr>
        <p:txBody>
          <a:bodyPr vert="horz" lIns="91440" tIns="36000" rIns="91440" bIns="0" rtlCol="0" anchor="b" anchorCtr="0"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accent6"/>
                </a:solidFill>
                <a:effectLst/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9pPr>
          </a:lstStyle>
          <a:p>
            <a:pPr algn="ctr"/>
            <a:r>
              <a:rPr lang="en-US" altLang="ja-JP" sz="1800" kern="0" dirty="0" err="1">
                <a:solidFill>
                  <a:schemeClr val="bg1"/>
                </a:solidFill>
              </a:rPr>
              <a:t>WaWaD</a:t>
            </a:r>
            <a:r>
              <a:rPr lang="en-US" altLang="ja-JP" sz="1800" kern="0" dirty="0">
                <a:solidFill>
                  <a:schemeClr val="bg1"/>
                </a:solidFill>
              </a:rPr>
              <a:t>-Be</a:t>
            </a:r>
            <a:r>
              <a:rPr lang="ja-JP" altLang="en-US" sz="1800" kern="0" dirty="0">
                <a:solidFill>
                  <a:schemeClr val="bg1"/>
                </a:solidFill>
              </a:rPr>
              <a:t>をご利用いただくための基本操作をご説明します。</a:t>
            </a:r>
            <a:endParaRPr lang="en-US" altLang="ja-JP" sz="1800" kern="0" dirty="0">
              <a:solidFill>
                <a:schemeClr val="bg1"/>
              </a:solidFill>
            </a:endParaRPr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10"/>
          </p:nvPr>
        </p:nvSpPr>
        <p:spPr>
          <a:xfrm>
            <a:off x="7524328" y="3622077"/>
            <a:ext cx="1439185" cy="276999"/>
          </a:xfrm>
        </p:spPr>
        <p:txBody>
          <a:bodyPr/>
          <a:lstStyle/>
          <a:p>
            <a:pPr algn="r"/>
            <a:r>
              <a:rPr lang="en-US" altLang="ja-JP" sz="1200">
                <a:solidFill>
                  <a:srgbClr val="FF0000"/>
                </a:solidFill>
              </a:rPr>
              <a:t>No.DB</a:t>
            </a:r>
            <a:r>
              <a:rPr kumimoji="1" lang="en-US" altLang="ja-JP" sz="1200">
                <a:solidFill>
                  <a:srgbClr val="FF0000"/>
                </a:solidFill>
              </a:rPr>
              <a:t>1707-02</a:t>
            </a:r>
            <a:endParaRPr kumimoji="1" lang="en-US" altLang="ja-JP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038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/>
              <a:t>WaWaOfficeVer10</a:t>
            </a:r>
            <a:r>
              <a:rPr kumimoji="1" lang="ja-JP" altLang="en-US" dirty="0"/>
              <a:t>　スタートアップガイド（データベース：</a:t>
            </a:r>
            <a:r>
              <a:rPr kumimoji="1" lang="en-US" altLang="ja-JP" dirty="0"/>
              <a:t>D-Be</a:t>
            </a:r>
            <a:r>
              <a:rPr kumimoji="1" lang="ja-JP" altLang="en-US" dirty="0"/>
              <a:t>）</a:t>
            </a:r>
          </a:p>
        </p:txBody>
      </p:sp>
      <p:sp>
        <p:nvSpPr>
          <p:cNvPr id="15" name="タイトル 3"/>
          <p:cNvSpPr txBox="1">
            <a:spLocks/>
          </p:cNvSpPr>
          <p:nvPr/>
        </p:nvSpPr>
        <p:spPr bwMode="gray">
          <a:xfrm>
            <a:off x="683568" y="691074"/>
            <a:ext cx="7560840" cy="864305"/>
          </a:xfrm>
          <a:prstGeom prst="rect">
            <a:avLst/>
          </a:prstGeom>
        </p:spPr>
        <p:txBody>
          <a:bodyPr vert="horz" lIns="91440" tIns="36000" rIns="91440" bIns="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lang="ja-JP" altLang="en-US" sz="2400" b="1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9pPr>
          </a:lstStyle>
          <a:p>
            <a:pPr algn="ctr"/>
            <a:r>
              <a:rPr lang="en-US" altLang="ja-JP" sz="2800" kern="0" dirty="0" err="1">
                <a:solidFill>
                  <a:schemeClr val="tx1"/>
                </a:solidFill>
              </a:rPr>
              <a:t>WaWaD</a:t>
            </a:r>
            <a:r>
              <a:rPr lang="en-US" altLang="ja-JP" sz="2800" kern="0" dirty="0">
                <a:solidFill>
                  <a:schemeClr val="tx1"/>
                </a:solidFill>
              </a:rPr>
              <a:t>-Be</a:t>
            </a:r>
            <a:r>
              <a:rPr lang="ja-JP" altLang="en-US" sz="2800" kern="0" dirty="0">
                <a:solidFill>
                  <a:schemeClr val="tx1"/>
                </a:solidFill>
              </a:rPr>
              <a:t>をご利用いただくための</a:t>
            </a:r>
            <a:endParaRPr lang="en-US" altLang="ja-JP" sz="2800" kern="0" dirty="0">
              <a:solidFill>
                <a:schemeClr val="tx1"/>
              </a:solidFill>
            </a:endParaRPr>
          </a:p>
          <a:p>
            <a:pPr algn="ctr"/>
            <a:r>
              <a:rPr lang="ja-JP" altLang="en-US" sz="2800" kern="0" dirty="0">
                <a:solidFill>
                  <a:schemeClr val="tx1"/>
                </a:solidFill>
              </a:rPr>
              <a:t>スタートアップガイドです。</a:t>
            </a:r>
          </a:p>
        </p:txBody>
      </p:sp>
      <p:sp>
        <p:nvSpPr>
          <p:cNvPr id="2" name="正方形/長方形 1"/>
          <p:cNvSpPr/>
          <p:nvPr/>
        </p:nvSpPr>
        <p:spPr bwMode="auto">
          <a:xfrm>
            <a:off x="1537948" y="3645024"/>
            <a:ext cx="2448272" cy="1060733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400" dirty="0" err="1"/>
              <a:t>WaWaD</a:t>
            </a:r>
            <a:r>
              <a:rPr lang="en-US" altLang="ja-JP" sz="1400" dirty="0"/>
              <a:t>-Be</a:t>
            </a:r>
            <a:r>
              <a:rPr lang="ja-JP" altLang="en-US" sz="1400" dirty="0"/>
              <a:t>を</a:t>
            </a:r>
            <a:endParaRPr lang="en-US" altLang="ja-JP" sz="1400" dirty="0"/>
          </a:p>
          <a:p>
            <a:pPr algn="ctr"/>
            <a:r>
              <a:rPr lang="ja-JP" altLang="en-US" sz="1400" dirty="0"/>
              <a:t>ご利用いただくために必要な</a:t>
            </a:r>
            <a:endParaRPr lang="en-US" altLang="ja-JP" sz="1400" dirty="0"/>
          </a:p>
          <a:p>
            <a:pPr algn="ctr"/>
            <a:r>
              <a:rPr lang="ja-JP" altLang="en-US" sz="1400" dirty="0"/>
              <a:t>基本設定</a:t>
            </a:r>
          </a:p>
        </p:txBody>
      </p:sp>
      <p:sp>
        <p:nvSpPr>
          <p:cNvPr id="16" name="タイトル 3"/>
          <p:cNvSpPr txBox="1">
            <a:spLocks/>
          </p:cNvSpPr>
          <p:nvPr/>
        </p:nvSpPr>
        <p:spPr bwMode="gray">
          <a:xfrm>
            <a:off x="2042004" y="3177024"/>
            <a:ext cx="1440160" cy="468000"/>
          </a:xfrm>
          <a:prstGeom prst="rect">
            <a:avLst/>
          </a:prstGeom>
        </p:spPr>
        <p:txBody>
          <a:bodyPr vert="horz" lIns="91440" tIns="36000" rIns="91440" bIns="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lang="ja-JP" altLang="en-US" sz="2400" b="1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9pPr>
          </a:lstStyle>
          <a:p>
            <a:pPr algn="ctr"/>
            <a:r>
              <a:rPr lang="ja-JP" altLang="en-US" sz="2000" kern="0" dirty="0">
                <a:solidFill>
                  <a:srgbClr val="FF0000"/>
                </a:solidFill>
                <a:latin typeface="+mn-lt"/>
              </a:rPr>
              <a:t>ステップ</a:t>
            </a:r>
            <a:r>
              <a:rPr lang="en-US" altLang="ja-JP" sz="2800" kern="0" dirty="0">
                <a:solidFill>
                  <a:srgbClr val="FF0000"/>
                </a:solidFill>
                <a:latin typeface="+mn-lt"/>
              </a:rPr>
              <a:t>1</a:t>
            </a:r>
            <a:endParaRPr lang="ja-JP" altLang="en-US" sz="2800" kern="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正方形/長方形 16"/>
          <p:cNvSpPr/>
          <p:nvPr/>
        </p:nvSpPr>
        <p:spPr bwMode="auto">
          <a:xfrm>
            <a:off x="5124444" y="3645024"/>
            <a:ext cx="2448272" cy="1060733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400" dirty="0"/>
              <a:t>入力・管理に便利な機能</a:t>
            </a:r>
            <a:endParaRPr lang="en-US" altLang="ja-JP" sz="1400" dirty="0"/>
          </a:p>
        </p:txBody>
      </p:sp>
      <p:sp>
        <p:nvSpPr>
          <p:cNvPr id="18" name="タイトル 3"/>
          <p:cNvSpPr txBox="1">
            <a:spLocks/>
          </p:cNvSpPr>
          <p:nvPr/>
        </p:nvSpPr>
        <p:spPr bwMode="gray">
          <a:xfrm>
            <a:off x="5628500" y="3177024"/>
            <a:ext cx="1440160" cy="468000"/>
          </a:xfrm>
          <a:prstGeom prst="rect">
            <a:avLst/>
          </a:prstGeom>
        </p:spPr>
        <p:txBody>
          <a:bodyPr vert="horz" lIns="91440" tIns="36000" rIns="91440" bIns="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lang="ja-JP" altLang="en-US" sz="2400" b="1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9pPr>
          </a:lstStyle>
          <a:p>
            <a:pPr algn="ctr"/>
            <a:r>
              <a:rPr lang="ja-JP" altLang="en-US" sz="2000" kern="0" dirty="0">
                <a:solidFill>
                  <a:srgbClr val="FF0000"/>
                </a:solidFill>
                <a:latin typeface="+mn-lt"/>
              </a:rPr>
              <a:t>ステップ</a:t>
            </a:r>
            <a:r>
              <a:rPr lang="en-US" altLang="ja-JP" sz="2800" kern="0" dirty="0">
                <a:solidFill>
                  <a:srgbClr val="FF0000"/>
                </a:solidFill>
                <a:latin typeface="+mn-lt"/>
              </a:rPr>
              <a:t>2</a:t>
            </a:r>
            <a:endParaRPr lang="ja-JP" altLang="en-US" sz="2800" kern="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543809" y="4858871"/>
            <a:ext cx="26292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/>
              <a:t>画面構成と</a:t>
            </a:r>
            <a:r>
              <a:rPr kumimoji="1" lang="ja-JP" altLang="en-US" sz="1400" dirty="0"/>
              <a:t>帳票作成の基本的な</a:t>
            </a:r>
            <a:endParaRPr kumimoji="1" lang="en-US" altLang="ja-JP" sz="1400" dirty="0"/>
          </a:p>
          <a:p>
            <a:r>
              <a:rPr lang="ja-JP" altLang="en-US" sz="1400" dirty="0"/>
              <a:t>流れ</a:t>
            </a:r>
            <a:r>
              <a:rPr kumimoji="1" lang="ja-JP" altLang="en-US" sz="1400" dirty="0"/>
              <a:t>について</a:t>
            </a:r>
            <a:r>
              <a:rPr lang="ja-JP" altLang="en-US" sz="1400" dirty="0"/>
              <a:t>ご説明します。</a:t>
            </a:r>
            <a:endParaRPr kumimoji="1" lang="en-US" altLang="ja-JP" sz="1400" dirty="0"/>
          </a:p>
        </p:txBody>
      </p:sp>
      <p:sp>
        <p:nvSpPr>
          <p:cNvPr id="25" name="矢印: 下 24"/>
          <p:cNvSpPr/>
          <p:nvPr/>
        </p:nvSpPr>
        <p:spPr bwMode="auto">
          <a:xfrm rot="16200000">
            <a:off x="4260538" y="3967654"/>
            <a:ext cx="576064" cy="433809"/>
          </a:xfrm>
          <a:prstGeom prst="downArrow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b="1" dirty="0">
              <a:latin typeface="+mj-ea"/>
              <a:ea typeface="+mj-ea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5124444" y="5949280"/>
            <a:ext cx="39986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>
                <a:solidFill>
                  <a:srgbClr val="FF0000"/>
                </a:solidFill>
              </a:rPr>
              <a:t>※</a:t>
            </a:r>
            <a:r>
              <a:rPr kumimoji="1" lang="ja-JP" altLang="en-US" sz="1100" dirty="0">
                <a:solidFill>
                  <a:srgbClr val="FF0000"/>
                </a:solidFill>
              </a:rPr>
              <a:t>スタートアップ内での表記について</a:t>
            </a:r>
            <a:endParaRPr kumimoji="1" lang="en-US" altLang="ja-JP" sz="1100" dirty="0">
              <a:solidFill>
                <a:srgbClr val="FF0000"/>
              </a:solidFill>
            </a:endParaRPr>
          </a:p>
          <a:p>
            <a:r>
              <a:rPr lang="ja-JP" altLang="en-US" sz="1100" dirty="0">
                <a:solidFill>
                  <a:srgbClr val="FF0000"/>
                </a:solidFill>
              </a:rPr>
              <a:t>　　「</a:t>
            </a:r>
            <a:r>
              <a:rPr lang="en-US" altLang="ja-JP" sz="1100" dirty="0">
                <a:solidFill>
                  <a:srgbClr val="FF0000"/>
                </a:solidFill>
              </a:rPr>
              <a:t>D-Be</a:t>
            </a:r>
            <a:r>
              <a:rPr lang="ja-JP" altLang="en-US" sz="1100" dirty="0">
                <a:solidFill>
                  <a:srgbClr val="FF0000"/>
                </a:solidFill>
              </a:rPr>
              <a:t>」　</a:t>
            </a:r>
            <a:r>
              <a:rPr lang="en-US" altLang="ja-JP" sz="1100" dirty="0">
                <a:solidFill>
                  <a:srgbClr val="FF0000"/>
                </a:solidFill>
              </a:rPr>
              <a:t>=</a:t>
            </a:r>
            <a:r>
              <a:rPr lang="ja-JP" altLang="en-US" sz="1100" dirty="0">
                <a:solidFill>
                  <a:srgbClr val="FF0000"/>
                </a:solidFill>
              </a:rPr>
              <a:t>　</a:t>
            </a:r>
            <a:r>
              <a:rPr lang="en-US" altLang="ja-JP" sz="1100" dirty="0" err="1">
                <a:solidFill>
                  <a:srgbClr val="FF0000"/>
                </a:solidFill>
              </a:rPr>
              <a:t>WaWaD</a:t>
            </a:r>
            <a:r>
              <a:rPr lang="en-US" altLang="ja-JP" sz="1100" dirty="0">
                <a:solidFill>
                  <a:srgbClr val="FF0000"/>
                </a:solidFill>
              </a:rPr>
              <a:t>-Be</a:t>
            </a:r>
            <a:r>
              <a:rPr lang="ja-JP" altLang="en-US" sz="1100" dirty="0">
                <a:solidFill>
                  <a:srgbClr val="FF0000"/>
                </a:solidFill>
              </a:rPr>
              <a:t>（オプションサービス）を示します。</a:t>
            </a:r>
            <a:endParaRPr lang="en-US" altLang="ja-JP" sz="1100" dirty="0">
              <a:solidFill>
                <a:srgbClr val="FF0000"/>
              </a:solidFill>
            </a:endParaRPr>
          </a:p>
          <a:p>
            <a:r>
              <a:rPr kumimoji="1" lang="ja-JP" altLang="en-US" sz="1100" dirty="0">
                <a:solidFill>
                  <a:srgbClr val="FF0000"/>
                </a:solidFill>
              </a:rPr>
              <a:t>　　「帳票」　</a:t>
            </a:r>
            <a:r>
              <a:rPr lang="en-US" altLang="ja-JP" sz="1100" dirty="0">
                <a:solidFill>
                  <a:srgbClr val="FF0000"/>
                </a:solidFill>
              </a:rPr>
              <a:t>=</a:t>
            </a:r>
            <a:r>
              <a:rPr lang="ja-JP" altLang="en-US" sz="1100" dirty="0">
                <a:solidFill>
                  <a:srgbClr val="FF0000"/>
                </a:solidFill>
              </a:rPr>
              <a:t>　作成するデータベースを示します。</a:t>
            </a:r>
            <a:endParaRPr kumimoji="1" lang="en-US" altLang="ja-JP" sz="1100" dirty="0">
              <a:solidFill>
                <a:srgbClr val="FF0000"/>
              </a:solidFill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5124444" y="4858871"/>
            <a:ext cx="2469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便利な機能をご紹介</a:t>
            </a:r>
            <a:r>
              <a:rPr kumimoji="1" lang="ja-JP" altLang="en-US" sz="1400" dirty="0"/>
              <a:t>します。</a:t>
            </a:r>
            <a:endParaRPr kumimoji="1" lang="en-US" altLang="ja-JP" sz="1400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41695" y="1835079"/>
            <a:ext cx="7859635" cy="954107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</a:rPr>
              <a:t>初めて</a:t>
            </a:r>
            <a:r>
              <a:rPr kumimoji="1" lang="en-US" altLang="ja-JP" sz="1400" dirty="0" err="1">
                <a:solidFill>
                  <a:srgbClr val="FF0000"/>
                </a:solidFill>
              </a:rPr>
              <a:t>WaWa</a:t>
            </a:r>
            <a:r>
              <a:rPr kumimoji="1" lang="ja-JP" altLang="en-US" sz="1400" dirty="0">
                <a:solidFill>
                  <a:srgbClr val="FF0000"/>
                </a:solidFill>
              </a:rPr>
              <a:t>シリーズをご利用される場合は、</a:t>
            </a:r>
            <a:r>
              <a:rPr kumimoji="1" lang="ja-JP" altLang="en-US" sz="1400" b="1" dirty="0">
                <a:solidFill>
                  <a:srgbClr val="FF0000"/>
                </a:solidFill>
              </a:rPr>
              <a:t>利用者（メンバー）や組織、役職の設定が必要</a:t>
            </a:r>
            <a:r>
              <a:rPr kumimoji="1" lang="ja-JP" altLang="en-US" sz="1400" dirty="0">
                <a:solidFill>
                  <a:srgbClr val="FF0000"/>
                </a:solidFill>
              </a:rPr>
              <a:t>となります。</a:t>
            </a:r>
            <a:endParaRPr kumimoji="1" lang="en-US" altLang="ja-JP" sz="1400" dirty="0">
              <a:solidFill>
                <a:srgbClr val="FF0000"/>
              </a:solidFill>
            </a:endParaRPr>
          </a:p>
          <a:p>
            <a:endParaRPr lang="en-US" altLang="ja-JP" sz="1400" dirty="0">
              <a:solidFill>
                <a:srgbClr val="FF0000"/>
              </a:solidFill>
            </a:endParaRPr>
          </a:p>
          <a:p>
            <a:r>
              <a:rPr lang="ja-JP" altLang="en-US" sz="1400" dirty="0">
                <a:solidFill>
                  <a:srgbClr val="FF0000"/>
                </a:solidFill>
              </a:rPr>
              <a:t>「</a:t>
            </a:r>
            <a:r>
              <a:rPr lang="en-US" altLang="ja-JP" sz="1400" dirty="0" err="1">
                <a:solidFill>
                  <a:srgbClr val="FF0000"/>
                </a:solidFill>
              </a:rPr>
              <a:t>WaWaOffice</a:t>
            </a:r>
            <a:r>
              <a:rPr lang="ja-JP" altLang="en-US" sz="1400" dirty="0">
                <a:solidFill>
                  <a:srgbClr val="FF0000"/>
                </a:solidFill>
              </a:rPr>
              <a:t>スタートアップガイド（グループウェア：</a:t>
            </a:r>
            <a:r>
              <a:rPr lang="en-US" altLang="ja-JP" sz="1400" dirty="0">
                <a:solidFill>
                  <a:srgbClr val="FF0000"/>
                </a:solidFill>
              </a:rPr>
              <a:t>GW</a:t>
            </a:r>
            <a:r>
              <a:rPr lang="ja-JP" altLang="en-US" sz="1400" dirty="0">
                <a:solidFill>
                  <a:srgbClr val="FF0000"/>
                </a:solidFill>
              </a:rPr>
              <a:t>）」または</a:t>
            </a:r>
            <a:endParaRPr lang="en-US" altLang="ja-JP" sz="1400" dirty="0">
              <a:solidFill>
                <a:srgbClr val="FF0000"/>
              </a:solidFill>
            </a:endParaRPr>
          </a:p>
          <a:p>
            <a:r>
              <a:rPr kumimoji="1" lang="ja-JP" altLang="en-US" sz="1400" dirty="0">
                <a:solidFill>
                  <a:srgbClr val="FF0000"/>
                </a:solidFill>
              </a:rPr>
              <a:t>「</a:t>
            </a:r>
            <a:r>
              <a:rPr kumimoji="1" lang="en-US" altLang="ja-JP" sz="1400" dirty="0" err="1">
                <a:solidFill>
                  <a:srgbClr val="FF0000"/>
                </a:solidFill>
              </a:rPr>
              <a:t>WaWaOffice</a:t>
            </a:r>
            <a:r>
              <a:rPr kumimoji="1" lang="ja-JP" altLang="en-US" sz="1400" dirty="0">
                <a:solidFill>
                  <a:srgbClr val="FF0000"/>
                </a:solidFill>
              </a:rPr>
              <a:t>スタートアップガイド（一括登録）」</a:t>
            </a:r>
            <a:r>
              <a:rPr lang="ja-JP" altLang="en-US" sz="1400" dirty="0">
                <a:solidFill>
                  <a:srgbClr val="FF0000"/>
                </a:solidFill>
              </a:rPr>
              <a:t>を参考に設定を行ってからステップ</a:t>
            </a:r>
            <a:r>
              <a:rPr lang="en-US" altLang="ja-JP" sz="1400" dirty="0">
                <a:solidFill>
                  <a:srgbClr val="FF0000"/>
                </a:solidFill>
              </a:rPr>
              <a:t>1</a:t>
            </a:r>
            <a:r>
              <a:rPr lang="ja-JP" altLang="en-US" sz="1400" dirty="0" err="1">
                <a:solidFill>
                  <a:srgbClr val="FF0000"/>
                </a:solidFill>
              </a:rPr>
              <a:t>、</a:t>
            </a:r>
            <a:r>
              <a:rPr lang="en-US" altLang="ja-JP" sz="1400" dirty="0">
                <a:solidFill>
                  <a:srgbClr val="FF0000"/>
                </a:solidFill>
              </a:rPr>
              <a:t>2</a:t>
            </a:r>
            <a:r>
              <a:rPr lang="ja-JP" altLang="en-US" sz="1400" dirty="0">
                <a:solidFill>
                  <a:srgbClr val="FF0000"/>
                </a:solidFill>
              </a:rPr>
              <a:t>へ進んでください。</a:t>
            </a:r>
            <a:endParaRPr kumimoji="1" lang="en-US" altLang="ja-JP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199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08814" y="1389760"/>
            <a:ext cx="344036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400" dirty="0"/>
              <a:t>ログイン・・・・・・・・・・・・・・・・・・・・・・・・</a:t>
            </a:r>
            <a:r>
              <a:rPr kumimoji="1" lang="en-US" altLang="ja-JP" sz="1400" dirty="0"/>
              <a:t>P4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/>
              <a:t>画面構成・・・・・・・・・・・・・・・・・・・・・・</a:t>
            </a:r>
            <a:r>
              <a:rPr lang="en-US" altLang="ja-JP" sz="1400" dirty="0"/>
              <a:t>P5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400" dirty="0"/>
              <a:t>管理者モードと利用者モード・・・・・・・ </a:t>
            </a:r>
            <a:r>
              <a:rPr kumimoji="1" lang="en-US" altLang="ja-JP" sz="1400" dirty="0"/>
              <a:t>P6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/>
              <a:t>マニュアルサイト・・・・・・・・・・・・・・・・・・</a:t>
            </a:r>
            <a:r>
              <a:rPr lang="en-US" altLang="ja-JP" sz="1400" dirty="0"/>
              <a:t>P7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400" dirty="0"/>
              <a:t>管理者モードから利用者モードへ・・・  </a:t>
            </a:r>
            <a:r>
              <a:rPr kumimoji="1" lang="en-US" altLang="ja-JP" sz="1400" dirty="0"/>
              <a:t>P8</a:t>
            </a:r>
            <a:endParaRPr kumimoji="1" lang="ja-JP" altLang="en-US" sz="1400" dirty="0"/>
          </a:p>
        </p:txBody>
      </p:sp>
      <p:sp>
        <p:nvSpPr>
          <p:cNvPr id="27" name="正方形/長方形 26"/>
          <p:cNvSpPr/>
          <p:nvPr/>
        </p:nvSpPr>
        <p:spPr bwMode="auto">
          <a:xfrm>
            <a:off x="4788024" y="1028278"/>
            <a:ext cx="4032448" cy="360040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400" dirty="0">
                <a:solidFill>
                  <a:schemeClr val="bg1"/>
                </a:solidFill>
              </a:rPr>
              <a:t>ステップ</a:t>
            </a:r>
            <a:r>
              <a:rPr lang="en-US" altLang="ja-JP" sz="1400" dirty="0">
                <a:solidFill>
                  <a:schemeClr val="bg1"/>
                </a:solidFill>
              </a:rPr>
              <a:t>1</a:t>
            </a:r>
            <a:r>
              <a:rPr lang="ja-JP" altLang="en-US" sz="1400" dirty="0">
                <a:solidFill>
                  <a:schemeClr val="bg1"/>
                </a:solidFill>
              </a:rPr>
              <a:t>（</a:t>
            </a:r>
            <a:r>
              <a:rPr lang="en-US" altLang="ja-JP" sz="1400" dirty="0">
                <a:solidFill>
                  <a:schemeClr val="bg1"/>
                </a:solidFill>
              </a:rPr>
              <a:t>D-Be</a:t>
            </a:r>
            <a:r>
              <a:rPr lang="ja-JP" altLang="en-US" sz="1400" dirty="0">
                <a:solidFill>
                  <a:schemeClr val="bg1"/>
                </a:solidFill>
              </a:rPr>
              <a:t>を利用するための基本設定）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5075966" y="1442904"/>
            <a:ext cx="353654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400" dirty="0"/>
              <a:t>ステップ</a:t>
            </a:r>
            <a:r>
              <a:rPr kumimoji="1" lang="en-US" altLang="ja-JP" sz="1400" dirty="0"/>
              <a:t>1</a:t>
            </a:r>
            <a:r>
              <a:rPr kumimoji="1" lang="ja-JP" altLang="en-US" sz="1400" dirty="0"/>
              <a:t>について・・・・・・・・・・・・・・・・ </a:t>
            </a:r>
            <a:r>
              <a:rPr kumimoji="1" lang="en-US" altLang="ja-JP" sz="1400" dirty="0"/>
              <a:t>P11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/>
              <a:t>利用者側画面構成 ・・・・・・・・・・・・　</a:t>
            </a:r>
            <a:r>
              <a:rPr lang="en-US" altLang="ja-JP" sz="1400" dirty="0"/>
              <a:t>P12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/>
              <a:t>管理者側画面構成・・・・・・・・・・・・・・</a:t>
            </a:r>
            <a:r>
              <a:rPr lang="en-US" altLang="ja-JP" sz="1400" dirty="0"/>
              <a:t>P13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/>
              <a:t>帳票作成の流れ</a:t>
            </a:r>
            <a:endParaRPr lang="en-US" altLang="ja-JP" sz="1400" dirty="0"/>
          </a:p>
          <a:p>
            <a:r>
              <a:rPr lang="ja-JP" altLang="en-US" sz="1400" dirty="0"/>
              <a:t>　　　　　　  </a:t>
            </a:r>
            <a:r>
              <a:rPr lang="ja-JP" altLang="en-US" sz="1100" dirty="0"/>
              <a:t>（最低限必要な設定項目と作成順）</a:t>
            </a:r>
            <a:r>
              <a:rPr lang="en-US" altLang="ja-JP" sz="1400" dirty="0"/>
              <a:t>P15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/>
              <a:t>帳票作成の流れ（画面） ・・・・・・・  </a:t>
            </a:r>
            <a:r>
              <a:rPr lang="en-US" altLang="ja-JP" sz="1400" dirty="0"/>
              <a:t>P16</a:t>
            </a:r>
          </a:p>
          <a:p>
            <a:pPr lvl="1"/>
            <a:r>
              <a:rPr kumimoji="1" lang="en-US" altLang="ja-JP" sz="1400" dirty="0"/>
              <a:t>	</a:t>
            </a:r>
            <a:r>
              <a:rPr kumimoji="1" lang="ja-JP" altLang="en-US" sz="1400" dirty="0"/>
              <a:t>項目のタイプ一覧・・・・・・・・  </a:t>
            </a:r>
            <a:r>
              <a:rPr kumimoji="1" lang="en-US" altLang="ja-JP" sz="1400" dirty="0"/>
              <a:t>P19</a:t>
            </a:r>
          </a:p>
          <a:p>
            <a:pPr lvl="1"/>
            <a:r>
              <a:rPr lang="en-US" altLang="ja-JP" sz="1400" dirty="0"/>
              <a:t>	</a:t>
            </a:r>
            <a:r>
              <a:rPr lang="ja-JP" altLang="en-US" sz="1400" dirty="0"/>
              <a:t>レイアウトの行・列について・・・</a:t>
            </a:r>
            <a:r>
              <a:rPr lang="en-US" altLang="ja-JP" sz="1400" dirty="0"/>
              <a:t>P21</a:t>
            </a:r>
            <a:endParaRPr kumimoji="1" lang="ja-JP" altLang="en-US" sz="1400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5178341" y="3845022"/>
            <a:ext cx="3514104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400" dirty="0"/>
              <a:t>ステップ</a:t>
            </a:r>
            <a:r>
              <a:rPr kumimoji="1" lang="en-US" altLang="ja-JP" sz="1400" dirty="0"/>
              <a:t>2</a:t>
            </a:r>
            <a:r>
              <a:rPr kumimoji="1" lang="ja-JP" altLang="en-US" sz="1400" dirty="0"/>
              <a:t>について・・・・・・・・・・・・・・・・ </a:t>
            </a:r>
            <a:r>
              <a:rPr kumimoji="1" lang="en-US" altLang="ja-JP" sz="1400" dirty="0"/>
              <a:t>P25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/>
              <a:t>フィルタについて・・・・・・・・・・・・・・・・・  </a:t>
            </a:r>
            <a:r>
              <a:rPr lang="en-US" altLang="ja-JP" sz="1400" dirty="0"/>
              <a:t>P26</a:t>
            </a:r>
          </a:p>
          <a:p>
            <a:r>
              <a:rPr lang="en-US" altLang="ja-JP" sz="1400" dirty="0">
                <a:solidFill>
                  <a:srgbClr val="FF0000"/>
                </a:solidFill>
              </a:rPr>
              <a:t>	</a:t>
            </a:r>
            <a:r>
              <a:rPr lang="ja-JP" altLang="en-US" sz="1400" dirty="0"/>
              <a:t>フィルタの基本的な考え・・・・ </a:t>
            </a:r>
            <a:r>
              <a:rPr lang="en-US" altLang="ja-JP" sz="1400" dirty="0"/>
              <a:t>P27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/>
              <a:t>集計について・・・・・・・・・・・・・・・・・・・ </a:t>
            </a:r>
            <a:r>
              <a:rPr lang="en-US" altLang="ja-JP" sz="1400" dirty="0"/>
              <a:t>P28</a:t>
            </a:r>
          </a:p>
          <a:p>
            <a:pPr lvl="1"/>
            <a:r>
              <a:rPr lang="en-US" altLang="ja-JP" sz="1400" dirty="0"/>
              <a:t>	</a:t>
            </a:r>
            <a:r>
              <a:rPr lang="ja-JP" altLang="en-US" sz="1100" dirty="0"/>
              <a:t>設定と集計結果表との関係</a:t>
            </a:r>
            <a:r>
              <a:rPr lang="ja-JP" altLang="en-US" sz="1400" dirty="0"/>
              <a:t>・・・・・ </a:t>
            </a:r>
            <a:r>
              <a:rPr lang="en-US" altLang="ja-JP" sz="1400" dirty="0"/>
              <a:t>P29</a:t>
            </a:r>
          </a:p>
          <a:p>
            <a:pPr lvl="1"/>
            <a:r>
              <a:rPr lang="en-US" altLang="ja-JP" dirty="0"/>
              <a:t>	</a:t>
            </a:r>
            <a:r>
              <a:rPr lang="ja-JP" altLang="en-US" sz="1100" dirty="0"/>
              <a:t>設定と集計結果グラフとの関係</a:t>
            </a:r>
            <a:r>
              <a:rPr lang="ja-JP" altLang="en-US" sz="1400" dirty="0"/>
              <a:t>・・・ </a:t>
            </a:r>
            <a:r>
              <a:rPr lang="en-US" altLang="ja-JP" sz="1400" dirty="0"/>
              <a:t>P30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/>
              <a:t>サブビューについて</a:t>
            </a:r>
            <a:r>
              <a:rPr kumimoji="1" lang="ja-JP" altLang="en-US" sz="1400" dirty="0"/>
              <a:t>・・・・・・・・・・・・・・・  </a:t>
            </a:r>
            <a:r>
              <a:rPr kumimoji="1" lang="en-US" altLang="ja-JP" sz="1400" dirty="0"/>
              <a:t>P31</a:t>
            </a: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5179774" y="5877272"/>
            <a:ext cx="35419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400" dirty="0"/>
              <a:t>サポートサイト（</a:t>
            </a:r>
            <a:r>
              <a:rPr lang="en-US" altLang="ja-JP" sz="1400" dirty="0"/>
              <a:t>Q&amp;A</a:t>
            </a:r>
            <a:r>
              <a:rPr lang="ja-JP" altLang="en-US" sz="1400" dirty="0" err="1"/>
              <a:t>、</a:t>
            </a:r>
            <a:r>
              <a:rPr lang="ja-JP" altLang="en-US" sz="1400" dirty="0"/>
              <a:t>活用）・・・・・・</a:t>
            </a:r>
            <a:r>
              <a:rPr lang="en-US" altLang="ja-JP" sz="1400" dirty="0"/>
              <a:t>P34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400" dirty="0"/>
              <a:t>サポートサイト</a:t>
            </a:r>
            <a:r>
              <a:rPr lang="ja-JP" altLang="en-US" sz="1400" dirty="0"/>
              <a:t>（メール、</a:t>
            </a:r>
            <a:r>
              <a:rPr lang="en-US" altLang="ja-JP" sz="1400" dirty="0"/>
              <a:t>TEL</a:t>
            </a:r>
            <a:r>
              <a:rPr lang="ja-JP" altLang="en-US" sz="1400" dirty="0"/>
              <a:t>）・・・・   </a:t>
            </a:r>
            <a:r>
              <a:rPr lang="en-US" altLang="ja-JP" sz="1400" dirty="0"/>
              <a:t>P35</a:t>
            </a:r>
            <a:endParaRPr kumimoji="1" lang="en-US" altLang="ja-JP" sz="1400" dirty="0"/>
          </a:p>
        </p:txBody>
      </p:sp>
      <p:sp>
        <p:nvSpPr>
          <p:cNvPr id="33" name="正方形/長方形 32"/>
          <p:cNvSpPr/>
          <p:nvPr/>
        </p:nvSpPr>
        <p:spPr bwMode="auto">
          <a:xfrm>
            <a:off x="323528" y="1028278"/>
            <a:ext cx="4097320" cy="3600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400" dirty="0">
                <a:solidFill>
                  <a:schemeClr val="bg1"/>
                </a:solidFill>
              </a:rPr>
              <a:t>はじめに</a:t>
            </a:r>
          </a:p>
        </p:txBody>
      </p:sp>
      <p:sp>
        <p:nvSpPr>
          <p:cNvPr id="11" name="正方形/長方形 10"/>
          <p:cNvSpPr/>
          <p:nvPr/>
        </p:nvSpPr>
        <p:spPr bwMode="auto">
          <a:xfrm>
            <a:off x="4788024" y="3429000"/>
            <a:ext cx="4032448" cy="360040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400" dirty="0">
                <a:solidFill>
                  <a:schemeClr val="bg1"/>
                </a:solidFill>
              </a:rPr>
              <a:t>ステップ</a:t>
            </a:r>
            <a:r>
              <a:rPr lang="en-US" altLang="ja-JP" sz="1400" dirty="0">
                <a:solidFill>
                  <a:schemeClr val="bg1"/>
                </a:solidFill>
              </a:rPr>
              <a:t>2</a:t>
            </a:r>
            <a:r>
              <a:rPr lang="ja-JP" altLang="en-US" sz="1400" dirty="0">
                <a:solidFill>
                  <a:schemeClr val="bg1"/>
                </a:solidFill>
              </a:rPr>
              <a:t>（便利な機能の紹介）</a:t>
            </a:r>
          </a:p>
        </p:txBody>
      </p:sp>
    </p:spTree>
    <p:extLst>
      <p:ext uri="{BB962C8B-B14F-4D97-AF65-F5344CB8AC3E}">
        <p14:creationId xmlns:p14="http://schemas.microsoft.com/office/powerpoint/2010/main" val="1950613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188" y="1881048"/>
            <a:ext cx="5805710" cy="3960000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1676663" y="804830"/>
            <a:ext cx="590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①</a:t>
            </a:r>
            <a:r>
              <a:rPr kumimoji="1" lang="en-US" altLang="ja-JP" dirty="0"/>
              <a:t>URL</a:t>
            </a:r>
            <a:r>
              <a:rPr kumimoji="1" lang="ja-JP" altLang="en-US" dirty="0"/>
              <a:t>をブラウザに入力をしてログイン画面を表示</a:t>
            </a:r>
            <a:endParaRPr kumimoji="1" lang="en-US" altLang="ja-JP" dirty="0"/>
          </a:p>
          <a:p>
            <a:r>
              <a:rPr lang="ja-JP" altLang="en-US" dirty="0"/>
              <a:t>②ユーザー</a:t>
            </a:r>
            <a:r>
              <a:rPr lang="en-US" altLang="ja-JP" dirty="0"/>
              <a:t>ID</a:t>
            </a:r>
            <a:r>
              <a:rPr lang="ja-JP" altLang="en-US" dirty="0"/>
              <a:t>とパスワードを入力して「ログイン」ボタンをクリック</a:t>
            </a:r>
            <a:endParaRPr kumimoji="1" lang="ja-JP" altLang="en-US" dirty="0"/>
          </a:p>
        </p:txBody>
      </p:sp>
      <p:sp>
        <p:nvSpPr>
          <p:cNvPr id="25" name="正方形/長方形 24"/>
          <p:cNvSpPr/>
          <p:nvPr/>
        </p:nvSpPr>
        <p:spPr bwMode="auto">
          <a:xfrm>
            <a:off x="3275856" y="3307221"/>
            <a:ext cx="1774708" cy="631091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正方形/長方形 25"/>
          <p:cNvSpPr/>
          <p:nvPr/>
        </p:nvSpPr>
        <p:spPr bwMode="auto">
          <a:xfrm>
            <a:off x="3275856" y="4153256"/>
            <a:ext cx="1774708" cy="34183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13729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553" y="1322067"/>
            <a:ext cx="5860800" cy="4608000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107504" y="769231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■デスクトップ（ログイン後の画面）</a:t>
            </a:r>
          </a:p>
        </p:txBody>
      </p:sp>
      <p:sp>
        <p:nvSpPr>
          <p:cNvPr id="9" name="正方形/長方形 8"/>
          <p:cNvSpPr/>
          <p:nvPr/>
        </p:nvSpPr>
        <p:spPr bwMode="auto">
          <a:xfrm>
            <a:off x="426017" y="1493240"/>
            <a:ext cx="3569920" cy="209725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正方形/長方形 9"/>
          <p:cNvSpPr/>
          <p:nvPr/>
        </p:nvSpPr>
        <p:spPr bwMode="auto">
          <a:xfrm>
            <a:off x="383832" y="1740833"/>
            <a:ext cx="5604607" cy="68026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正方形/長方形 11"/>
          <p:cNvSpPr/>
          <p:nvPr/>
        </p:nvSpPr>
        <p:spPr bwMode="auto">
          <a:xfrm>
            <a:off x="407553" y="2496522"/>
            <a:ext cx="5808689" cy="3408894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楕円 12"/>
          <p:cNvSpPr/>
          <p:nvPr/>
        </p:nvSpPr>
        <p:spPr bwMode="auto">
          <a:xfrm>
            <a:off x="176287" y="1416047"/>
            <a:ext cx="366605" cy="331473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0" lang="ja-JP" altLang="en-US" sz="1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楕円 14"/>
          <p:cNvSpPr/>
          <p:nvPr/>
        </p:nvSpPr>
        <p:spPr bwMode="auto">
          <a:xfrm>
            <a:off x="174815" y="1923637"/>
            <a:ext cx="366605" cy="331473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0" lang="ja-JP" altLang="en-US" sz="1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楕円 15"/>
          <p:cNvSpPr/>
          <p:nvPr/>
        </p:nvSpPr>
        <p:spPr bwMode="auto">
          <a:xfrm>
            <a:off x="209530" y="3648380"/>
            <a:ext cx="366605" cy="331473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endParaRPr kumimoji="0" lang="ja-JP" altLang="en-US" sz="1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楕円 17"/>
          <p:cNvSpPr/>
          <p:nvPr/>
        </p:nvSpPr>
        <p:spPr bwMode="auto">
          <a:xfrm>
            <a:off x="6499298" y="1453214"/>
            <a:ext cx="232942" cy="21061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0" lang="ja-JP" alt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6732240" y="1374910"/>
            <a:ext cx="23214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ご契約いただいているオプション</a:t>
            </a:r>
            <a:endParaRPr kumimoji="1" lang="en-US" altLang="ja-JP" sz="1400" dirty="0"/>
          </a:p>
          <a:p>
            <a:r>
              <a:rPr lang="ja-JP" altLang="en-US" sz="1400" dirty="0"/>
              <a:t>サービスが表示されます。</a:t>
            </a:r>
            <a:endParaRPr kumimoji="1" lang="ja-JP" altLang="en-US" sz="1400" dirty="0"/>
          </a:p>
        </p:txBody>
      </p:sp>
      <p:sp>
        <p:nvSpPr>
          <p:cNvPr id="19" name="楕円 18"/>
          <p:cNvSpPr/>
          <p:nvPr/>
        </p:nvSpPr>
        <p:spPr bwMode="auto">
          <a:xfrm>
            <a:off x="6501091" y="2127715"/>
            <a:ext cx="232942" cy="21061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1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0" lang="ja-JP" alt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6734033" y="2049411"/>
            <a:ext cx="219964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①で選択をしているオプション</a:t>
            </a:r>
            <a:endParaRPr kumimoji="1" lang="en-US" altLang="ja-JP" sz="1400" dirty="0"/>
          </a:p>
          <a:p>
            <a:r>
              <a:rPr kumimoji="1" lang="ja-JP" altLang="en-US" sz="1400" dirty="0"/>
              <a:t>サービス内のメニューが表示</a:t>
            </a:r>
            <a:endParaRPr kumimoji="1" lang="en-US" altLang="ja-JP" sz="1400" dirty="0"/>
          </a:p>
          <a:p>
            <a:r>
              <a:rPr lang="ja-JP" altLang="en-US" sz="1400" dirty="0"/>
              <a:t>されます。</a:t>
            </a:r>
            <a:endParaRPr kumimoji="1" lang="ja-JP" altLang="en-US" sz="1400" dirty="0"/>
          </a:p>
        </p:txBody>
      </p:sp>
      <p:sp>
        <p:nvSpPr>
          <p:cNvPr id="21" name="楕円 20"/>
          <p:cNvSpPr/>
          <p:nvPr/>
        </p:nvSpPr>
        <p:spPr bwMode="auto">
          <a:xfrm>
            <a:off x="6505892" y="2982408"/>
            <a:ext cx="232942" cy="21061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1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endParaRPr kumimoji="0" lang="ja-JP" alt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763872" y="2887078"/>
            <a:ext cx="18149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ログイン後に表示される</a:t>
            </a:r>
            <a:endParaRPr kumimoji="1" lang="en-US" altLang="ja-JP" sz="1400" dirty="0"/>
          </a:p>
          <a:p>
            <a:r>
              <a:rPr lang="ja-JP" altLang="en-US" sz="1400" dirty="0"/>
              <a:t>各種メニュー</a:t>
            </a:r>
            <a:endParaRPr kumimoji="1" lang="ja-JP" altLang="en-US" sz="1400" dirty="0"/>
          </a:p>
        </p:txBody>
      </p:sp>
      <p:sp>
        <p:nvSpPr>
          <p:cNvPr id="29" name="正方形/長方形 28"/>
          <p:cNvSpPr/>
          <p:nvPr/>
        </p:nvSpPr>
        <p:spPr bwMode="auto">
          <a:xfrm>
            <a:off x="5436095" y="1275127"/>
            <a:ext cx="636621" cy="281665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楕円 29"/>
          <p:cNvSpPr/>
          <p:nvPr/>
        </p:nvSpPr>
        <p:spPr bwMode="auto">
          <a:xfrm>
            <a:off x="5307764" y="1169817"/>
            <a:ext cx="232942" cy="21061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endParaRPr kumimoji="0" lang="ja-JP" alt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1" name="楕円 30"/>
          <p:cNvSpPr/>
          <p:nvPr/>
        </p:nvSpPr>
        <p:spPr bwMode="auto">
          <a:xfrm>
            <a:off x="6507658" y="3757560"/>
            <a:ext cx="232942" cy="21061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1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endParaRPr kumimoji="0" lang="ja-JP" alt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763872" y="3682630"/>
            <a:ext cx="21371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ログインをしているユーザーの</a:t>
            </a:r>
            <a:endParaRPr kumimoji="1" lang="en-US" altLang="ja-JP" sz="1400" dirty="0"/>
          </a:p>
          <a:p>
            <a:r>
              <a:rPr lang="ja-JP" altLang="en-US" sz="1400" dirty="0"/>
              <a:t>お名前が表示されます。</a:t>
            </a:r>
            <a:endParaRPr kumimoji="1" lang="ja-JP" altLang="en-US" sz="1400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438392" y="6209849"/>
            <a:ext cx="2860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100" dirty="0">
                <a:solidFill>
                  <a:srgbClr val="FF0000"/>
                </a:solidFill>
              </a:rPr>
              <a:t>画面は、</a:t>
            </a:r>
            <a:r>
              <a:rPr lang="en-US" altLang="ja-JP" sz="1100" dirty="0" err="1">
                <a:solidFill>
                  <a:srgbClr val="FF0000"/>
                </a:solidFill>
              </a:rPr>
              <a:t>WaWaOffice</a:t>
            </a:r>
            <a:r>
              <a:rPr lang="en-US" altLang="ja-JP" sz="1100" dirty="0">
                <a:solidFill>
                  <a:srgbClr val="FF0000"/>
                </a:solidFill>
              </a:rPr>
              <a:t>+</a:t>
            </a:r>
            <a:r>
              <a:rPr lang="ja-JP" altLang="en-US" sz="1100" dirty="0">
                <a:solidFill>
                  <a:srgbClr val="FF0000"/>
                </a:solidFill>
              </a:rPr>
              <a:t>オプションの場合です。</a:t>
            </a:r>
            <a:endParaRPr kumimoji="1" lang="ja-JP" altLang="en-US" sz="1100" dirty="0">
              <a:solidFill>
                <a:srgbClr val="FF0000"/>
              </a:solidFill>
            </a:endParaRPr>
          </a:p>
        </p:txBody>
      </p:sp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92324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3502" y="3555341"/>
            <a:ext cx="1685259" cy="2052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29" name="図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866" y="4071316"/>
            <a:ext cx="3021984" cy="2376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4" name="正方形/長方形 13"/>
          <p:cNvSpPr/>
          <p:nvPr/>
        </p:nvSpPr>
        <p:spPr bwMode="auto">
          <a:xfrm>
            <a:off x="1081125" y="3629259"/>
            <a:ext cx="1800200" cy="3411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dirty="0">
                <a:solidFill>
                  <a:schemeClr val="bg1"/>
                </a:solidFill>
              </a:rPr>
              <a:t>利用者モード</a:t>
            </a:r>
          </a:p>
        </p:txBody>
      </p:sp>
      <p:sp>
        <p:nvSpPr>
          <p:cNvPr id="25" name="タイトル 3"/>
          <p:cNvSpPr txBox="1">
            <a:spLocks/>
          </p:cNvSpPr>
          <p:nvPr/>
        </p:nvSpPr>
        <p:spPr bwMode="gray">
          <a:xfrm>
            <a:off x="683568" y="764704"/>
            <a:ext cx="7560840" cy="468000"/>
          </a:xfrm>
          <a:prstGeom prst="rect">
            <a:avLst/>
          </a:prstGeom>
        </p:spPr>
        <p:txBody>
          <a:bodyPr vert="horz" lIns="91440" tIns="36000" rIns="91440" bIns="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lang="ja-JP" altLang="en-US" sz="2400" b="1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9pPr>
          </a:lstStyle>
          <a:p>
            <a:pPr algn="ctr"/>
            <a:r>
              <a:rPr lang="en-US" altLang="ja-JP" sz="2000" kern="0" dirty="0" err="1">
                <a:solidFill>
                  <a:schemeClr val="tx1"/>
                </a:solidFill>
                <a:latin typeface="+mn-lt"/>
              </a:rPr>
              <a:t>WaWaOffice</a:t>
            </a:r>
            <a:r>
              <a:rPr lang="ja-JP" altLang="en-US" sz="2000" kern="0" dirty="0">
                <a:solidFill>
                  <a:schemeClr val="tx1"/>
                </a:solidFill>
                <a:latin typeface="+mn-lt"/>
              </a:rPr>
              <a:t>には、</a:t>
            </a:r>
            <a:r>
              <a:rPr lang="ja-JP" altLang="en-US" sz="2000" kern="0" dirty="0">
                <a:solidFill>
                  <a:srgbClr val="FF0000"/>
                </a:solidFill>
                <a:latin typeface="+mn-lt"/>
              </a:rPr>
              <a:t>「利用者」</a:t>
            </a:r>
            <a:r>
              <a:rPr lang="ja-JP" altLang="en-US" sz="2000" kern="0" dirty="0">
                <a:solidFill>
                  <a:schemeClr val="tx1"/>
                </a:solidFill>
                <a:latin typeface="+mn-lt"/>
              </a:rPr>
              <a:t>と</a:t>
            </a:r>
            <a:r>
              <a:rPr lang="ja-JP" altLang="en-US" sz="2000" kern="0" dirty="0">
                <a:solidFill>
                  <a:schemeClr val="accent6">
                    <a:lumMod val="90000"/>
                    <a:lumOff val="10000"/>
                  </a:schemeClr>
                </a:solidFill>
                <a:latin typeface="+mn-lt"/>
              </a:rPr>
              <a:t>「管理者」</a:t>
            </a:r>
            <a:r>
              <a:rPr lang="ja-JP" altLang="en-US" sz="2000" kern="0" dirty="0">
                <a:solidFill>
                  <a:schemeClr val="tx1"/>
                </a:solidFill>
                <a:latin typeface="+mn-lt"/>
              </a:rPr>
              <a:t>の</a:t>
            </a:r>
            <a:r>
              <a:rPr lang="en-US" altLang="ja-JP" sz="2000" kern="0" dirty="0">
                <a:solidFill>
                  <a:schemeClr val="tx1"/>
                </a:solidFill>
                <a:latin typeface="+mn-lt"/>
              </a:rPr>
              <a:t>2</a:t>
            </a:r>
            <a:r>
              <a:rPr lang="ja-JP" altLang="en-US" sz="2000" kern="0" dirty="0" err="1">
                <a:solidFill>
                  <a:schemeClr val="tx1"/>
                </a:solidFill>
                <a:latin typeface="+mn-lt"/>
              </a:rPr>
              <a:t>つの</a:t>
            </a:r>
            <a:r>
              <a:rPr lang="ja-JP" altLang="en-US" sz="2000" kern="0" dirty="0">
                <a:solidFill>
                  <a:schemeClr val="tx1"/>
                </a:solidFill>
                <a:latin typeface="+mn-lt"/>
              </a:rPr>
              <a:t>モードがあります。</a:t>
            </a:r>
          </a:p>
        </p:txBody>
      </p:sp>
      <p:sp>
        <p:nvSpPr>
          <p:cNvPr id="3" name="矢印: 下 2"/>
          <p:cNvSpPr/>
          <p:nvPr/>
        </p:nvSpPr>
        <p:spPr bwMode="auto">
          <a:xfrm>
            <a:off x="1509279" y="2869462"/>
            <a:ext cx="576064" cy="433809"/>
          </a:xfrm>
          <a:prstGeom prst="downArrow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b="1" dirty="0">
              <a:latin typeface="+mj-ea"/>
              <a:ea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19086" y="355539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</a:rPr>
              <a:t>通常</a:t>
            </a:r>
            <a:endParaRPr kumimoji="1" lang="en-US" altLang="ja-JP" sz="1200" dirty="0">
              <a:solidFill>
                <a:srgbClr val="FF0000"/>
              </a:solidFill>
            </a:endParaRPr>
          </a:p>
          <a:p>
            <a:r>
              <a:rPr kumimoji="1" lang="ja-JP" altLang="en-US" sz="1200" dirty="0">
                <a:solidFill>
                  <a:srgbClr val="FF0000"/>
                </a:solidFill>
              </a:rPr>
              <a:t>利用</a:t>
            </a: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1248121" y="3286914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ログイン後</a:t>
            </a:r>
          </a:p>
        </p:txBody>
      </p:sp>
      <p:sp>
        <p:nvSpPr>
          <p:cNvPr id="7" name="楕円 6"/>
          <p:cNvSpPr/>
          <p:nvPr/>
        </p:nvSpPr>
        <p:spPr bwMode="auto">
          <a:xfrm>
            <a:off x="2991549" y="3970386"/>
            <a:ext cx="305224" cy="305224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b="1" dirty="0">
              <a:latin typeface="+mj-ea"/>
              <a:ea typeface="+mj-ea"/>
            </a:endParaRPr>
          </a:p>
        </p:txBody>
      </p:sp>
      <p:cxnSp>
        <p:nvCxnSpPr>
          <p:cNvPr id="10" name="直線矢印コネクタ 9"/>
          <p:cNvCxnSpPr/>
          <p:nvPr/>
        </p:nvCxnSpPr>
        <p:spPr bwMode="auto">
          <a:xfrm>
            <a:off x="3428183" y="4142270"/>
            <a:ext cx="674961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0" name="楕円 29"/>
          <p:cNvSpPr/>
          <p:nvPr/>
        </p:nvSpPr>
        <p:spPr bwMode="auto">
          <a:xfrm>
            <a:off x="5566006" y="3519094"/>
            <a:ext cx="378953" cy="378953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b="1" dirty="0">
              <a:latin typeface="+mj-ea"/>
              <a:ea typeface="+mj-ea"/>
            </a:endParaRPr>
          </a:p>
        </p:txBody>
      </p:sp>
      <p:sp>
        <p:nvSpPr>
          <p:cNvPr id="31" name="正方形/長方形 30"/>
          <p:cNvSpPr/>
          <p:nvPr/>
        </p:nvSpPr>
        <p:spPr bwMode="auto">
          <a:xfrm>
            <a:off x="4303501" y="4316034"/>
            <a:ext cx="1685259" cy="365023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正方形/長方形 31"/>
          <p:cNvSpPr/>
          <p:nvPr/>
        </p:nvSpPr>
        <p:spPr bwMode="auto">
          <a:xfrm>
            <a:off x="6847152" y="4003760"/>
            <a:ext cx="1800200" cy="341127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dirty="0">
                <a:solidFill>
                  <a:schemeClr val="bg1"/>
                </a:solidFill>
              </a:rPr>
              <a:t>管理者モード</a:t>
            </a:r>
          </a:p>
        </p:txBody>
      </p:sp>
      <p:cxnSp>
        <p:nvCxnSpPr>
          <p:cNvPr id="33" name="直線矢印コネクタ 32"/>
          <p:cNvCxnSpPr/>
          <p:nvPr/>
        </p:nvCxnSpPr>
        <p:spPr bwMode="auto">
          <a:xfrm>
            <a:off x="6192696" y="4142270"/>
            <a:ext cx="357756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4" name="テキスト ボックス 33"/>
          <p:cNvSpPr txBox="1"/>
          <p:nvPr/>
        </p:nvSpPr>
        <p:spPr>
          <a:xfrm>
            <a:off x="6766594" y="4498545"/>
            <a:ext cx="235833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スタートアップをはじめ</a:t>
            </a:r>
            <a:endParaRPr kumimoji="1" lang="en-US" altLang="ja-JP" sz="1400" b="1" dirty="0">
              <a:solidFill>
                <a:srgbClr val="FF0000"/>
              </a:solidFill>
            </a:endParaRPr>
          </a:p>
          <a:p>
            <a:r>
              <a:rPr lang="ja-JP" altLang="en-US" sz="1400" b="1" dirty="0">
                <a:solidFill>
                  <a:srgbClr val="FF0000"/>
                </a:solidFill>
              </a:rPr>
              <a:t>全体の設定は管理者モードで</a:t>
            </a:r>
            <a:endParaRPr lang="en-US" altLang="ja-JP" sz="1400" b="1" dirty="0">
              <a:solidFill>
                <a:srgbClr val="FF0000"/>
              </a:solidFill>
            </a:endParaRPr>
          </a:p>
          <a:p>
            <a:r>
              <a:rPr lang="ja-JP" altLang="en-US" sz="1400" b="1" dirty="0">
                <a:solidFill>
                  <a:srgbClr val="FF0000"/>
                </a:solidFill>
              </a:rPr>
              <a:t>行います。</a:t>
            </a:r>
            <a:endParaRPr lang="en-US" altLang="ja-JP" sz="1400" b="1" dirty="0">
              <a:solidFill>
                <a:srgbClr val="FF0000"/>
              </a:solidFill>
            </a:endParaRPr>
          </a:p>
        </p:txBody>
      </p:sp>
      <p:grpSp>
        <p:nvGrpSpPr>
          <p:cNvPr id="13" name="グループ化 12"/>
          <p:cNvGrpSpPr/>
          <p:nvPr/>
        </p:nvGrpSpPr>
        <p:grpSpPr>
          <a:xfrm>
            <a:off x="3454013" y="3820374"/>
            <a:ext cx="212019" cy="144016"/>
            <a:chOff x="4067944" y="2492896"/>
            <a:chExt cx="212019" cy="144016"/>
          </a:xfrm>
        </p:grpSpPr>
        <p:cxnSp>
          <p:nvCxnSpPr>
            <p:cNvPr id="12" name="直線コネクタ 11"/>
            <p:cNvCxnSpPr/>
            <p:nvPr/>
          </p:nvCxnSpPr>
          <p:spPr bwMode="auto">
            <a:xfrm>
              <a:off x="4067944" y="2492896"/>
              <a:ext cx="212019" cy="0"/>
            </a:xfrm>
            <a:prstGeom prst="line">
              <a:avLst/>
            </a:prstGeom>
            <a:solidFill>
              <a:schemeClr val="bg1"/>
            </a:solidFill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直線コネクタ 34"/>
            <p:cNvCxnSpPr/>
            <p:nvPr/>
          </p:nvCxnSpPr>
          <p:spPr bwMode="auto">
            <a:xfrm>
              <a:off x="4067944" y="2564904"/>
              <a:ext cx="212019" cy="0"/>
            </a:xfrm>
            <a:prstGeom prst="line">
              <a:avLst/>
            </a:prstGeom>
            <a:solidFill>
              <a:schemeClr val="bg1"/>
            </a:solidFill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6" name="直線コネクタ 35"/>
            <p:cNvCxnSpPr/>
            <p:nvPr/>
          </p:nvCxnSpPr>
          <p:spPr bwMode="auto">
            <a:xfrm>
              <a:off x="4067944" y="2636912"/>
              <a:ext cx="212019" cy="0"/>
            </a:xfrm>
            <a:prstGeom prst="line">
              <a:avLst/>
            </a:prstGeom>
            <a:solidFill>
              <a:schemeClr val="bg1"/>
            </a:solidFill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38" name="テキスト ボックス 37"/>
          <p:cNvSpPr txBox="1"/>
          <p:nvPr/>
        </p:nvSpPr>
        <p:spPr>
          <a:xfrm>
            <a:off x="3625662" y="3754031"/>
            <a:ext cx="6511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/>
              <a:t>をクリック</a:t>
            </a:r>
          </a:p>
        </p:txBody>
      </p:sp>
      <p:grpSp>
        <p:nvGrpSpPr>
          <p:cNvPr id="43" name="グループ化 42"/>
          <p:cNvGrpSpPr/>
          <p:nvPr/>
        </p:nvGrpSpPr>
        <p:grpSpPr>
          <a:xfrm rot="20609354">
            <a:off x="6502232" y="3524468"/>
            <a:ext cx="731549" cy="731549"/>
            <a:chOff x="4860032" y="2060848"/>
            <a:chExt cx="904049" cy="904049"/>
          </a:xfrm>
        </p:grpSpPr>
        <p:sp>
          <p:nvSpPr>
            <p:cNvPr id="41" name="星: 24 pt 40"/>
            <p:cNvSpPr/>
            <p:nvPr/>
          </p:nvSpPr>
          <p:spPr bwMode="auto">
            <a:xfrm>
              <a:off x="4860032" y="2060848"/>
              <a:ext cx="904049" cy="904049"/>
            </a:xfrm>
            <a:prstGeom prst="star24">
              <a:avLst/>
            </a:prstGeom>
            <a:solidFill>
              <a:srgbClr val="00B050"/>
            </a:solidFill>
            <a:ln>
              <a:noFill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000" b="1" dirty="0">
                <a:latin typeface="+mj-ea"/>
                <a:ea typeface="+mj-ea"/>
              </a:endParaRPr>
            </a:p>
          </p:txBody>
        </p:sp>
        <p:sp>
          <p:nvSpPr>
            <p:cNvPr id="42" name="テキスト ボックス 41"/>
            <p:cNvSpPr txBox="1"/>
            <p:nvPr/>
          </p:nvSpPr>
          <p:spPr>
            <a:xfrm>
              <a:off x="4900242" y="2346183"/>
              <a:ext cx="832413" cy="3232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100" b="1" dirty="0">
                  <a:solidFill>
                    <a:srgbClr val="FFFF00"/>
                  </a:solidFill>
                </a:rPr>
                <a:t>POINT</a:t>
              </a:r>
              <a:endParaRPr kumimoji="1" lang="ja-JP" altLang="en-US" sz="11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045" y="1275352"/>
            <a:ext cx="1676531" cy="15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764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21" y="2409286"/>
            <a:ext cx="1685259" cy="2052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25" name="タイトル 3"/>
          <p:cNvSpPr txBox="1">
            <a:spLocks/>
          </p:cNvSpPr>
          <p:nvPr/>
        </p:nvSpPr>
        <p:spPr bwMode="gray">
          <a:xfrm>
            <a:off x="683568" y="764704"/>
            <a:ext cx="7560840" cy="468000"/>
          </a:xfrm>
          <a:prstGeom prst="rect">
            <a:avLst/>
          </a:prstGeom>
        </p:spPr>
        <p:txBody>
          <a:bodyPr vert="horz" lIns="91440" tIns="36000" rIns="91440" bIns="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lang="ja-JP" altLang="en-US" sz="2400" b="1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9pPr>
          </a:lstStyle>
          <a:p>
            <a:pPr algn="ctr"/>
            <a:r>
              <a:rPr lang="ja-JP" altLang="en-US" sz="2000" kern="0" dirty="0">
                <a:solidFill>
                  <a:schemeClr val="tx1"/>
                </a:solidFill>
                <a:latin typeface="+mn-lt"/>
              </a:rPr>
              <a:t>便利な</a:t>
            </a:r>
            <a:r>
              <a:rPr lang="ja-JP" altLang="en-US" sz="2000" kern="0" dirty="0">
                <a:solidFill>
                  <a:srgbClr val="FF0000"/>
                </a:solidFill>
                <a:latin typeface="+mn-lt"/>
              </a:rPr>
              <a:t>マニュアルサイトをご用意しています。</a:t>
            </a:r>
            <a:endParaRPr lang="ja-JP" altLang="en-US" sz="2000" kern="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10" name="直線矢印コネクタ 9"/>
          <p:cNvCxnSpPr/>
          <p:nvPr/>
        </p:nvCxnSpPr>
        <p:spPr bwMode="auto">
          <a:xfrm>
            <a:off x="2736607" y="3598466"/>
            <a:ext cx="971297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0" name="楕円 29"/>
          <p:cNvSpPr/>
          <p:nvPr/>
        </p:nvSpPr>
        <p:spPr bwMode="auto">
          <a:xfrm>
            <a:off x="2035048" y="2350489"/>
            <a:ext cx="378953" cy="378953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b="1" dirty="0">
              <a:latin typeface="+mj-ea"/>
              <a:ea typeface="+mj-ea"/>
            </a:endParaRPr>
          </a:p>
        </p:txBody>
      </p:sp>
      <p:sp>
        <p:nvSpPr>
          <p:cNvPr id="31" name="正方形/長方形 30"/>
          <p:cNvSpPr/>
          <p:nvPr/>
        </p:nvSpPr>
        <p:spPr bwMode="auto">
          <a:xfrm>
            <a:off x="764321" y="3923592"/>
            <a:ext cx="1797859" cy="44151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4340910" y="4869160"/>
            <a:ext cx="35801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</a:rPr>
              <a:t>ご利用されるオプション別、利用者・管理者別に</a:t>
            </a:r>
            <a:endParaRPr kumimoji="1" lang="en-US" altLang="ja-JP" sz="1400" dirty="0">
              <a:solidFill>
                <a:srgbClr val="FF0000"/>
              </a:solidFill>
            </a:endParaRPr>
          </a:p>
          <a:p>
            <a:r>
              <a:rPr lang="ja-JP" altLang="en-US" sz="1400" dirty="0">
                <a:solidFill>
                  <a:srgbClr val="FF0000"/>
                </a:solidFill>
              </a:rPr>
              <a:t>マニュアルサイトをご用意しています。</a:t>
            </a:r>
            <a:endParaRPr lang="en-US" altLang="ja-JP" sz="1400" dirty="0">
              <a:solidFill>
                <a:srgbClr val="FF0000"/>
              </a:solidFill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2630598" y="2350489"/>
            <a:ext cx="817256" cy="261610"/>
            <a:chOff x="949500" y="1520475"/>
            <a:chExt cx="817256" cy="261610"/>
          </a:xfrm>
        </p:grpSpPr>
        <p:grpSp>
          <p:nvGrpSpPr>
            <p:cNvPr id="13" name="グループ化 12"/>
            <p:cNvGrpSpPr/>
            <p:nvPr/>
          </p:nvGrpSpPr>
          <p:grpSpPr>
            <a:xfrm>
              <a:off x="949500" y="1579272"/>
              <a:ext cx="212019" cy="144016"/>
              <a:chOff x="4067944" y="2492896"/>
              <a:chExt cx="212019" cy="144016"/>
            </a:xfrm>
          </p:grpSpPr>
          <p:cxnSp>
            <p:nvCxnSpPr>
              <p:cNvPr id="12" name="直線コネクタ 11"/>
              <p:cNvCxnSpPr/>
              <p:nvPr/>
            </p:nvCxnSpPr>
            <p:spPr bwMode="auto">
              <a:xfrm>
                <a:off x="4067944" y="2492896"/>
                <a:ext cx="212019" cy="0"/>
              </a:xfrm>
              <a:prstGeom prst="lin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tx1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5" name="直線コネクタ 34"/>
              <p:cNvCxnSpPr/>
              <p:nvPr/>
            </p:nvCxnSpPr>
            <p:spPr bwMode="auto">
              <a:xfrm>
                <a:off x="4067944" y="2564904"/>
                <a:ext cx="212019" cy="0"/>
              </a:xfrm>
              <a:prstGeom prst="lin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tx1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6" name="直線コネクタ 35"/>
              <p:cNvCxnSpPr/>
              <p:nvPr/>
            </p:nvCxnSpPr>
            <p:spPr bwMode="auto">
              <a:xfrm>
                <a:off x="4067944" y="2636912"/>
                <a:ext cx="212019" cy="0"/>
              </a:xfrm>
              <a:prstGeom prst="lin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tx1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38" name="テキスト ボックス 37"/>
            <p:cNvSpPr txBox="1"/>
            <p:nvPr/>
          </p:nvSpPr>
          <p:spPr>
            <a:xfrm>
              <a:off x="1115616" y="1520475"/>
              <a:ext cx="65114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 dirty="0"/>
                <a:t>をクリック</a:t>
              </a:r>
            </a:p>
          </p:txBody>
        </p:sp>
      </p:grpSp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3"/>
          <a:srcRect l="5943" t="6657" r="6635" b="31018"/>
          <a:stretch/>
        </p:blipFill>
        <p:spPr>
          <a:xfrm>
            <a:off x="3902742" y="2204864"/>
            <a:ext cx="4456530" cy="24991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9" name="楕円 28"/>
          <p:cNvSpPr/>
          <p:nvPr/>
        </p:nvSpPr>
        <p:spPr bwMode="auto">
          <a:xfrm>
            <a:off x="2789625" y="3720370"/>
            <a:ext cx="232942" cy="21061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?</a:t>
            </a:r>
            <a:endParaRPr kumimoji="0" lang="ja-JP" alt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3022567" y="3673151"/>
            <a:ext cx="635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HELP</a:t>
            </a:r>
            <a:endParaRPr kumimoji="1" lang="ja-JP" altLang="en-US" sz="1400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73646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04745" y="4607365"/>
            <a:ext cx="8388000" cy="1224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5" name="図 4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77848" y="1479382"/>
            <a:ext cx="8388000" cy="1224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9" name="タイトル 3"/>
          <p:cNvSpPr txBox="1">
            <a:spLocks/>
          </p:cNvSpPr>
          <p:nvPr/>
        </p:nvSpPr>
        <p:spPr bwMode="gray">
          <a:xfrm>
            <a:off x="619193" y="847076"/>
            <a:ext cx="7560840" cy="468000"/>
          </a:xfrm>
          <a:prstGeom prst="rect">
            <a:avLst/>
          </a:prstGeom>
        </p:spPr>
        <p:txBody>
          <a:bodyPr vert="horz" lIns="91440" tIns="36000" rIns="91440" bIns="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lang="ja-JP" altLang="en-US" sz="2400" b="1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9pPr>
          </a:lstStyle>
          <a:p>
            <a:pPr algn="ctr"/>
            <a:r>
              <a:rPr lang="ja-JP" altLang="en-US" sz="2000" kern="0" dirty="0">
                <a:solidFill>
                  <a:schemeClr val="tx1"/>
                </a:solidFill>
                <a:latin typeface="+mn-lt"/>
              </a:rPr>
              <a:t>管理者用のメニューが表示されます。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99102" y="6135236"/>
            <a:ext cx="43380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solidFill>
                  <a:srgbClr val="FF0000"/>
                </a:solidFill>
              </a:rPr>
              <a:t>※</a:t>
            </a:r>
            <a:r>
              <a:rPr kumimoji="1" lang="ja-JP" altLang="en-US" sz="1200" dirty="0">
                <a:solidFill>
                  <a:srgbClr val="FF0000"/>
                </a:solidFill>
              </a:rPr>
              <a:t>ご契約のオプションサービスによって表示されるメニューが変わります。</a:t>
            </a:r>
          </a:p>
        </p:txBody>
      </p:sp>
      <p:sp>
        <p:nvSpPr>
          <p:cNvPr id="21" name="正方形/長方形 20"/>
          <p:cNvSpPr/>
          <p:nvPr/>
        </p:nvSpPr>
        <p:spPr bwMode="auto">
          <a:xfrm>
            <a:off x="1719742" y="2063563"/>
            <a:ext cx="3456265" cy="63982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261495" y="2770152"/>
            <a:ext cx="2425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solidFill>
                  <a:srgbClr val="FF0000"/>
                </a:solidFill>
              </a:rPr>
              <a:t>※</a:t>
            </a:r>
            <a:r>
              <a:rPr kumimoji="1" lang="ja-JP" altLang="en-US" sz="1200" dirty="0">
                <a:solidFill>
                  <a:srgbClr val="FF0000"/>
                </a:solidFill>
              </a:rPr>
              <a:t>オプションサービスの管理者メニュー</a:t>
            </a:r>
          </a:p>
        </p:txBody>
      </p:sp>
      <p:sp>
        <p:nvSpPr>
          <p:cNvPr id="23" name="矢印: 下 22"/>
          <p:cNvSpPr/>
          <p:nvPr/>
        </p:nvSpPr>
        <p:spPr bwMode="auto">
          <a:xfrm>
            <a:off x="3995449" y="3259354"/>
            <a:ext cx="576064" cy="433809"/>
          </a:xfrm>
          <a:prstGeom prst="downArrow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b="1" dirty="0">
              <a:latin typeface="+mj-ea"/>
              <a:ea typeface="+mj-ea"/>
            </a:endParaRPr>
          </a:p>
        </p:txBody>
      </p:sp>
      <p:sp>
        <p:nvSpPr>
          <p:cNvPr id="24" name="タイトル 3"/>
          <p:cNvSpPr txBox="1">
            <a:spLocks/>
          </p:cNvSpPr>
          <p:nvPr/>
        </p:nvSpPr>
        <p:spPr bwMode="gray">
          <a:xfrm>
            <a:off x="619193" y="3806570"/>
            <a:ext cx="7560840" cy="468000"/>
          </a:xfrm>
          <a:prstGeom prst="rect">
            <a:avLst/>
          </a:prstGeom>
        </p:spPr>
        <p:txBody>
          <a:bodyPr vert="horz" lIns="91440" tIns="36000" rIns="91440" bIns="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lang="ja-JP" altLang="en-US" sz="2400" b="1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9pPr>
          </a:lstStyle>
          <a:p>
            <a:pPr algn="ctr"/>
            <a:r>
              <a:rPr lang="ja-JP" altLang="en-US" sz="2000" kern="0" dirty="0">
                <a:solidFill>
                  <a:schemeClr val="tx1"/>
                </a:solidFill>
                <a:latin typeface="+mn-lt"/>
              </a:rPr>
              <a:t>利用者モードにもどる</a:t>
            </a:r>
          </a:p>
        </p:txBody>
      </p:sp>
      <p:sp>
        <p:nvSpPr>
          <p:cNvPr id="35" name="正方形/長方形 34"/>
          <p:cNvSpPr/>
          <p:nvPr/>
        </p:nvSpPr>
        <p:spPr bwMode="auto">
          <a:xfrm>
            <a:off x="377849" y="4862814"/>
            <a:ext cx="4554192" cy="32223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299102" y="4292053"/>
            <a:ext cx="45704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</a:rPr>
              <a:t>赤枠部分のメニューを選択することで、利用者モードに戻ることができます。</a:t>
            </a:r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3908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3"/>
          <p:cNvSpPr txBox="1">
            <a:spLocks/>
          </p:cNvSpPr>
          <p:nvPr/>
        </p:nvSpPr>
        <p:spPr bwMode="gray">
          <a:xfrm>
            <a:off x="251520" y="2564904"/>
            <a:ext cx="8784000" cy="1152128"/>
          </a:xfrm>
          <a:prstGeom prst="rect">
            <a:avLst/>
          </a:prstGeom>
        </p:spPr>
        <p:txBody>
          <a:bodyPr vert="horz" lIns="91440" tIns="36000" rIns="91440" bIns="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lang="ja-JP" altLang="en-US" sz="2400" b="1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9pPr>
          </a:lstStyle>
          <a:p>
            <a:pPr algn="ctr"/>
            <a:r>
              <a:rPr lang="ja-JP" altLang="en-US" sz="3600" kern="0" dirty="0">
                <a:solidFill>
                  <a:schemeClr val="tx1"/>
                </a:solidFill>
              </a:rPr>
              <a:t>それでは、</a:t>
            </a:r>
            <a:endParaRPr lang="en-US" altLang="ja-JP" sz="3600" kern="0" dirty="0">
              <a:solidFill>
                <a:schemeClr val="tx1"/>
              </a:solidFill>
            </a:endParaRPr>
          </a:p>
          <a:p>
            <a:pPr algn="ctr"/>
            <a:r>
              <a:rPr lang="ja-JP" altLang="en-US" sz="3600" kern="0" dirty="0">
                <a:solidFill>
                  <a:schemeClr val="tx1"/>
                </a:solidFill>
              </a:rPr>
              <a:t>スタートアップを進めていきましょう！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000" cy="468000"/>
          </a:xfrm>
        </p:spPr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7270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 bwMode="auto">
          <a:xfrm>
            <a:off x="2267257" y="2852936"/>
            <a:ext cx="4608512" cy="648072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3200" b="1" dirty="0">
                <a:solidFill>
                  <a:schemeClr val="bg1"/>
                </a:solidFill>
                <a:latin typeface="+mj-ea"/>
                <a:ea typeface="+mj-ea"/>
              </a:rPr>
              <a:t>ステップ</a:t>
            </a:r>
            <a:r>
              <a:rPr kumimoji="1" lang="en-US" altLang="ja-JP" sz="32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kumimoji="1" lang="ja-JP" altLang="en-US" sz="3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73780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619672" y="802392"/>
            <a:ext cx="6264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rgbClr val="FF0000"/>
                </a:solidFill>
              </a:rPr>
              <a:t>基本操作と帳票</a:t>
            </a:r>
            <a:r>
              <a:rPr lang="ja-JP" altLang="en-US" sz="1600" dirty="0">
                <a:solidFill>
                  <a:srgbClr val="FF0000"/>
                </a:solidFill>
              </a:rPr>
              <a:t>の</a:t>
            </a:r>
            <a:r>
              <a:rPr kumimoji="1" lang="ja-JP" altLang="en-US" sz="1600" dirty="0">
                <a:solidFill>
                  <a:srgbClr val="FF0000"/>
                </a:solidFill>
              </a:rPr>
              <a:t>作成や利用するために必要な流れをご説明します。</a:t>
            </a:r>
          </a:p>
        </p:txBody>
      </p:sp>
      <p:sp>
        <p:nvSpPr>
          <p:cNvPr id="20" name="正方形/長方形 19"/>
          <p:cNvSpPr/>
          <p:nvPr/>
        </p:nvSpPr>
        <p:spPr bwMode="auto">
          <a:xfrm>
            <a:off x="17160" y="763570"/>
            <a:ext cx="1458496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ステップ</a:t>
            </a:r>
            <a:r>
              <a:rPr kumimoji="1" lang="en-US" altLang="ja-JP" sz="16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kumimoji="1" lang="ja-JP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9" name="正方形/長方形 18"/>
          <p:cNvSpPr/>
          <p:nvPr/>
        </p:nvSpPr>
        <p:spPr bwMode="auto">
          <a:xfrm>
            <a:off x="1331640" y="3323503"/>
            <a:ext cx="2304256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200" dirty="0">
                <a:solidFill>
                  <a:schemeClr val="bg1"/>
                </a:solidFill>
                <a:latin typeface="+mj-ea"/>
                <a:ea typeface="+mj-ea"/>
              </a:rPr>
              <a:t>帳票作成の流れ</a:t>
            </a:r>
          </a:p>
        </p:txBody>
      </p:sp>
      <p:sp>
        <p:nvSpPr>
          <p:cNvPr id="21" name="正方形/長方形 20"/>
          <p:cNvSpPr/>
          <p:nvPr/>
        </p:nvSpPr>
        <p:spPr bwMode="auto">
          <a:xfrm>
            <a:off x="1331640" y="3933056"/>
            <a:ext cx="2304256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200" dirty="0">
                <a:solidFill>
                  <a:schemeClr val="bg1"/>
                </a:solidFill>
                <a:latin typeface="+mj-ea"/>
                <a:ea typeface="+mj-ea"/>
              </a:rPr>
              <a:t>帳票作成の流れ（画面）</a:t>
            </a:r>
          </a:p>
        </p:txBody>
      </p:sp>
      <p:sp>
        <p:nvSpPr>
          <p:cNvPr id="22" name="正方形/長方形 21"/>
          <p:cNvSpPr/>
          <p:nvPr/>
        </p:nvSpPr>
        <p:spPr bwMode="auto">
          <a:xfrm>
            <a:off x="1331640" y="2134635"/>
            <a:ext cx="2304256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dirty="0">
                <a:solidFill>
                  <a:schemeClr val="bg1"/>
                </a:solidFill>
                <a:latin typeface="+mj-ea"/>
                <a:ea typeface="+mj-ea"/>
              </a:rPr>
              <a:t>利用者画面構成</a:t>
            </a:r>
            <a:endParaRPr kumimoji="1" lang="ja-JP" altLang="en-US" sz="1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3" name="正方形/長方形 22"/>
          <p:cNvSpPr/>
          <p:nvPr/>
        </p:nvSpPr>
        <p:spPr bwMode="auto">
          <a:xfrm>
            <a:off x="1331640" y="2744188"/>
            <a:ext cx="2304256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dirty="0">
                <a:solidFill>
                  <a:schemeClr val="bg1"/>
                </a:solidFill>
                <a:latin typeface="+mj-ea"/>
                <a:ea typeface="+mj-ea"/>
              </a:rPr>
              <a:t>管理者側画面構成</a:t>
            </a:r>
            <a:endParaRPr kumimoji="1" lang="ja-JP" altLang="en-US" sz="1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779912" y="2179280"/>
            <a:ext cx="2933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利用者側の基本操作をご説明します。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812065" y="2788833"/>
            <a:ext cx="2933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/>
              <a:t>管理者</a:t>
            </a:r>
            <a:r>
              <a:rPr kumimoji="1" lang="ja-JP" altLang="en-US" sz="1400" dirty="0"/>
              <a:t>側の基本操作をご説明します。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3827440" y="3368148"/>
            <a:ext cx="4982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/>
              <a:t>帳票を作成するために最低限必要な項目と作成順</a:t>
            </a:r>
            <a:r>
              <a:rPr kumimoji="1" lang="ja-JP" altLang="en-US" sz="1400" dirty="0"/>
              <a:t>をご説明します。</a:t>
            </a: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3827440" y="3869980"/>
            <a:ext cx="29530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/>
              <a:t>帳票を作成するための基本的な流れ</a:t>
            </a:r>
            <a:r>
              <a:rPr kumimoji="1" lang="ja-JP" altLang="en-US" sz="1400" dirty="0"/>
              <a:t>を</a:t>
            </a:r>
            <a:endParaRPr kumimoji="1" lang="en-US" altLang="ja-JP" sz="1400" dirty="0"/>
          </a:p>
          <a:p>
            <a:r>
              <a:rPr lang="ja-JP" altLang="en-US" sz="1400" dirty="0"/>
              <a:t>画面と対比して</a:t>
            </a:r>
            <a:r>
              <a:rPr kumimoji="1" lang="ja-JP" altLang="en-US" sz="1400" dirty="0"/>
              <a:t>ご説明します。</a:t>
            </a:r>
          </a:p>
        </p:txBody>
      </p:sp>
    </p:spTree>
    <p:extLst>
      <p:ext uri="{BB962C8B-B14F-4D97-AF65-F5344CB8AC3E}">
        <p14:creationId xmlns:p14="http://schemas.microsoft.com/office/powerpoint/2010/main" val="689612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13606" y="2080460"/>
            <a:ext cx="6198754" cy="396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cxnSp>
        <p:nvCxnSpPr>
          <p:cNvPr id="34" name="直線矢印コネクタ 33"/>
          <p:cNvCxnSpPr/>
          <p:nvPr/>
        </p:nvCxnSpPr>
        <p:spPr bwMode="auto">
          <a:xfrm>
            <a:off x="3173832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正方形/長方形 36"/>
          <p:cNvSpPr/>
          <p:nvPr/>
        </p:nvSpPr>
        <p:spPr bwMode="auto">
          <a:xfrm>
            <a:off x="17160" y="763570"/>
            <a:ext cx="1458496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ステップ</a:t>
            </a:r>
            <a:r>
              <a:rPr kumimoji="1" lang="en-US" altLang="ja-JP" sz="16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kumimoji="1" lang="ja-JP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正方形/長方形 35"/>
          <p:cNvSpPr/>
          <p:nvPr/>
        </p:nvSpPr>
        <p:spPr bwMode="auto">
          <a:xfrm>
            <a:off x="5438625" y="771381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帳票作成の流れ</a:t>
            </a:r>
          </a:p>
        </p:txBody>
      </p:sp>
      <p:sp>
        <p:nvSpPr>
          <p:cNvPr id="38" name="正方形/長方形 37"/>
          <p:cNvSpPr/>
          <p:nvPr/>
        </p:nvSpPr>
        <p:spPr bwMode="auto">
          <a:xfrm>
            <a:off x="7350296" y="785356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帳票作成の流れ</a:t>
            </a:r>
            <a:endParaRPr kumimoji="1" lang="en-US" altLang="ja-JP" sz="10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（画面）</a:t>
            </a:r>
          </a:p>
        </p:txBody>
      </p:sp>
      <p:sp>
        <p:nvSpPr>
          <p:cNvPr id="39" name="正方形/長方形 38"/>
          <p:cNvSpPr/>
          <p:nvPr/>
        </p:nvSpPr>
        <p:spPr bwMode="auto">
          <a:xfrm>
            <a:off x="1679660" y="766736"/>
            <a:ext cx="1382518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利用者側画面構成</a:t>
            </a:r>
            <a:endParaRPr kumimoji="1" lang="ja-JP" altLang="en-US" sz="1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0" name="正方形/長方形 39"/>
          <p:cNvSpPr/>
          <p:nvPr/>
        </p:nvSpPr>
        <p:spPr bwMode="auto">
          <a:xfrm>
            <a:off x="3566417" y="764704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管理者側画面構成</a:t>
            </a:r>
            <a:endParaRPr kumimoji="1" lang="ja-JP" altLang="en-US" sz="1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41" name="直線矢印コネクタ 40"/>
          <p:cNvCxnSpPr/>
          <p:nvPr/>
        </p:nvCxnSpPr>
        <p:spPr bwMode="auto">
          <a:xfrm>
            <a:off x="5057006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42" name="直線矢印コネクタ 41"/>
          <p:cNvCxnSpPr/>
          <p:nvPr/>
        </p:nvCxnSpPr>
        <p:spPr bwMode="auto">
          <a:xfrm>
            <a:off x="6918248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28" name="正方形/長方形 27"/>
          <p:cNvSpPr/>
          <p:nvPr/>
        </p:nvSpPr>
        <p:spPr bwMode="auto">
          <a:xfrm>
            <a:off x="2898398" y="2214694"/>
            <a:ext cx="675312" cy="250745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正方形/長方形 28"/>
          <p:cNvSpPr/>
          <p:nvPr/>
        </p:nvSpPr>
        <p:spPr bwMode="auto">
          <a:xfrm>
            <a:off x="114673" y="3186750"/>
            <a:ext cx="971156" cy="2886879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正方形/長方形 29"/>
          <p:cNvSpPr/>
          <p:nvPr/>
        </p:nvSpPr>
        <p:spPr bwMode="auto">
          <a:xfrm>
            <a:off x="1283516" y="2936147"/>
            <a:ext cx="468013" cy="210921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正方形/長方形 30"/>
          <p:cNvSpPr/>
          <p:nvPr/>
        </p:nvSpPr>
        <p:spPr bwMode="auto">
          <a:xfrm>
            <a:off x="1751559" y="2940260"/>
            <a:ext cx="1950655" cy="197223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正方形/長方形 31"/>
          <p:cNvSpPr/>
          <p:nvPr/>
        </p:nvSpPr>
        <p:spPr bwMode="auto">
          <a:xfrm>
            <a:off x="1207094" y="3368576"/>
            <a:ext cx="428932" cy="2671884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楕円 5"/>
          <p:cNvSpPr/>
          <p:nvPr/>
        </p:nvSpPr>
        <p:spPr bwMode="auto">
          <a:xfrm>
            <a:off x="3405332" y="1993080"/>
            <a:ext cx="296882" cy="29688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2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kumimoji="1" lang="ja-JP" altLang="en-US" sz="1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3" name="楕円 32"/>
          <p:cNvSpPr/>
          <p:nvPr/>
        </p:nvSpPr>
        <p:spPr bwMode="auto">
          <a:xfrm>
            <a:off x="-7659" y="2980653"/>
            <a:ext cx="296882" cy="29688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2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kumimoji="1" lang="ja-JP" altLang="en-US" sz="1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4" name="楕円 43"/>
          <p:cNvSpPr/>
          <p:nvPr/>
        </p:nvSpPr>
        <p:spPr bwMode="auto">
          <a:xfrm>
            <a:off x="1382362" y="2703695"/>
            <a:ext cx="296882" cy="29688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2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kumimoji="1" lang="ja-JP" altLang="en-US" sz="1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5" name="楕円 44"/>
          <p:cNvSpPr/>
          <p:nvPr/>
        </p:nvSpPr>
        <p:spPr bwMode="auto">
          <a:xfrm>
            <a:off x="3526045" y="2734114"/>
            <a:ext cx="296882" cy="271318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200" b="1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  <a:endParaRPr kumimoji="1" lang="ja-JP" altLang="en-US" sz="1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6" name="楕円 45"/>
          <p:cNvSpPr/>
          <p:nvPr/>
        </p:nvSpPr>
        <p:spPr bwMode="auto">
          <a:xfrm>
            <a:off x="1085829" y="3186750"/>
            <a:ext cx="296882" cy="29688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200" b="1" dirty="0">
                <a:solidFill>
                  <a:schemeClr val="bg1"/>
                </a:solidFill>
                <a:latin typeface="+mj-ea"/>
                <a:ea typeface="+mj-ea"/>
              </a:rPr>
              <a:t>5</a:t>
            </a:r>
            <a:endParaRPr kumimoji="1" lang="ja-JP" altLang="en-US" sz="1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290753"/>
              </p:ext>
            </p:extLst>
          </p:nvPr>
        </p:nvGraphicFramePr>
        <p:xfrm>
          <a:off x="6440864" y="2080460"/>
          <a:ext cx="2617812" cy="25819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737">
                  <a:extLst>
                    <a:ext uri="{9D8B030D-6E8A-4147-A177-3AD203B41FA5}">
                      <a16:colId xmlns:a16="http://schemas.microsoft.com/office/drawing/2014/main" val="3391472255"/>
                    </a:ext>
                  </a:extLst>
                </a:gridCol>
                <a:gridCol w="2159075">
                  <a:extLst>
                    <a:ext uri="{9D8B030D-6E8A-4147-A177-3AD203B41FA5}">
                      <a16:colId xmlns:a16="http://schemas.microsoft.com/office/drawing/2014/main" val="1196871751"/>
                    </a:ext>
                  </a:extLst>
                </a:gridCol>
              </a:tblGrid>
              <a:tr h="265487"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内容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6200857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solidFill>
                            <a:srgbClr val="FF0000"/>
                          </a:solidFill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「データベース」操作画面を表示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3070080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solidFill>
                            <a:srgbClr val="FF0000"/>
                          </a:solidFill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カテゴリ内の帳票を選択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7962410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solidFill>
                            <a:srgbClr val="FF0000"/>
                          </a:solidFill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帳票に新規の情報を入力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586445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solidFill>
                            <a:srgbClr val="FF0000"/>
                          </a:solidFill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表示させたい一覧形式（ビュー）を</a:t>
                      </a:r>
                      <a:endParaRPr kumimoji="1" lang="en-US" altLang="ja-JP" sz="100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選択</a:t>
                      </a:r>
                      <a:endParaRPr kumimoji="1" lang="en-US" altLang="ja-JP" sz="100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フィルタ条件の選択で絞り込み</a:t>
                      </a:r>
                      <a:endParaRPr kumimoji="1" lang="en-US" altLang="ja-JP" sz="100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集計したい条件を選択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665044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solidFill>
                            <a:srgbClr val="FF0000"/>
                          </a:solidFill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/>
                        <a:t>登録済みの情報を修正（左）</a:t>
                      </a:r>
                      <a:endParaRPr kumimoji="1" lang="en-US" altLang="ja-JP" sz="1000" b="0" dirty="0"/>
                    </a:p>
                    <a:p>
                      <a:r>
                        <a:rPr kumimoji="1" lang="ja-JP" altLang="en-US" sz="1000" b="0" dirty="0"/>
                        <a:t>閲覧（右）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179892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solidFill>
                            <a:srgbClr val="FF0000"/>
                          </a:solidFill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/>
                        <a:t>項目別に絞り込み（　　 をクリック）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328267"/>
                  </a:ext>
                </a:extLst>
              </a:tr>
            </a:tbl>
          </a:graphicData>
        </a:graphic>
      </p:graphicFrame>
      <p:sp>
        <p:nvSpPr>
          <p:cNvPr id="8" name="テキスト ボックス 7"/>
          <p:cNvSpPr txBox="1"/>
          <p:nvPr/>
        </p:nvSpPr>
        <p:spPr>
          <a:xfrm>
            <a:off x="39852" y="1472886"/>
            <a:ext cx="3374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■利用者側の画面（一覧表示）</a:t>
            </a:r>
          </a:p>
        </p:txBody>
      </p:sp>
      <p:sp>
        <p:nvSpPr>
          <p:cNvPr id="47" name="正方形/長方形 46"/>
          <p:cNvSpPr/>
          <p:nvPr/>
        </p:nvSpPr>
        <p:spPr bwMode="auto">
          <a:xfrm>
            <a:off x="1727173" y="3169815"/>
            <a:ext cx="4594961" cy="192947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8" name="楕円 47"/>
          <p:cNvSpPr/>
          <p:nvPr/>
        </p:nvSpPr>
        <p:spPr bwMode="auto">
          <a:xfrm>
            <a:off x="5345038" y="2966169"/>
            <a:ext cx="296882" cy="29688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200" b="1" dirty="0">
                <a:solidFill>
                  <a:schemeClr val="bg1"/>
                </a:solidFill>
                <a:latin typeface="+mj-ea"/>
                <a:ea typeface="+mj-ea"/>
              </a:rPr>
              <a:t>6</a:t>
            </a:r>
            <a:endParaRPr kumimoji="1" lang="ja-JP" altLang="en-US" sz="1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8245" y="4437112"/>
            <a:ext cx="134171" cy="13417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297466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481" y="2753468"/>
            <a:ext cx="6040797" cy="11520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6" name="図 5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926818" y="1653250"/>
            <a:ext cx="7020000" cy="612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8" name="図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800" y="1596741"/>
            <a:ext cx="1034807" cy="126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sp>
        <p:nvSpPr>
          <p:cNvPr id="20" name="正方形/長方形 19"/>
          <p:cNvSpPr/>
          <p:nvPr/>
        </p:nvSpPr>
        <p:spPr bwMode="auto">
          <a:xfrm>
            <a:off x="57550" y="2078266"/>
            <a:ext cx="1201937" cy="191559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矢印: 下 20"/>
          <p:cNvSpPr/>
          <p:nvPr/>
        </p:nvSpPr>
        <p:spPr bwMode="auto">
          <a:xfrm rot="16200000">
            <a:off x="1283610" y="1706161"/>
            <a:ext cx="576064" cy="433809"/>
          </a:xfrm>
          <a:prstGeom prst="downArrow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b="1" dirty="0">
              <a:latin typeface="+mj-ea"/>
              <a:ea typeface="+mj-ea"/>
            </a:endParaRPr>
          </a:p>
        </p:txBody>
      </p:sp>
      <p:sp>
        <p:nvSpPr>
          <p:cNvPr id="23" name="正方形/長方形 22"/>
          <p:cNvSpPr/>
          <p:nvPr/>
        </p:nvSpPr>
        <p:spPr bwMode="auto">
          <a:xfrm>
            <a:off x="4767986" y="1617271"/>
            <a:ext cx="631118" cy="683957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714267" y="1257027"/>
            <a:ext cx="27574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</a:rPr>
              <a:t>「管理者データベース設定」をクリック</a:t>
            </a:r>
          </a:p>
        </p:txBody>
      </p:sp>
      <p:sp>
        <p:nvSpPr>
          <p:cNvPr id="25" name="楕円 24"/>
          <p:cNvSpPr/>
          <p:nvPr/>
        </p:nvSpPr>
        <p:spPr bwMode="auto">
          <a:xfrm>
            <a:off x="915066" y="1527141"/>
            <a:ext cx="249486" cy="249486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b="1" dirty="0">
              <a:latin typeface="+mj-ea"/>
              <a:ea typeface="+mj-ea"/>
            </a:endParaRPr>
          </a:p>
        </p:txBody>
      </p:sp>
      <p:sp>
        <p:nvSpPr>
          <p:cNvPr id="26" name="矢印: 下 25"/>
          <p:cNvSpPr/>
          <p:nvPr/>
        </p:nvSpPr>
        <p:spPr bwMode="auto">
          <a:xfrm>
            <a:off x="4894000" y="2373536"/>
            <a:ext cx="379090" cy="346131"/>
          </a:xfrm>
          <a:prstGeom prst="downArrow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b="1" dirty="0">
              <a:latin typeface="+mj-ea"/>
              <a:ea typeface="+mj-ea"/>
            </a:endParaRPr>
          </a:p>
        </p:txBody>
      </p:sp>
      <p:cxnSp>
        <p:nvCxnSpPr>
          <p:cNvPr id="34" name="直線矢印コネクタ 33"/>
          <p:cNvCxnSpPr/>
          <p:nvPr/>
        </p:nvCxnSpPr>
        <p:spPr bwMode="auto">
          <a:xfrm>
            <a:off x="3173832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5" name="テキスト ボックス 34"/>
          <p:cNvSpPr txBox="1"/>
          <p:nvPr/>
        </p:nvSpPr>
        <p:spPr>
          <a:xfrm>
            <a:off x="401880" y="2912744"/>
            <a:ext cx="18776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solidFill>
                  <a:srgbClr val="FF0000"/>
                </a:solidFill>
              </a:rPr>
              <a:t>実際に帳票を作成するときに</a:t>
            </a:r>
            <a:endParaRPr kumimoji="1" lang="en-US" altLang="ja-JP" sz="1100" dirty="0">
              <a:solidFill>
                <a:srgbClr val="FF0000"/>
              </a:solidFill>
            </a:endParaRPr>
          </a:p>
          <a:p>
            <a:r>
              <a:rPr lang="ja-JP" altLang="en-US" sz="1100" dirty="0">
                <a:solidFill>
                  <a:srgbClr val="FF0000"/>
                </a:solidFill>
              </a:rPr>
              <a:t>利用するメニュー</a:t>
            </a:r>
            <a:endParaRPr kumimoji="1" lang="ja-JP" altLang="en-US" sz="1100" dirty="0">
              <a:solidFill>
                <a:srgbClr val="FF0000"/>
              </a:solidFill>
            </a:endParaRPr>
          </a:p>
        </p:txBody>
      </p:sp>
      <p:sp>
        <p:nvSpPr>
          <p:cNvPr id="37" name="正方形/長方形 36"/>
          <p:cNvSpPr/>
          <p:nvPr/>
        </p:nvSpPr>
        <p:spPr bwMode="auto">
          <a:xfrm>
            <a:off x="17160" y="763570"/>
            <a:ext cx="1458496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ステップ</a:t>
            </a:r>
            <a:r>
              <a:rPr kumimoji="1" lang="en-US" altLang="ja-JP" sz="16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kumimoji="1" lang="ja-JP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正方形/長方形 35"/>
          <p:cNvSpPr/>
          <p:nvPr/>
        </p:nvSpPr>
        <p:spPr bwMode="auto">
          <a:xfrm>
            <a:off x="5438625" y="771381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帳票作成の流れ</a:t>
            </a:r>
          </a:p>
        </p:txBody>
      </p:sp>
      <p:sp>
        <p:nvSpPr>
          <p:cNvPr id="38" name="正方形/長方形 37"/>
          <p:cNvSpPr/>
          <p:nvPr/>
        </p:nvSpPr>
        <p:spPr bwMode="auto">
          <a:xfrm>
            <a:off x="7350296" y="785356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帳票作成の流れ</a:t>
            </a:r>
            <a:endParaRPr kumimoji="1" lang="en-US" altLang="ja-JP" sz="10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（画面）</a:t>
            </a:r>
          </a:p>
        </p:txBody>
      </p:sp>
      <p:sp>
        <p:nvSpPr>
          <p:cNvPr id="39" name="正方形/長方形 38"/>
          <p:cNvSpPr/>
          <p:nvPr/>
        </p:nvSpPr>
        <p:spPr bwMode="auto">
          <a:xfrm>
            <a:off x="1679660" y="766736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利用者側画面構成</a:t>
            </a:r>
          </a:p>
        </p:txBody>
      </p:sp>
      <p:sp>
        <p:nvSpPr>
          <p:cNvPr id="40" name="正方形/長方形 39"/>
          <p:cNvSpPr/>
          <p:nvPr/>
        </p:nvSpPr>
        <p:spPr bwMode="auto">
          <a:xfrm>
            <a:off x="3566417" y="764704"/>
            <a:ext cx="1382518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管理者側画面構成</a:t>
            </a:r>
          </a:p>
        </p:txBody>
      </p:sp>
      <p:cxnSp>
        <p:nvCxnSpPr>
          <p:cNvPr id="41" name="直線矢印コネクタ 40"/>
          <p:cNvCxnSpPr/>
          <p:nvPr/>
        </p:nvCxnSpPr>
        <p:spPr bwMode="auto">
          <a:xfrm>
            <a:off x="5057006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42" name="直線矢印コネクタ 41"/>
          <p:cNvCxnSpPr/>
          <p:nvPr/>
        </p:nvCxnSpPr>
        <p:spPr bwMode="auto">
          <a:xfrm>
            <a:off x="6918248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27" name="正方形/長方形 26"/>
          <p:cNvSpPr/>
          <p:nvPr/>
        </p:nvSpPr>
        <p:spPr bwMode="auto">
          <a:xfrm>
            <a:off x="2541864" y="2985990"/>
            <a:ext cx="1310056" cy="349309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3" name="直線矢印コネクタ 42"/>
          <p:cNvCxnSpPr/>
          <p:nvPr/>
        </p:nvCxnSpPr>
        <p:spPr bwMode="auto">
          <a:xfrm>
            <a:off x="2173762" y="3118566"/>
            <a:ext cx="288032" cy="0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7071214"/>
              </p:ext>
            </p:extLst>
          </p:nvPr>
        </p:nvGraphicFramePr>
        <p:xfrm>
          <a:off x="1547664" y="3978697"/>
          <a:ext cx="6624736" cy="2427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2249279246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2932537292"/>
                    </a:ext>
                  </a:extLst>
                </a:gridCol>
              </a:tblGrid>
              <a:tr h="34679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</a:rPr>
                        <a:t>メニュー名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</a:rPr>
                        <a:t>設定内容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647119"/>
                  </a:ext>
                </a:extLst>
              </a:tr>
              <a:tr h="346792">
                <a:tc>
                  <a:txBody>
                    <a:bodyPr/>
                    <a:lstStyle/>
                    <a:p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</a:rPr>
                        <a:t>基本設定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</a:rPr>
                        <a:t>PC</a:t>
                      </a:r>
                      <a:r>
                        <a:rPr kumimoji="1" lang="ja-JP" altLang="en-US" sz="1100" b="0" dirty="0" err="1">
                          <a:solidFill>
                            <a:schemeClr val="tx1"/>
                          </a:solidFill>
                        </a:rPr>
                        <a:t>、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</a:rPr>
                        <a:t>携帯の一覧表示件数やフィルタの表示位置などを設定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2108847"/>
                  </a:ext>
                </a:extLst>
              </a:tr>
              <a:tr h="346792">
                <a:tc>
                  <a:txBody>
                    <a:bodyPr/>
                    <a:lstStyle/>
                    <a:p>
                      <a:r>
                        <a:rPr kumimoji="1" lang="ja-JP" altLang="en-US" sz="1100" b="0" dirty="0">
                          <a:solidFill>
                            <a:srgbClr val="FF0000"/>
                          </a:solidFill>
                        </a:rPr>
                        <a:t>データベースカテゴリ設定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b="0" dirty="0">
                          <a:solidFill>
                            <a:srgbClr val="FF0000"/>
                          </a:solidFill>
                        </a:rPr>
                        <a:t>各帳票を登録させるカテゴリの作成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6402954"/>
                  </a:ext>
                </a:extLst>
              </a:tr>
              <a:tr h="346792">
                <a:tc>
                  <a:txBody>
                    <a:bodyPr/>
                    <a:lstStyle/>
                    <a:p>
                      <a:r>
                        <a:rPr kumimoji="1" lang="ja-JP" altLang="en-US" sz="1100" b="0" dirty="0">
                          <a:solidFill>
                            <a:srgbClr val="FF0000"/>
                          </a:solidFill>
                        </a:rPr>
                        <a:t>データベース書式設定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b="0" dirty="0">
                          <a:solidFill>
                            <a:srgbClr val="FF0000"/>
                          </a:solidFill>
                        </a:rPr>
                        <a:t>帳票の作成やフィルタ、集計、一覧表示などの設定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4316540"/>
                  </a:ext>
                </a:extLst>
              </a:tr>
              <a:tr h="346792">
                <a:tc>
                  <a:txBody>
                    <a:bodyPr/>
                    <a:lstStyle/>
                    <a:p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</a:rPr>
                        <a:t>データベース設定エクスポート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</a:rPr>
                        <a:t>作成された帳票（データではなく書式設定の情報）を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</a:rPr>
                        <a:t>csv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</a:rPr>
                        <a:t>へ出力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0665668"/>
                  </a:ext>
                </a:extLst>
              </a:tr>
              <a:tr h="346792">
                <a:tc>
                  <a:txBody>
                    <a:bodyPr/>
                    <a:lstStyle/>
                    <a:p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</a:rPr>
                        <a:t>データベース設定インポート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</a:rPr>
                        <a:t>csv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</a:rPr>
                        <a:t>で作成された帳票（データではなく書式設定の情報）を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</a:rPr>
                        <a:t>D-Be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</a:rPr>
                        <a:t>に登録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6006933"/>
                  </a:ext>
                </a:extLst>
              </a:tr>
              <a:tr h="346792">
                <a:tc>
                  <a:txBody>
                    <a:bodyPr/>
                    <a:lstStyle/>
                    <a:p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</a:rPr>
                        <a:t>アプリケーション　メニュー設定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</a:rPr>
                        <a:t>デスクトップの「アプリケーションリスト」への表示設定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8652002"/>
                  </a:ext>
                </a:extLst>
              </a:tr>
            </a:tbl>
          </a:graphicData>
        </a:graphic>
      </p:graphicFrame>
      <p:cxnSp>
        <p:nvCxnSpPr>
          <p:cNvPr id="44" name="直線矢印コネクタ 43"/>
          <p:cNvCxnSpPr/>
          <p:nvPr/>
        </p:nvCxnSpPr>
        <p:spPr bwMode="auto">
          <a:xfrm>
            <a:off x="827584" y="3429000"/>
            <a:ext cx="0" cy="1580481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45" name="直線矢印コネクタ 44"/>
          <p:cNvCxnSpPr/>
          <p:nvPr/>
        </p:nvCxnSpPr>
        <p:spPr bwMode="auto">
          <a:xfrm>
            <a:off x="827584" y="5009481"/>
            <a:ext cx="394887" cy="0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0" name="左中かっこ 9"/>
          <p:cNvSpPr/>
          <p:nvPr/>
        </p:nvSpPr>
        <p:spPr bwMode="auto">
          <a:xfrm>
            <a:off x="1403648" y="4760101"/>
            <a:ext cx="68309" cy="504056"/>
          </a:xfrm>
          <a:prstGeom prst="leftBrac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-27019" y="118062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■</a:t>
            </a:r>
            <a:r>
              <a:rPr lang="ja-JP" altLang="en-US" dirty="0">
                <a:solidFill>
                  <a:srgbClr val="FF0000"/>
                </a:solidFill>
              </a:rPr>
              <a:t>管理者</a:t>
            </a:r>
            <a:r>
              <a:rPr kumimoji="1" lang="ja-JP" altLang="en-US" dirty="0">
                <a:solidFill>
                  <a:srgbClr val="FF0000"/>
                </a:solidFill>
              </a:rPr>
              <a:t>画面へ</a:t>
            </a:r>
          </a:p>
        </p:txBody>
      </p:sp>
    </p:spTree>
    <p:extLst>
      <p:ext uri="{BB962C8B-B14F-4D97-AF65-F5344CB8AC3E}">
        <p14:creationId xmlns:p14="http://schemas.microsoft.com/office/powerpoint/2010/main" val="2395186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809" y="1876472"/>
            <a:ext cx="5739999" cy="3780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cxnSp>
        <p:nvCxnSpPr>
          <p:cNvPr id="34" name="直線矢印コネクタ 33"/>
          <p:cNvCxnSpPr/>
          <p:nvPr/>
        </p:nvCxnSpPr>
        <p:spPr bwMode="auto">
          <a:xfrm>
            <a:off x="3173832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正方形/長方形 36"/>
          <p:cNvSpPr/>
          <p:nvPr/>
        </p:nvSpPr>
        <p:spPr bwMode="auto">
          <a:xfrm>
            <a:off x="17160" y="763570"/>
            <a:ext cx="1458496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ステップ</a:t>
            </a:r>
            <a:r>
              <a:rPr kumimoji="1" lang="en-US" altLang="ja-JP" sz="16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kumimoji="1" lang="ja-JP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正方形/長方形 35"/>
          <p:cNvSpPr/>
          <p:nvPr/>
        </p:nvSpPr>
        <p:spPr bwMode="auto">
          <a:xfrm>
            <a:off x="5438625" y="771381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帳票作成の流れ</a:t>
            </a:r>
          </a:p>
        </p:txBody>
      </p:sp>
      <p:sp>
        <p:nvSpPr>
          <p:cNvPr id="38" name="正方形/長方形 37"/>
          <p:cNvSpPr/>
          <p:nvPr/>
        </p:nvSpPr>
        <p:spPr bwMode="auto">
          <a:xfrm>
            <a:off x="7350296" y="785356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帳票作成の流れ</a:t>
            </a:r>
            <a:endParaRPr kumimoji="1" lang="en-US" altLang="ja-JP" sz="10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（画面）</a:t>
            </a:r>
          </a:p>
        </p:txBody>
      </p:sp>
      <p:cxnSp>
        <p:nvCxnSpPr>
          <p:cNvPr id="41" name="直線矢印コネクタ 40"/>
          <p:cNvCxnSpPr/>
          <p:nvPr/>
        </p:nvCxnSpPr>
        <p:spPr bwMode="auto">
          <a:xfrm>
            <a:off x="5057006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42" name="直線矢印コネクタ 41"/>
          <p:cNvCxnSpPr/>
          <p:nvPr/>
        </p:nvCxnSpPr>
        <p:spPr bwMode="auto">
          <a:xfrm>
            <a:off x="6918248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8" name="テキスト ボックス 7"/>
          <p:cNvSpPr txBox="1"/>
          <p:nvPr/>
        </p:nvSpPr>
        <p:spPr>
          <a:xfrm>
            <a:off x="39852" y="1472886"/>
            <a:ext cx="5017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■管理者画面（「データベース書式設定」画面）</a:t>
            </a:r>
          </a:p>
        </p:txBody>
      </p:sp>
      <p:graphicFrame>
        <p:nvGraphicFramePr>
          <p:cNvPr id="27" name="表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680802"/>
              </p:ext>
            </p:extLst>
          </p:nvPr>
        </p:nvGraphicFramePr>
        <p:xfrm>
          <a:off x="6036798" y="1527505"/>
          <a:ext cx="2995106" cy="4649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4866">
                  <a:extLst>
                    <a:ext uri="{9D8B030D-6E8A-4147-A177-3AD203B41FA5}">
                      <a16:colId xmlns:a16="http://schemas.microsoft.com/office/drawing/2014/main" val="3391472255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196871751"/>
                    </a:ext>
                  </a:extLst>
                </a:gridCol>
              </a:tblGrid>
              <a:tr h="26548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タブ名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内容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6200857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rgbClr val="FF0000"/>
                          </a:solidFill>
                        </a:rPr>
                        <a:t>基本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rgbClr val="FF0000"/>
                          </a:solidFill>
                        </a:rPr>
                        <a:t>帳票内容の閲覧、変更、追加、削除などの権限設定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3070080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rgbClr val="FF0000"/>
                          </a:solidFill>
                        </a:rPr>
                        <a:t>項目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rgbClr val="FF0000"/>
                          </a:solidFill>
                        </a:rPr>
                        <a:t>帳票内の入力・閲覧項目を設定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7962410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連携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他の帳票との連携（参照）設定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586445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rgbClr val="FF0000"/>
                          </a:solidFill>
                        </a:rPr>
                        <a:t>レイアウト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rgbClr val="FF0000"/>
                          </a:solidFill>
                        </a:rPr>
                        <a:t>入力用、閲覧用の画面レイアウトの</a:t>
                      </a:r>
                      <a:endParaRPr kumimoji="1" lang="en-US" altLang="ja-JP" sz="1000" b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kumimoji="1" lang="ja-JP" altLang="en-US" sz="1000" b="0" dirty="0">
                          <a:solidFill>
                            <a:srgbClr val="FF0000"/>
                          </a:solidFill>
                        </a:rPr>
                        <a:t>設定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665044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rgbClr val="FF0000"/>
                          </a:solidFill>
                        </a:rPr>
                        <a:t>ビュー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rgbClr val="FF0000"/>
                          </a:solidFill>
                        </a:rPr>
                        <a:t>一覧表示時の表示項目などの設定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179892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フィルタ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/>
                        <a:t>絞り込み条件の設定</a:t>
                      </a:r>
                      <a:endParaRPr kumimoji="1" lang="en-US" altLang="ja-JP" sz="1000" b="0" dirty="0"/>
                    </a:p>
                    <a:p>
                      <a:r>
                        <a:rPr kumimoji="1" lang="ja-JP" altLang="en-US" sz="1000" b="0" dirty="0"/>
                        <a:t>条件を満たす情報があった場合に</a:t>
                      </a:r>
                      <a:endParaRPr kumimoji="1" lang="en-US" altLang="ja-JP" sz="1000" b="0" dirty="0"/>
                    </a:p>
                    <a:p>
                      <a:r>
                        <a:rPr kumimoji="1" lang="ja-JP" altLang="en-US" sz="1000" b="0" dirty="0"/>
                        <a:t>「お知らせ</a:t>
                      </a:r>
                      <a:r>
                        <a:rPr kumimoji="1" lang="en-US" altLang="ja-JP" sz="1000" b="0" dirty="0"/>
                        <a:t>BOX</a:t>
                      </a:r>
                      <a:r>
                        <a:rPr kumimoji="1" lang="ja-JP" altLang="en-US" sz="1000" b="0" dirty="0"/>
                        <a:t>」への表示設定も可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328267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出力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/>
                        <a:t>帳票に登録されたデータを</a:t>
                      </a:r>
                      <a:r>
                        <a:rPr kumimoji="1" lang="en-US" altLang="ja-JP" sz="1000" b="0" dirty="0"/>
                        <a:t>csv</a:t>
                      </a:r>
                      <a:r>
                        <a:rPr kumimoji="1" lang="ja-JP" altLang="en-US" sz="1000" b="0" dirty="0"/>
                        <a:t>へ出力する項目の設定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509131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取込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b="0" dirty="0"/>
                        <a:t>csv</a:t>
                      </a:r>
                      <a:r>
                        <a:rPr kumimoji="1" lang="ja-JP" altLang="en-US" sz="1000" b="0" dirty="0" err="1"/>
                        <a:t>に登</a:t>
                      </a:r>
                      <a:r>
                        <a:rPr kumimoji="1" lang="ja-JP" altLang="en-US" sz="1000" b="0" dirty="0"/>
                        <a:t>録されたデータを帳票に取込む項目の設定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055369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通知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/>
                        <a:t>条件や新規・更新時に利用者へメールにて通知できる設定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6295682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集計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/>
                        <a:t>集計条件の設定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1599392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参照権限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/>
                        <a:t>参照権限を与えられた利用者は、設定された条件を満たす情報のみ参照可能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278720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編集権限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/>
                        <a:t>編集権限を与えられた利用者は、設定された条件を満たす情報のみ編集可能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916270"/>
                  </a:ext>
                </a:extLst>
              </a:tr>
            </a:tbl>
          </a:graphicData>
        </a:graphic>
      </p:graphicFrame>
      <p:sp>
        <p:nvSpPr>
          <p:cNvPr id="35" name="正方形/長方形 34"/>
          <p:cNvSpPr/>
          <p:nvPr/>
        </p:nvSpPr>
        <p:spPr bwMode="auto">
          <a:xfrm>
            <a:off x="176168" y="2265846"/>
            <a:ext cx="307891" cy="310391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28389" y="6192267"/>
            <a:ext cx="7020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solidFill>
                  <a:srgbClr val="FF0000"/>
                </a:solidFill>
              </a:rPr>
              <a:t>※</a:t>
            </a:r>
            <a:r>
              <a:rPr kumimoji="1" lang="ja-JP" altLang="en-US" sz="1400" dirty="0">
                <a:solidFill>
                  <a:srgbClr val="FF0000"/>
                </a:solidFill>
              </a:rPr>
              <a:t>赤字部分または　　　 部分は、</a:t>
            </a:r>
            <a:r>
              <a:rPr kumimoji="1" lang="en-US" altLang="ja-JP" sz="1400" dirty="0">
                <a:solidFill>
                  <a:srgbClr val="FF0000"/>
                </a:solidFill>
              </a:rPr>
              <a:t>D-Be</a:t>
            </a:r>
            <a:r>
              <a:rPr kumimoji="1" lang="ja-JP" altLang="en-US" sz="1400" dirty="0">
                <a:solidFill>
                  <a:srgbClr val="FF0000"/>
                </a:solidFill>
              </a:rPr>
              <a:t>を利用するために最低限必要な設定項目となります。</a:t>
            </a:r>
          </a:p>
        </p:txBody>
      </p:sp>
      <p:sp>
        <p:nvSpPr>
          <p:cNvPr id="49" name="正方形/長方形 48"/>
          <p:cNvSpPr/>
          <p:nvPr/>
        </p:nvSpPr>
        <p:spPr bwMode="auto">
          <a:xfrm>
            <a:off x="518988" y="2265846"/>
            <a:ext cx="369886" cy="30862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0" name="正方形/長方形 49"/>
          <p:cNvSpPr/>
          <p:nvPr/>
        </p:nvSpPr>
        <p:spPr bwMode="auto">
          <a:xfrm>
            <a:off x="1792136" y="2265846"/>
            <a:ext cx="423005" cy="317963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正方形/長方形 50"/>
          <p:cNvSpPr/>
          <p:nvPr/>
        </p:nvSpPr>
        <p:spPr bwMode="auto">
          <a:xfrm>
            <a:off x="1239128" y="2265846"/>
            <a:ext cx="523542" cy="317963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正方形/長方形 51"/>
          <p:cNvSpPr/>
          <p:nvPr/>
        </p:nvSpPr>
        <p:spPr bwMode="auto">
          <a:xfrm>
            <a:off x="2520099" y="6240755"/>
            <a:ext cx="263327" cy="174209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正方形/長方形 52"/>
          <p:cNvSpPr/>
          <p:nvPr/>
        </p:nvSpPr>
        <p:spPr bwMode="auto">
          <a:xfrm>
            <a:off x="1679660" y="766736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利用者側画面構成</a:t>
            </a:r>
          </a:p>
        </p:txBody>
      </p:sp>
      <p:sp>
        <p:nvSpPr>
          <p:cNvPr id="54" name="正方形/長方形 53"/>
          <p:cNvSpPr/>
          <p:nvPr/>
        </p:nvSpPr>
        <p:spPr bwMode="auto">
          <a:xfrm>
            <a:off x="3566417" y="764704"/>
            <a:ext cx="1382518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管理者側画面構成</a:t>
            </a:r>
          </a:p>
        </p:txBody>
      </p:sp>
    </p:spTree>
    <p:extLst>
      <p:ext uri="{BB962C8B-B14F-4D97-AF65-F5344CB8AC3E}">
        <p14:creationId xmlns:p14="http://schemas.microsoft.com/office/powerpoint/2010/main" val="1781954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436" y="5684381"/>
            <a:ext cx="8152003" cy="288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cxnSp>
        <p:nvCxnSpPr>
          <p:cNvPr id="34" name="直線矢印コネクタ 33"/>
          <p:cNvCxnSpPr/>
          <p:nvPr/>
        </p:nvCxnSpPr>
        <p:spPr bwMode="auto">
          <a:xfrm>
            <a:off x="3173832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正方形/長方形 36"/>
          <p:cNvSpPr/>
          <p:nvPr/>
        </p:nvSpPr>
        <p:spPr bwMode="auto">
          <a:xfrm>
            <a:off x="17160" y="763570"/>
            <a:ext cx="1458496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ステップ</a:t>
            </a:r>
            <a:r>
              <a:rPr kumimoji="1" lang="en-US" altLang="ja-JP" sz="16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kumimoji="1" lang="ja-JP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正方形/長方形 35"/>
          <p:cNvSpPr/>
          <p:nvPr/>
        </p:nvSpPr>
        <p:spPr bwMode="auto">
          <a:xfrm>
            <a:off x="5438625" y="771381"/>
            <a:ext cx="1382518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帳票作成の流れ</a:t>
            </a:r>
          </a:p>
        </p:txBody>
      </p:sp>
      <p:sp>
        <p:nvSpPr>
          <p:cNvPr id="38" name="正方形/長方形 37"/>
          <p:cNvSpPr/>
          <p:nvPr/>
        </p:nvSpPr>
        <p:spPr bwMode="auto">
          <a:xfrm>
            <a:off x="7350296" y="785356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帳票作成の流れ</a:t>
            </a:r>
            <a:endParaRPr kumimoji="1" lang="en-US" altLang="ja-JP" sz="10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（画面）</a:t>
            </a:r>
          </a:p>
        </p:txBody>
      </p:sp>
      <p:cxnSp>
        <p:nvCxnSpPr>
          <p:cNvPr id="41" name="直線矢印コネクタ 40"/>
          <p:cNvCxnSpPr/>
          <p:nvPr/>
        </p:nvCxnSpPr>
        <p:spPr bwMode="auto">
          <a:xfrm>
            <a:off x="5057006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42" name="直線矢印コネクタ 41"/>
          <p:cNvCxnSpPr/>
          <p:nvPr/>
        </p:nvCxnSpPr>
        <p:spPr bwMode="auto">
          <a:xfrm>
            <a:off x="6918248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graphicFrame>
        <p:nvGraphicFramePr>
          <p:cNvPr id="16" name="表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560307"/>
              </p:ext>
            </p:extLst>
          </p:nvPr>
        </p:nvGraphicFramePr>
        <p:xfrm>
          <a:off x="179513" y="1844824"/>
          <a:ext cx="8784001" cy="2359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407">
                  <a:extLst>
                    <a:ext uri="{9D8B030D-6E8A-4147-A177-3AD203B41FA5}">
                      <a16:colId xmlns:a16="http://schemas.microsoft.com/office/drawing/2014/main" val="3567861253"/>
                    </a:ext>
                  </a:extLst>
                </a:gridCol>
                <a:gridCol w="1418792">
                  <a:extLst>
                    <a:ext uri="{9D8B030D-6E8A-4147-A177-3AD203B41FA5}">
                      <a16:colId xmlns:a16="http://schemas.microsoft.com/office/drawing/2014/main" val="339147225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104427534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1196871751"/>
                    </a:ext>
                  </a:extLst>
                </a:gridCol>
                <a:gridCol w="2807338">
                  <a:extLst>
                    <a:ext uri="{9D8B030D-6E8A-4147-A177-3AD203B41FA5}">
                      <a16:colId xmlns:a16="http://schemas.microsoft.com/office/drawing/2014/main" val="2076433386"/>
                    </a:ext>
                  </a:extLst>
                </a:gridCol>
              </a:tblGrid>
              <a:tr h="265487">
                <a:tc>
                  <a:txBody>
                    <a:bodyPr/>
                    <a:lstStyle/>
                    <a:p>
                      <a:pPr algn="ctr"/>
                      <a:endParaRPr kumimoji="1" lang="ja-JP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メニュー名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タブ名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作成する内容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rgbClr val="FF0000"/>
                          </a:solidFill>
                        </a:rPr>
                        <a:t>権限設定について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6200857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データベースカテゴリ設定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各帳票を登録させるカテゴリを作成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3070080"/>
                  </a:ext>
                </a:extLst>
              </a:tr>
              <a:tr h="265487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データベース書式設定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「新規登録」</a:t>
                      </a:r>
                      <a:endParaRPr kumimoji="1" lang="en-US" altLang="ja-JP" sz="100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　（</a:t>
                      </a:r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「基本」）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新規の場合は、画面左上の「新規作成」ボタンから、カテゴリや帳票名、管理番号、権限を設定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rgbClr val="FF0000"/>
                          </a:solidFill>
                        </a:rPr>
                        <a:t>作成する帳票全体に対して権限を設定</a:t>
                      </a:r>
                      <a:endParaRPr kumimoji="1" lang="en-US" altLang="ja-JP" sz="1000" b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kumimoji="1" lang="en-US" altLang="ja-JP" sz="800" b="0" dirty="0">
                          <a:solidFill>
                            <a:srgbClr val="FF0000"/>
                          </a:solidFill>
                        </a:rPr>
                        <a:t>※</a:t>
                      </a:r>
                      <a:r>
                        <a:rPr kumimoji="1" lang="ja-JP" altLang="en-US" sz="800" b="0" dirty="0">
                          <a:solidFill>
                            <a:srgbClr val="FF0000"/>
                          </a:solidFill>
                        </a:rPr>
                        <a:t>設定なしの場合は、作成した帳票が利用できません。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7962410"/>
                  </a:ext>
                </a:extLst>
              </a:tr>
              <a:tr h="265487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一覧から選択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すでに作成済みの場合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586445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「項目」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作成する帳票内の入力・閲覧項目を設定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665044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/>
                        <a:t>「レイアウト」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入力用、閲覧用の画面レイアウトの設定</a:t>
                      </a:r>
                      <a:endParaRPr kumimoji="1" lang="en-US" altLang="ja-JP" sz="100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（「項目」の配置など）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rgbClr val="FF0000"/>
                          </a:solidFill>
                        </a:rPr>
                        <a:t>レイアウト別に利用（使用）できる権限を設定</a:t>
                      </a:r>
                      <a:endParaRPr kumimoji="1" lang="en-US" altLang="ja-JP" sz="1000" b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kumimoji="1" lang="en-US" altLang="ja-JP" sz="800" b="0" dirty="0">
                          <a:solidFill>
                            <a:srgbClr val="FF0000"/>
                          </a:solidFill>
                        </a:rPr>
                        <a:t>※</a:t>
                      </a:r>
                      <a:r>
                        <a:rPr kumimoji="1" lang="ja-JP" altLang="en-US" sz="800" b="0" dirty="0">
                          <a:solidFill>
                            <a:srgbClr val="FF0000"/>
                          </a:solidFill>
                        </a:rPr>
                        <a:t>設定なしの場合は、「基本」で設定した権限が有効となります。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179892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/>
                        <a:t>「ビュー」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/>
                        <a:t>一覧表示の表示項目の設定</a:t>
                      </a:r>
                      <a:endParaRPr kumimoji="1" lang="en-US" altLang="ja-JP" sz="1000" b="0" dirty="0"/>
                    </a:p>
                    <a:p>
                      <a:r>
                        <a:rPr kumimoji="1" lang="ja-JP" altLang="en-US" sz="800" b="0" dirty="0">
                          <a:solidFill>
                            <a:srgbClr val="FF0000"/>
                          </a:solidFill>
                        </a:rPr>
                        <a:t>ビュー内の「</a:t>
                      </a:r>
                      <a:r>
                        <a:rPr lang="ja-JP" altLang="en-US" sz="800" dirty="0">
                          <a:solidFill>
                            <a:srgbClr val="FF0000"/>
                          </a:solidFill>
                          <a:effectLst/>
                        </a:rPr>
                        <a:t>新規作成画面 レイアウト</a:t>
                      </a:r>
                      <a:r>
                        <a:rPr kumimoji="1" lang="ja-JP" altLang="en-US" sz="800" b="0" dirty="0">
                          <a:solidFill>
                            <a:srgbClr val="FF0000"/>
                          </a:solidFill>
                        </a:rPr>
                        <a:t>」項目でレイアウトを選択していない場合、新規登録ボタンが表示されません。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b="0" dirty="0">
                          <a:solidFill>
                            <a:srgbClr val="FF0000"/>
                          </a:solidFill>
                        </a:rPr>
                        <a:t>ビュー別に利用（使用）できる権限を設定</a:t>
                      </a:r>
                      <a:endParaRPr kumimoji="1" lang="en-US" altLang="ja-JP" sz="1100" b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kumimoji="1" lang="en-US" altLang="ja-JP" sz="800" b="0" dirty="0">
                          <a:solidFill>
                            <a:srgbClr val="FF0000"/>
                          </a:solidFill>
                        </a:rPr>
                        <a:t>※</a:t>
                      </a:r>
                      <a:r>
                        <a:rPr kumimoji="1" lang="ja-JP" altLang="en-US" sz="800" b="0" dirty="0">
                          <a:solidFill>
                            <a:srgbClr val="FF0000"/>
                          </a:solidFill>
                        </a:rPr>
                        <a:t>設定なしの場合は、「基本」で設定した権限が有効となります。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328267"/>
                  </a:ext>
                </a:extLst>
              </a:tr>
            </a:tbl>
          </a:graphicData>
        </a:graphic>
      </p:graphicFrame>
      <p:sp>
        <p:nvSpPr>
          <p:cNvPr id="18" name="テキスト ボックス 17"/>
          <p:cNvSpPr txBox="1"/>
          <p:nvPr/>
        </p:nvSpPr>
        <p:spPr>
          <a:xfrm>
            <a:off x="107504" y="1484484"/>
            <a:ext cx="57182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>
                <a:solidFill>
                  <a:srgbClr val="FF0000"/>
                </a:solidFill>
              </a:rPr>
              <a:t>■</a:t>
            </a:r>
            <a:r>
              <a:rPr kumimoji="1" lang="en-US" altLang="ja-JP" sz="1600" dirty="0">
                <a:solidFill>
                  <a:srgbClr val="FF0000"/>
                </a:solidFill>
              </a:rPr>
              <a:t>D-Be</a:t>
            </a:r>
            <a:r>
              <a:rPr kumimoji="1" lang="ja-JP" altLang="en-US" sz="1600" dirty="0">
                <a:solidFill>
                  <a:srgbClr val="FF0000"/>
                </a:solidFill>
              </a:rPr>
              <a:t>を利用するために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最低限必要な設定項目</a:t>
            </a:r>
            <a:r>
              <a:rPr kumimoji="1" lang="ja-JP" altLang="en-US" sz="1600" dirty="0">
                <a:solidFill>
                  <a:srgbClr val="FF0000"/>
                </a:solidFill>
              </a:rPr>
              <a:t>と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作成順</a:t>
            </a:r>
          </a:p>
        </p:txBody>
      </p:sp>
      <p:sp>
        <p:nvSpPr>
          <p:cNvPr id="20" name="正方形/長方形 19"/>
          <p:cNvSpPr/>
          <p:nvPr/>
        </p:nvSpPr>
        <p:spPr bwMode="auto">
          <a:xfrm>
            <a:off x="496764" y="5640223"/>
            <a:ext cx="537277" cy="37601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正方形/長方形 20"/>
          <p:cNvSpPr/>
          <p:nvPr/>
        </p:nvSpPr>
        <p:spPr bwMode="auto">
          <a:xfrm>
            <a:off x="1069088" y="5640223"/>
            <a:ext cx="475818" cy="37601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正方形/長方形 21"/>
          <p:cNvSpPr/>
          <p:nvPr/>
        </p:nvSpPr>
        <p:spPr bwMode="auto">
          <a:xfrm>
            <a:off x="2879804" y="5640223"/>
            <a:ext cx="592832" cy="38456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正方形/長方形 22"/>
          <p:cNvSpPr/>
          <p:nvPr/>
        </p:nvSpPr>
        <p:spPr bwMode="auto">
          <a:xfrm>
            <a:off x="2133218" y="5640223"/>
            <a:ext cx="695440" cy="38456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96764" y="4560994"/>
            <a:ext cx="25619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>
                <a:solidFill>
                  <a:srgbClr val="FF0000"/>
                </a:solidFill>
              </a:rPr>
              <a:t>①「データベースカテゴリ設定」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80007" y="5311204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>
                <a:solidFill>
                  <a:srgbClr val="FF0000"/>
                </a:solidFill>
              </a:rPr>
              <a:t>②</a:t>
            </a:r>
            <a:endParaRPr kumimoji="1" lang="ja-JP" altLang="en-US" sz="1600" dirty="0">
              <a:solidFill>
                <a:srgbClr val="FF0000"/>
              </a:solidFill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1105505" y="5301669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>
                <a:solidFill>
                  <a:srgbClr val="FF0000"/>
                </a:solidFill>
              </a:rPr>
              <a:t>③</a:t>
            </a: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286013" y="5301669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>
                <a:solidFill>
                  <a:srgbClr val="FF0000"/>
                </a:solidFill>
              </a:rPr>
              <a:t>④</a:t>
            </a: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978907" y="5297864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>
                <a:solidFill>
                  <a:srgbClr val="FF0000"/>
                </a:solidFill>
              </a:rPr>
              <a:t>⑤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96764" y="6148057"/>
            <a:ext cx="1678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</a:rPr>
              <a:t>「データベース書式設定」</a:t>
            </a:r>
          </a:p>
        </p:txBody>
      </p:sp>
      <p:cxnSp>
        <p:nvCxnSpPr>
          <p:cNvPr id="31" name="直線矢印コネクタ 30"/>
          <p:cNvCxnSpPr/>
          <p:nvPr/>
        </p:nvCxnSpPr>
        <p:spPr bwMode="auto">
          <a:xfrm>
            <a:off x="1544906" y="5024097"/>
            <a:ext cx="0" cy="292647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2" name="正方形/長方形 31"/>
          <p:cNvSpPr/>
          <p:nvPr/>
        </p:nvSpPr>
        <p:spPr bwMode="auto">
          <a:xfrm>
            <a:off x="1679660" y="766736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利用者側画面構成</a:t>
            </a:r>
          </a:p>
        </p:txBody>
      </p:sp>
      <p:sp>
        <p:nvSpPr>
          <p:cNvPr id="33" name="正方形/長方形 32"/>
          <p:cNvSpPr/>
          <p:nvPr/>
        </p:nvSpPr>
        <p:spPr bwMode="auto">
          <a:xfrm>
            <a:off x="3566417" y="764704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管理者側画面構成</a:t>
            </a:r>
          </a:p>
        </p:txBody>
      </p:sp>
    </p:spTree>
    <p:extLst>
      <p:ext uri="{BB962C8B-B14F-4D97-AF65-F5344CB8AC3E}">
        <p14:creationId xmlns:p14="http://schemas.microsoft.com/office/powerpoint/2010/main" val="1250938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図 38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370919" y="4394200"/>
            <a:ext cx="6516000" cy="20160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5" name="図 4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586242"/>
            <a:ext cx="7212238" cy="2448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cxnSp>
        <p:nvCxnSpPr>
          <p:cNvPr id="34" name="直線矢印コネクタ 33"/>
          <p:cNvCxnSpPr/>
          <p:nvPr/>
        </p:nvCxnSpPr>
        <p:spPr bwMode="auto">
          <a:xfrm>
            <a:off x="3173832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正方形/長方形 36"/>
          <p:cNvSpPr/>
          <p:nvPr/>
        </p:nvSpPr>
        <p:spPr bwMode="auto">
          <a:xfrm>
            <a:off x="17160" y="763570"/>
            <a:ext cx="1458496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ステップ</a:t>
            </a:r>
            <a:r>
              <a:rPr kumimoji="1" lang="en-US" altLang="ja-JP" sz="16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kumimoji="1" lang="ja-JP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正方形/長方形 35"/>
          <p:cNvSpPr/>
          <p:nvPr/>
        </p:nvSpPr>
        <p:spPr bwMode="auto">
          <a:xfrm>
            <a:off x="5438625" y="771381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帳票作成の流れ</a:t>
            </a:r>
          </a:p>
        </p:txBody>
      </p:sp>
      <p:sp>
        <p:nvSpPr>
          <p:cNvPr id="38" name="正方形/長方形 37"/>
          <p:cNvSpPr/>
          <p:nvPr/>
        </p:nvSpPr>
        <p:spPr bwMode="auto">
          <a:xfrm>
            <a:off x="7350296" y="785356"/>
            <a:ext cx="1382518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帳票作成の流れ</a:t>
            </a:r>
            <a:endParaRPr kumimoji="1" lang="en-US" altLang="ja-JP" sz="10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（画面）</a:t>
            </a:r>
          </a:p>
        </p:txBody>
      </p:sp>
      <p:cxnSp>
        <p:nvCxnSpPr>
          <p:cNvPr id="41" name="直線矢印コネクタ 40"/>
          <p:cNvCxnSpPr/>
          <p:nvPr/>
        </p:nvCxnSpPr>
        <p:spPr bwMode="auto">
          <a:xfrm>
            <a:off x="5057006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42" name="直線矢印コネクタ 41"/>
          <p:cNvCxnSpPr/>
          <p:nvPr/>
        </p:nvCxnSpPr>
        <p:spPr bwMode="auto">
          <a:xfrm>
            <a:off x="6918248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4" name="テキスト ボックス 13"/>
          <p:cNvSpPr txBox="1"/>
          <p:nvPr/>
        </p:nvSpPr>
        <p:spPr>
          <a:xfrm>
            <a:off x="33908" y="1187253"/>
            <a:ext cx="25619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>
                <a:solidFill>
                  <a:srgbClr val="FF0000"/>
                </a:solidFill>
              </a:rPr>
              <a:t>①「データベースカテゴリ設定」</a:t>
            </a:r>
          </a:p>
        </p:txBody>
      </p:sp>
      <p:sp>
        <p:nvSpPr>
          <p:cNvPr id="17" name="正方形/長方形 16"/>
          <p:cNvSpPr/>
          <p:nvPr/>
        </p:nvSpPr>
        <p:spPr bwMode="auto">
          <a:xfrm>
            <a:off x="2555194" y="1538244"/>
            <a:ext cx="649480" cy="29540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正方形/長方形 18"/>
          <p:cNvSpPr/>
          <p:nvPr/>
        </p:nvSpPr>
        <p:spPr bwMode="auto">
          <a:xfrm>
            <a:off x="2393731" y="4545976"/>
            <a:ext cx="2830359" cy="367469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0" name="直線矢印コネクタ 19"/>
          <p:cNvCxnSpPr>
            <a:cxnSpLocks/>
          </p:cNvCxnSpPr>
          <p:nvPr/>
        </p:nvCxnSpPr>
        <p:spPr bwMode="auto">
          <a:xfrm>
            <a:off x="2894347" y="1846970"/>
            <a:ext cx="835727" cy="2699006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9" name="テキスト ボックス 8"/>
          <p:cNvSpPr txBox="1"/>
          <p:nvPr/>
        </p:nvSpPr>
        <p:spPr>
          <a:xfrm>
            <a:off x="64573" y="4394200"/>
            <a:ext cx="21996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</a:rPr>
              <a:t>「新規登録」からカテゴリ名を登録</a:t>
            </a:r>
          </a:p>
        </p:txBody>
      </p:sp>
      <p:sp>
        <p:nvSpPr>
          <p:cNvPr id="24" name="楕円 23"/>
          <p:cNvSpPr/>
          <p:nvPr/>
        </p:nvSpPr>
        <p:spPr bwMode="auto">
          <a:xfrm>
            <a:off x="3042742" y="1348179"/>
            <a:ext cx="296882" cy="29688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2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kumimoji="1" lang="ja-JP" altLang="en-US" sz="1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5" name="楕円 24"/>
          <p:cNvSpPr/>
          <p:nvPr/>
        </p:nvSpPr>
        <p:spPr bwMode="auto">
          <a:xfrm>
            <a:off x="5085839" y="4361497"/>
            <a:ext cx="296882" cy="29688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2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kumimoji="1" lang="ja-JP" altLang="en-US" sz="1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正方形/長方形 27"/>
          <p:cNvSpPr/>
          <p:nvPr/>
        </p:nvSpPr>
        <p:spPr bwMode="auto">
          <a:xfrm>
            <a:off x="1679660" y="766736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利用者側画面構成</a:t>
            </a:r>
          </a:p>
        </p:txBody>
      </p:sp>
      <p:sp>
        <p:nvSpPr>
          <p:cNvPr id="29" name="正方形/長方形 28"/>
          <p:cNvSpPr/>
          <p:nvPr/>
        </p:nvSpPr>
        <p:spPr bwMode="auto">
          <a:xfrm>
            <a:off x="3566417" y="764704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管理者側画面構成</a:t>
            </a:r>
          </a:p>
        </p:txBody>
      </p:sp>
    </p:spTree>
    <p:extLst>
      <p:ext uri="{BB962C8B-B14F-4D97-AF65-F5344CB8AC3E}">
        <p14:creationId xmlns:p14="http://schemas.microsoft.com/office/powerpoint/2010/main" val="29201690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26503" y="1992061"/>
            <a:ext cx="6428389" cy="2952000"/>
          </a:xfrm>
          <a:prstGeom prst="rect">
            <a:avLst/>
          </a:prstGeom>
          <a:ln w="15875">
            <a:solidFill>
              <a:schemeClr val="tx1">
                <a:alpha val="96000"/>
              </a:schemeClr>
            </a:solidFill>
          </a:ln>
        </p:spPr>
      </p:pic>
      <p:pic>
        <p:nvPicPr>
          <p:cNvPr id="19" name="図 18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73134" y="1500423"/>
            <a:ext cx="8100000" cy="288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cxnSp>
        <p:nvCxnSpPr>
          <p:cNvPr id="34" name="直線矢印コネクタ 33"/>
          <p:cNvCxnSpPr/>
          <p:nvPr/>
        </p:nvCxnSpPr>
        <p:spPr bwMode="auto">
          <a:xfrm>
            <a:off x="3173832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正方形/長方形 36"/>
          <p:cNvSpPr/>
          <p:nvPr/>
        </p:nvSpPr>
        <p:spPr bwMode="auto">
          <a:xfrm>
            <a:off x="17160" y="763570"/>
            <a:ext cx="1458496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ステップ</a:t>
            </a:r>
            <a:r>
              <a:rPr kumimoji="1" lang="en-US" altLang="ja-JP" sz="16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kumimoji="1" lang="ja-JP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正方形/長方形 35"/>
          <p:cNvSpPr/>
          <p:nvPr/>
        </p:nvSpPr>
        <p:spPr bwMode="auto">
          <a:xfrm>
            <a:off x="5438625" y="771381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帳票作成の流れ</a:t>
            </a:r>
          </a:p>
        </p:txBody>
      </p:sp>
      <p:sp>
        <p:nvSpPr>
          <p:cNvPr id="38" name="正方形/長方形 37"/>
          <p:cNvSpPr/>
          <p:nvPr/>
        </p:nvSpPr>
        <p:spPr bwMode="auto">
          <a:xfrm>
            <a:off x="7350296" y="785356"/>
            <a:ext cx="1382518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帳票作成の流れ</a:t>
            </a:r>
            <a:endParaRPr kumimoji="1" lang="en-US" altLang="ja-JP" sz="10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（画面）</a:t>
            </a:r>
          </a:p>
        </p:txBody>
      </p:sp>
      <p:cxnSp>
        <p:nvCxnSpPr>
          <p:cNvPr id="41" name="直線矢印コネクタ 40"/>
          <p:cNvCxnSpPr/>
          <p:nvPr/>
        </p:nvCxnSpPr>
        <p:spPr bwMode="auto">
          <a:xfrm>
            <a:off x="5057006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42" name="直線矢印コネクタ 41"/>
          <p:cNvCxnSpPr/>
          <p:nvPr/>
        </p:nvCxnSpPr>
        <p:spPr bwMode="auto">
          <a:xfrm>
            <a:off x="6918248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4" name="テキスト ボックス 13"/>
          <p:cNvSpPr txBox="1"/>
          <p:nvPr/>
        </p:nvSpPr>
        <p:spPr>
          <a:xfrm>
            <a:off x="33908" y="1169173"/>
            <a:ext cx="50401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>
                <a:solidFill>
                  <a:srgbClr val="FF0000"/>
                </a:solidFill>
              </a:rPr>
              <a:t>②</a:t>
            </a:r>
            <a:r>
              <a:rPr kumimoji="1" lang="ja-JP" altLang="en-US" sz="1600" dirty="0">
                <a:solidFill>
                  <a:srgbClr val="FF0000"/>
                </a:solidFill>
              </a:rPr>
              <a:t>「データベース書式設定」　→　「新規登録」</a:t>
            </a:r>
            <a:r>
              <a:rPr kumimoji="1" lang="en-US" altLang="ja-JP" sz="1600" dirty="0">
                <a:solidFill>
                  <a:srgbClr val="FF0000"/>
                </a:solidFill>
              </a:rPr>
              <a:t>=</a:t>
            </a:r>
            <a:r>
              <a:rPr kumimoji="1" lang="ja-JP" altLang="en-US" sz="1600" dirty="0">
                <a:solidFill>
                  <a:srgbClr val="FF0000"/>
                </a:solidFill>
              </a:rPr>
              <a:t>「基本」タブ</a:t>
            </a:r>
          </a:p>
        </p:txBody>
      </p:sp>
      <p:sp>
        <p:nvSpPr>
          <p:cNvPr id="22" name="正方形/長方形 21"/>
          <p:cNvSpPr/>
          <p:nvPr/>
        </p:nvSpPr>
        <p:spPr bwMode="auto">
          <a:xfrm>
            <a:off x="2153540" y="1960634"/>
            <a:ext cx="615297" cy="28691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30398" y="5116273"/>
            <a:ext cx="294343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>
                <a:solidFill>
                  <a:srgbClr val="FF0000"/>
                </a:solidFill>
              </a:rPr>
              <a:t>「識別</a:t>
            </a:r>
            <a:r>
              <a:rPr kumimoji="1" lang="en-US" altLang="ja-JP" sz="1100" dirty="0">
                <a:solidFill>
                  <a:srgbClr val="FF0000"/>
                </a:solidFill>
              </a:rPr>
              <a:t>ID</a:t>
            </a:r>
            <a:r>
              <a:rPr kumimoji="1" lang="ja-JP" altLang="en-US" sz="1100" dirty="0">
                <a:solidFill>
                  <a:srgbClr val="FF0000"/>
                </a:solidFill>
              </a:rPr>
              <a:t>」・・・・各登録情報ごとにつけられる名前</a:t>
            </a:r>
            <a:endParaRPr kumimoji="1" lang="en-US" altLang="ja-JP" sz="1100" dirty="0">
              <a:solidFill>
                <a:srgbClr val="FF0000"/>
              </a:solidFill>
            </a:endParaRPr>
          </a:p>
          <a:p>
            <a:r>
              <a:rPr lang="ja-JP" altLang="en-US" sz="1100" dirty="0">
                <a:solidFill>
                  <a:srgbClr val="FF0000"/>
                </a:solidFill>
              </a:rPr>
              <a:t>「識別</a:t>
            </a:r>
            <a:r>
              <a:rPr lang="en-US" altLang="ja-JP" sz="1100" dirty="0">
                <a:solidFill>
                  <a:srgbClr val="FF0000"/>
                </a:solidFill>
              </a:rPr>
              <a:t>ID</a:t>
            </a:r>
            <a:r>
              <a:rPr lang="ja-JP" altLang="en-US" sz="1100" dirty="0">
                <a:solidFill>
                  <a:srgbClr val="FF0000"/>
                </a:solidFill>
              </a:rPr>
              <a:t>連番桁数」・・・識別</a:t>
            </a:r>
            <a:r>
              <a:rPr lang="en-US" altLang="ja-JP" sz="1100" dirty="0">
                <a:solidFill>
                  <a:srgbClr val="FF0000"/>
                </a:solidFill>
              </a:rPr>
              <a:t>ID</a:t>
            </a:r>
            <a:r>
              <a:rPr lang="ja-JP" altLang="en-US" sz="1100" dirty="0">
                <a:solidFill>
                  <a:srgbClr val="FF0000"/>
                </a:solidFill>
              </a:rPr>
              <a:t>名に紐づけられる</a:t>
            </a:r>
            <a:endParaRPr lang="en-US" altLang="ja-JP" sz="1100" dirty="0">
              <a:solidFill>
                <a:srgbClr val="FF0000"/>
              </a:solidFill>
            </a:endParaRPr>
          </a:p>
          <a:p>
            <a:r>
              <a:rPr lang="ja-JP" altLang="en-US" sz="1100" dirty="0">
                <a:solidFill>
                  <a:srgbClr val="FF0000"/>
                </a:solidFill>
              </a:rPr>
              <a:t>　　　　　　　　　　　　　　　番号の桁数</a:t>
            </a:r>
            <a:endParaRPr lang="en-US" altLang="ja-JP" sz="1100" dirty="0">
              <a:solidFill>
                <a:srgbClr val="FF0000"/>
              </a:solidFill>
            </a:endParaRPr>
          </a:p>
          <a:p>
            <a:r>
              <a:rPr kumimoji="1" lang="ja-JP" altLang="en-US" sz="1100" dirty="0">
                <a:solidFill>
                  <a:srgbClr val="FF0000"/>
                </a:solidFill>
              </a:rPr>
              <a:t>「マスタ設定」・・・マスターとして使用していく帳票の</a:t>
            </a:r>
            <a:endParaRPr kumimoji="1" lang="en-US" altLang="ja-JP" sz="1100" dirty="0">
              <a:solidFill>
                <a:srgbClr val="FF0000"/>
              </a:solidFill>
            </a:endParaRPr>
          </a:p>
          <a:p>
            <a:r>
              <a:rPr lang="ja-JP" altLang="en-US" sz="1100" dirty="0">
                <a:solidFill>
                  <a:srgbClr val="FF0000"/>
                </a:solidFill>
              </a:rPr>
              <a:t>　　　　　　　　　　　場合は、チェックをつける</a:t>
            </a:r>
            <a:endParaRPr lang="en-US" altLang="ja-JP" sz="1100" dirty="0">
              <a:solidFill>
                <a:srgbClr val="FF0000"/>
              </a:solidFill>
            </a:endParaRPr>
          </a:p>
          <a:p>
            <a:r>
              <a:rPr kumimoji="1" lang="ja-JP" altLang="en-US" sz="1100" dirty="0">
                <a:solidFill>
                  <a:srgbClr val="FF0000"/>
                </a:solidFill>
              </a:rPr>
              <a:t>「権限」・・・帳票全体に関する権限</a:t>
            </a:r>
          </a:p>
        </p:txBody>
      </p:sp>
      <p:sp>
        <p:nvSpPr>
          <p:cNvPr id="31" name="正方形/長方形 30"/>
          <p:cNvSpPr/>
          <p:nvPr/>
        </p:nvSpPr>
        <p:spPr bwMode="auto">
          <a:xfrm>
            <a:off x="226503" y="1462216"/>
            <a:ext cx="536895" cy="357633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正方形/長方形 31"/>
          <p:cNvSpPr/>
          <p:nvPr/>
        </p:nvSpPr>
        <p:spPr bwMode="auto">
          <a:xfrm>
            <a:off x="1679660" y="766736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利用者側画面構成</a:t>
            </a:r>
          </a:p>
        </p:txBody>
      </p:sp>
      <p:sp>
        <p:nvSpPr>
          <p:cNvPr id="33" name="正方形/長方形 32"/>
          <p:cNvSpPr/>
          <p:nvPr/>
        </p:nvSpPr>
        <p:spPr bwMode="auto">
          <a:xfrm>
            <a:off x="3566417" y="764704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管理者側画面構成</a:t>
            </a:r>
          </a:p>
        </p:txBody>
      </p:sp>
      <p:pic>
        <p:nvPicPr>
          <p:cNvPr id="6" name="図 5"/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241393" y="1936640"/>
            <a:ext cx="5796000" cy="42480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cxnSp>
        <p:nvCxnSpPr>
          <p:cNvPr id="26" name="直線矢印コネクタ 25"/>
          <p:cNvCxnSpPr>
            <a:cxnSpLocks/>
          </p:cNvCxnSpPr>
          <p:nvPr/>
        </p:nvCxnSpPr>
        <p:spPr bwMode="auto">
          <a:xfrm>
            <a:off x="2460823" y="2261943"/>
            <a:ext cx="755745" cy="642319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756026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53270" y="2044435"/>
            <a:ext cx="5904000" cy="31320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5030" y="3227636"/>
            <a:ext cx="5457124" cy="33120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26" name="図 25"/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26265" y="1574427"/>
            <a:ext cx="8100000" cy="288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cxnSp>
        <p:nvCxnSpPr>
          <p:cNvPr id="34" name="直線矢印コネクタ 33"/>
          <p:cNvCxnSpPr/>
          <p:nvPr/>
        </p:nvCxnSpPr>
        <p:spPr bwMode="auto">
          <a:xfrm>
            <a:off x="3173832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正方形/長方形 36"/>
          <p:cNvSpPr/>
          <p:nvPr/>
        </p:nvSpPr>
        <p:spPr bwMode="auto">
          <a:xfrm>
            <a:off x="17160" y="763570"/>
            <a:ext cx="1458496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ステップ</a:t>
            </a:r>
            <a:r>
              <a:rPr kumimoji="1" lang="en-US" altLang="ja-JP" sz="16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kumimoji="1" lang="ja-JP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正方形/長方形 35"/>
          <p:cNvSpPr/>
          <p:nvPr/>
        </p:nvSpPr>
        <p:spPr bwMode="auto">
          <a:xfrm>
            <a:off x="5438625" y="771381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帳票作成の流れ</a:t>
            </a:r>
          </a:p>
        </p:txBody>
      </p:sp>
      <p:sp>
        <p:nvSpPr>
          <p:cNvPr id="38" name="正方形/長方形 37"/>
          <p:cNvSpPr/>
          <p:nvPr/>
        </p:nvSpPr>
        <p:spPr bwMode="auto">
          <a:xfrm>
            <a:off x="7350296" y="785356"/>
            <a:ext cx="1382518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帳票作成の流れ</a:t>
            </a:r>
            <a:endParaRPr kumimoji="1" lang="en-US" altLang="ja-JP" sz="10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（画面）</a:t>
            </a:r>
          </a:p>
        </p:txBody>
      </p:sp>
      <p:cxnSp>
        <p:nvCxnSpPr>
          <p:cNvPr id="41" name="直線矢印コネクタ 40"/>
          <p:cNvCxnSpPr/>
          <p:nvPr/>
        </p:nvCxnSpPr>
        <p:spPr bwMode="auto">
          <a:xfrm>
            <a:off x="5057006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42" name="直線矢印コネクタ 41"/>
          <p:cNvCxnSpPr/>
          <p:nvPr/>
        </p:nvCxnSpPr>
        <p:spPr bwMode="auto">
          <a:xfrm>
            <a:off x="6918248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4" name="テキスト ボックス 13"/>
          <p:cNvSpPr txBox="1"/>
          <p:nvPr/>
        </p:nvSpPr>
        <p:spPr>
          <a:xfrm>
            <a:off x="33908" y="1160638"/>
            <a:ext cx="56348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>
                <a:solidFill>
                  <a:srgbClr val="FF0000"/>
                </a:solidFill>
              </a:rPr>
              <a:t>③</a:t>
            </a:r>
            <a:r>
              <a:rPr kumimoji="1" lang="ja-JP" altLang="en-US" sz="1600" dirty="0">
                <a:solidFill>
                  <a:srgbClr val="FF0000"/>
                </a:solidFill>
              </a:rPr>
              <a:t>「データベース書式設定」　→　選択された帳票　→　「項目」タブ</a:t>
            </a:r>
          </a:p>
        </p:txBody>
      </p:sp>
      <p:sp>
        <p:nvSpPr>
          <p:cNvPr id="19" name="正方形/長方形 18"/>
          <p:cNvSpPr/>
          <p:nvPr/>
        </p:nvSpPr>
        <p:spPr bwMode="auto">
          <a:xfrm>
            <a:off x="683567" y="1517622"/>
            <a:ext cx="541226" cy="395068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正方形/長方形 22"/>
          <p:cNvSpPr/>
          <p:nvPr/>
        </p:nvSpPr>
        <p:spPr bwMode="auto">
          <a:xfrm>
            <a:off x="2511454" y="1996264"/>
            <a:ext cx="718338" cy="284394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5" name="直線矢印コネクタ 24"/>
          <p:cNvCxnSpPr>
            <a:cxnSpLocks/>
            <a:stCxn id="23" idx="2"/>
          </p:cNvCxnSpPr>
          <p:nvPr/>
        </p:nvCxnSpPr>
        <p:spPr bwMode="auto">
          <a:xfrm>
            <a:off x="2870623" y="2280658"/>
            <a:ext cx="1052668" cy="873445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28" name="正方形/長方形 27"/>
          <p:cNvSpPr/>
          <p:nvPr/>
        </p:nvSpPr>
        <p:spPr bwMode="auto">
          <a:xfrm>
            <a:off x="3549695" y="3240281"/>
            <a:ext cx="3016793" cy="418744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楕円 29"/>
          <p:cNvSpPr/>
          <p:nvPr/>
        </p:nvSpPr>
        <p:spPr bwMode="auto">
          <a:xfrm>
            <a:off x="3100615" y="1803868"/>
            <a:ext cx="296882" cy="29688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2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kumimoji="1" lang="ja-JP" altLang="en-US" sz="1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1" name="楕円 30"/>
          <p:cNvSpPr/>
          <p:nvPr/>
        </p:nvSpPr>
        <p:spPr bwMode="auto">
          <a:xfrm>
            <a:off x="6377696" y="3042429"/>
            <a:ext cx="296882" cy="29688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2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kumimoji="1" lang="ja-JP" altLang="en-US" sz="1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3295578" y="2067880"/>
            <a:ext cx="2430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>
                <a:solidFill>
                  <a:srgbClr val="FF0000"/>
                </a:solidFill>
              </a:rPr>
              <a:t>「項目新規追加」から項目を作成、設定</a:t>
            </a: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6674578" y="2774933"/>
            <a:ext cx="19207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solidFill>
                  <a:srgbClr val="FF0000"/>
                </a:solidFill>
              </a:rPr>
              <a:t>※</a:t>
            </a:r>
            <a:r>
              <a:rPr kumimoji="1" lang="ja-JP" altLang="en-US" sz="1100" dirty="0">
                <a:solidFill>
                  <a:srgbClr val="FF0000"/>
                </a:solidFill>
              </a:rPr>
              <a:t>「項目名」と「タイプ」以外は、</a:t>
            </a:r>
            <a:endParaRPr kumimoji="1" lang="en-US" altLang="ja-JP" sz="1100" dirty="0">
              <a:solidFill>
                <a:srgbClr val="FF0000"/>
              </a:solidFill>
            </a:endParaRPr>
          </a:p>
          <a:p>
            <a:r>
              <a:rPr kumimoji="1" lang="ja-JP" altLang="en-US" sz="1100" dirty="0">
                <a:solidFill>
                  <a:srgbClr val="FF0000"/>
                </a:solidFill>
              </a:rPr>
              <a:t>デフォルト値のままでも登録可</a:t>
            </a: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76671" y="5374898"/>
            <a:ext cx="358143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100" dirty="0">
                <a:solidFill>
                  <a:srgbClr val="FF0000"/>
                </a:solidFill>
              </a:rPr>
              <a:t>データベース連携（帳票の連携）をする場合は、</a:t>
            </a:r>
            <a:endParaRPr lang="en-US" altLang="ja-JP" sz="1100" dirty="0">
              <a:solidFill>
                <a:srgbClr val="FF0000"/>
              </a:solidFill>
            </a:endParaRPr>
          </a:p>
          <a:p>
            <a:r>
              <a:rPr lang="ja-JP" altLang="en-US" sz="1100" dirty="0">
                <a:solidFill>
                  <a:srgbClr val="FF0000"/>
                </a:solidFill>
              </a:rPr>
              <a:t>キー項目を</a:t>
            </a:r>
            <a:r>
              <a:rPr kumimoji="1" lang="ja-JP" altLang="en-US" sz="1100" dirty="0">
                <a:solidFill>
                  <a:srgbClr val="FF0000"/>
                </a:solidFill>
              </a:rPr>
              <a:t>設定しておく必要があります。</a:t>
            </a:r>
            <a:endParaRPr kumimoji="1" lang="en-US" altLang="ja-JP" sz="1100" dirty="0">
              <a:solidFill>
                <a:srgbClr val="FF0000"/>
              </a:solidFill>
            </a:endParaRPr>
          </a:p>
          <a:p>
            <a:r>
              <a:rPr lang="ja-JP" altLang="en-US" sz="1100" dirty="0">
                <a:solidFill>
                  <a:srgbClr val="FF0000"/>
                </a:solidFill>
              </a:rPr>
              <a:t>且つ、マスターデータベースとしての設定も必要です。（</a:t>
            </a:r>
            <a:r>
              <a:rPr lang="en-US" altLang="ja-JP" sz="1100" dirty="0">
                <a:solidFill>
                  <a:srgbClr val="FF0000"/>
                </a:solidFill>
              </a:rPr>
              <a:t>P17</a:t>
            </a:r>
            <a:r>
              <a:rPr lang="ja-JP" altLang="en-US" sz="1100" dirty="0">
                <a:solidFill>
                  <a:srgbClr val="FF0000"/>
                </a:solidFill>
              </a:rPr>
              <a:t>）</a:t>
            </a:r>
            <a:endParaRPr kumimoji="1" lang="ja-JP" altLang="en-US" sz="1100" dirty="0">
              <a:solidFill>
                <a:srgbClr val="FF0000"/>
              </a:solidFill>
            </a:endParaRPr>
          </a:p>
        </p:txBody>
      </p:sp>
      <p:sp>
        <p:nvSpPr>
          <p:cNvPr id="43" name="正方形/長方形 42"/>
          <p:cNvSpPr/>
          <p:nvPr/>
        </p:nvSpPr>
        <p:spPr bwMode="auto">
          <a:xfrm>
            <a:off x="3566417" y="4929561"/>
            <a:ext cx="2204660" cy="230737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4" name="直線矢印コネクタ 43"/>
          <p:cNvCxnSpPr>
            <a:cxnSpLocks/>
          </p:cNvCxnSpPr>
          <p:nvPr/>
        </p:nvCxnSpPr>
        <p:spPr bwMode="auto">
          <a:xfrm flipV="1">
            <a:off x="2958016" y="5039510"/>
            <a:ext cx="587014" cy="494690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45" name="正方形/長方形 44"/>
          <p:cNvSpPr/>
          <p:nvPr/>
        </p:nvSpPr>
        <p:spPr bwMode="auto">
          <a:xfrm>
            <a:off x="1679660" y="766736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利用者側画面構成</a:t>
            </a:r>
          </a:p>
        </p:txBody>
      </p:sp>
      <p:sp>
        <p:nvSpPr>
          <p:cNvPr id="46" name="正方形/長方形 45"/>
          <p:cNvSpPr/>
          <p:nvPr/>
        </p:nvSpPr>
        <p:spPr bwMode="auto">
          <a:xfrm>
            <a:off x="3566417" y="764704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管理者側画面構成</a:t>
            </a:r>
          </a:p>
        </p:txBody>
      </p:sp>
    </p:spTree>
    <p:extLst>
      <p:ext uri="{BB962C8B-B14F-4D97-AF65-F5344CB8AC3E}">
        <p14:creationId xmlns:p14="http://schemas.microsoft.com/office/powerpoint/2010/main" val="1783214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26057" y="1564520"/>
            <a:ext cx="8100000" cy="288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cxnSp>
        <p:nvCxnSpPr>
          <p:cNvPr id="34" name="直線矢印コネクタ 33"/>
          <p:cNvCxnSpPr/>
          <p:nvPr/>
        </p:nvCxnSpPr>
        <p:spPr bwMode="auto">
          <a:xfrm>
            <a:off x="3173832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正方形/長方形 36"/>
          <p:cNvSpPr/>
          <p:nvPr/>
        </p:nvSpPr>
        <p:spPr bwMode="auto">
          <a:xfrm>
            <a:off x="17160" y="763570"/>
            <a:ext cx="1458496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ステップ</a:t>
            </a:r>
            <a:r>
              <a:rPr kumimoji="1" lang="en-US" altLang="ja-JP" sz="16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kumimoji="1" lang="ja-JP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正方形/長方形 35"/>
          <p:cNvSpPr/>
          <p:nvPr/>
        </p:nvSpPr>
        <p:spPr bwMode="auto">
          <a:xfrm>
            <a:off x="5438625" y="771381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帳票作成の流れ</a:t>
            </a:r>
          </a:p>
        </p:txBody>
      </p:sp>
      <p:sp>
        <p:nvSpPr>
          <p:cNvPr id="38" name="正方形/長方形 37"/>
          <p:cNvSpPr/>
          <p:nvPr/>
        </p:nvSpPr>
        <p:spPr bwMode="auto">
          <a:xfrm>
            <a:off x="7350296" y="785356"/>
            <a:ext cx="1382518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帳票作成の流れ</a:t>
            </a:r>
            <a:endParaRPr kumimoji="1" lang="en-US" altLang="ja-JP" sz="10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（画面）</a:t>
            </a:r>
          </a:p>
        </p:txBody>
      </p:sp>
      <p:cxnSp>
        <p:nvCxnSpPr>
          <p:cNvPr id="41" name="直線矢印コネクタ 40"/>
          <p:cNvCxnSpPr/>
          <p:nvPr/>
        </p:nvCxnSpPr>
        <p:spPr bwMode="auto">
          <a:xfrm>
            <a:off x="5057006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42" name="直線矢印コネクタ 41"/>
          <p:cNvCxnSpPr/>
          <p:nvPr/>
        </p:nvCxnSpPr>
        <p:spPr bwMode="auto">
          <a:xfrm>
            <a:off x="6918248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4" name="テキスト ボックス 13"/>
          <p:cNvSpPr txBox="1"/>
          <p:nvPr/>
        </p:nvSpPr>
        <p:spPr>
          <a:xfrm>
            <a:off x="33908" y="1160638"/>
            <a:ext cx="56348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>
                <a:solidFill>
                  <a:srgbClr val="FF0000"/>
                </a:solidFill>
              </a:rPr>
              <a:t>③</a:t>
            </a:r>
            <a:r>
              <a:rPr kumimoji="1" lang="ja-JP" altLang="en-US" sz="1600" dirty="0">
                <a:solidFill>
                  <a:srgbClr val="FF0000"/>
                </a:solidFill>
              </a:rPr>
              <a:t>「データベース書式設定」　→　選択された帳票　→　「項目」タブ</a:t>
            </a:r>
          </a:p>
        </p:txBody>
      </p:sp>
      <p:sp>
        <p:nvSpPr>
          <p:cNvPr id="19" name="正方形/長方形 18"/>
          <p:cNvSpPr/>
          <p:nvPr/>
        </p:nvSpPr>
        <p:spPr bwMode="auto">
          <a:xfrm>
            <a:off x="796954" y="1493240"/>
            <a:ext cx="520118" cy="419449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26" name="表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693393"/>
              </p:ext>
            </p:extLst>
          </p:nvPr>
        </p:nvGraphicFramePr>
        <p:xfrm>
          <a:off x="395536" y="2184277"/>
          <a:ext cx="4104456" cy="41130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4351">
                  <a:extLst>
                    <a:ext uri="{9D8B030D-6E8A-4147-A177-3AD203B41FA5}">
                      <a16:colId xmlns:a16="http://schemas.microsoft.com/office/drawing/2014/main" val="3391472255"/>
                    </a:ext>
                  </a:extLst>
                </a:gridCol>
                <a:gridCol w="2420105">
                  <a:extLst>
                    <a:ext uri="{9D8B030D-6E8A-4147-A177-3AD203B41FA5}">
                      <a16:colId xmlns:a16="http://schemas.microsoft.com/office/drawing/2014/main" val="1196871751"/>
                    </a:ext>
                  </a:extLst>
                </a:gridCol>
              </a:tblGrid>
              <a:tr h="26548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メニュー名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内容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6200857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テキスト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半角、全角可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3070080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数字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半角数字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7962410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有</a:t>
                      </a:r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初期値をどちらにするかの設定可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586445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一択（コンボボックス）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プルダウン表示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665044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一択（ラジオボタン）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表示選択項目を強制改行指定可</a:t>
                      </a:r>
                      <a:endParaRPr kumimoji="1" lang="en-US" altLang="ja-JP" sz="100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（改行は</a:t>
                      </a:r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箇所のみ）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179892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複数選択（リストボックス）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「</a:t>
                      </a:r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</a:rPr>
                        <a:t>CTRL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」を押しながら複数選択が可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328267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複数選択（チェックボックス）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複数の項目にチェック印が可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509131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複数行テキスト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半角、全角可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055369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添付ファイル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ファイル添付が可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6295682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日付（年月日）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カレンダーから選択（手入力も可）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1599392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日時（年月日時分）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時間は、プルダウンから選択（手入力も可）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9886015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日付期間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年月日～年月日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531197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日時期間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年月日時分～年月日時分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911366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時間（時分）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プルダウンから選択（手入力も可）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308020"/>
                  </a:ext>
                </a:extLst>
              </a:tr>
            </a:tbl>
          </a:graphicData>
        </a:graphic>
      </p:graphicFrame>
      <p:graphicFrame>
        <p:nvGraphicFramePr>
          <p:cNvPr id="27" name="表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750538"/>
              </p:ext>
            </p:extLst>
          </p:nvPr>
        </p:nvGraphicFramePr>
        <p:xfrm>
          <a:off x="4700171" y="2184277"/>
          <a:ext cx="4263341" cy="2111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1989">
                  <a:extLst>
                    <a:ext uri="{9D8B030D-6E8A-4147-A177-3AD203B41FA5}">
                      <a16:colId xmlns:a16="http://schemas.microsoft.com/office/drawing/2014/main" val="3391472255"/>
                    </a:ext>
                  </a:extLst>
                </a:gridCol>
                <a:gridCol w="2951352">
                  <a:extLst>
                    <a:ext uri="{9D8B030D-6E8A-4147-A177-3AD203B41FA5}">
                      <a16:colId xmlns:a16="http://schemas.microsoft.com/office/drawing/2014/main" val="1196871751"/>
                    </a:ext>
                  </a:extLst>
                </a:gridCol>
              </a:tblGrid>
              <a:tr h="26548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メニュー名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内容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6200857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計算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計算式を入力可</a:t>
                      </a:r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</a:rPr>
                        <a:t>(PHP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関係の利用可</a:t>
                      </a:r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kumimoji="1" lang="ja-JP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587430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表示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項目名のみを表示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6282396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他データベース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他の帳票との連携が可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3070080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自動連番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指定をした連番書式にて自動で連番を作成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449684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利用者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利用しているメンバー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7962410"/>
                  </a:ext>
                </a:extLst>
              </a:tr>
              <a:tr h="26548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メールアドレス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表示されているメールアドレスにチェックをつけて帳票登録をすると登録内容が送信</a:t>
                      </a:r>
                      <a:endParaRPr kumimoji="1" lang="en-US" altLang="ja-JP" sz="100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800" b="0" dirty="0">
                          <a:solidFill>
                            <a:srgbClr val="FF0000"/>
                          </a:solidFill>
                        </a:rPr>
                        <a:t>送信する項目は別途設定が必要</a:t>
                      </a:r>
                      <a:endParaRPr kumimoji="1" lang="en-US" altLang="ja-JP" sz="8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586445"/>
                  </a:ext>
                </a:extLst>
              </a:tr>
            </a:tbl>
          </a:graphicData>
        </a:graphic>
      </p:graphicFrame>
      <p:sp>
        <p:nvSpPr>
          <p:cNvPr id="2" name="テキスト ボックス 1"/>
          <p:cNvSpPr txBox="1"/>
          <p:nvPr/>
        </p:nvSpPr>
        <p:spPr>
          <a:xfrm>
            <a:off x="316862" y="1901018"/>
            <a:ext cx="1111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</a:rPr>
              <a:t>■タイプ一覧</a:t>
            </a:r>
          </a:p>
        </p:txBody>
      </p:sp>
      <p:grpSp>
        <p:nvGrpSpPr>
          <p:cNvPr id="45" name="グループ化 44"/>
          <p:cNvGrpSpPr/>
          <p:nvPr/>
        </p:nvGrpSpPr>
        <p:grpSpPr>
          <a:xfrm>
            <a:off x="6373055" y="6030938"/>
            <a:ext cx="212019" cy="144016"/>
            <a:chOff x="4067944" y="2492896"/>
            <a:chExt cx="212019" cy="144016"/>
          </a:xfrm>
        </p:grpSpPr>
        <p:cxnSp>
          <p:nvCxnSpPr>
            <p:cNvPr id="47" name="直線コネクタ 46"/>
            <p:cNvCxnSpPr/>
            <p:nvPr/>
          </p:nvCxnSpPr>
          <p:spPr bwMode="auto">
            <a:xfrm>
              <a:off x="4067944" y="2492896"/>
              <a:ext cx="212019" cy="0"/>
            </a:xfrm>
            <a:prstGeom prst="line">
              <a:avLst/>
            </a:prstGeom>
            <a:solidFill>
              <a:schemeClr val="bg1"/>
            </a:solidFill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8" name="直線コネクタ 47"/>
            <p:cNvCxnSpPr/>
            <p:nvPr/>
          </p:nvCxnSpPr>
          <p:spPr bwMode="auto">
            <a:xfrm>
              <a:off x="4067944" y="2564904"/>
              <a:ext cx="212019" cy="0"/>
            </a:xfrm>
            <a:prstGeom prst="line">
              <a:avLst/>
            </a:prstGeom>
            <a:solidFill>
              <a:schemeClr val="bg1"/>
            </a:solidFill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9" name="直線コネクタ 48"/>
            <p:cNvCxnSpPr/>
            <p:nvPr/>
          </p:nvCxnSpPr>
          <p:spPr bwMode="auto">
            <a:xfrm>
              <a:off x="4067944" y="2636912"/>
              <a:ext cx="212019" cy="0"/>
            </a:xfrm>
            <a:prstGeom prst="line">
              <a:avLst/>
            </a:prstGeom>
            <a:solidFill>
              <a:schemeClr val="bg1"/>
            </a:solidFill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50" name="楕円 49"/>
          <p:cNvSpPr/>
          <p:nvPr/>
        </p:nvSpPr>
        <p:spPr bwMode="auto">
          <a:xfrm>
            <a:off x="7014733" y="5997637"/>
            <a:ext cx="232942" cy="21061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?</a:t>
            </a:r>
            <a:endParaRPr kumimoji="0" lang="ja-JP" alt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7247675" y="5950418"/>
            <a:ext cx="635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HELP</a:t>
            </a:r>
            <a:endParaRPr kumimoji="1" lang="ja-JP" altLang="en-US" sz="1400" dirty="0"/>
          </a:p>
        </p:txBody>
      </p:sp>
      <p:cxnSp>
        <p:nvCxnSpPr>
          <p:cNvPr id="52" name="直線矢印コネクタ 51"/>
          <p:cNvCxnSpPr/>
          <p:nvPr/>
        </p:nvCxnSpPr>
        <p:spPr bwMode="auto">
          <a:xfrm>
            <a:off x="6652561" y="6099830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5" name="テキスト ボックス 4"/>
          <p:cNvSpPr txBox="1"/>
          <p:nvPr/>
        </p:nvSpPr>
        <p:spPr>
          <a:xfrm>
            <a:off x="7684457" y="5969025"/>
            <a:ext cx="14253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/>
              <a:t>（マニュアルサイトへ）</a:t>
            </a: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6237881" y="5661248"/>
            <a:ext cx="19014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</a:rPr>
              <a:t>※</a:t>
            </a:r>
            <a:r>
              <a:rPr lang="ja-JP" altLang="en-US" sz="1400" dirty="0">
                <a:solidFill>
                  <a:srgbClr val="FF0000"/>
                </a:solidFill>
              </a:rPr>
              <a:t>詳しい内容については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7854375" y="6230635"/>
            <a:ext cx="12554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solidFill>
                  <a:srgbClr val="FF0000"/>
                </a:solidFill>
              </a:rPr>
              <a:t>をご覧ください。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55" name="正方形/長方形 54"/>
          <p:cNvSpPr/>
          <p:nvPr/>
        </p:nvSpPr>
        <p:spPr bwMode="auto">
          <a:xfrm>
            <a:off x="1679660" y="766736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利用者側画面構成</a:t>
            </a:r>
          </a:p>
        </p:txBody>
      </p:sp>
      <p:sp>
        <p:nvSpPr>
          <p:cNvPr id="56" name="正方形/長方形 55"/>
          <p:cNvSpPr/>
          <p:nvPr/>
        </p:nvSpPr>
        <p:spPr bwMode="auto">
          <a:xfrm>
            <a:off x="3566417" y="764704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管理者側画面構成</a:t>
            </a:r>
          </a:p>
        </p:txBody>
      </p:sp>
    </p:spTree>
    <p:extLst>
      <p:ext uri="{BB962C8B-B14F-4D97-AF65-F5344CB8AC3E}">
        <p14:creationId xmlns:p14="http://schemas.microsoft.com/office/powerpoint/2010/main" val="13302327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082" y="2008902"/>
            <a:ext cx="5863360" cy="4464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2" name="図 31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26057" y="1556572"/>
            <a:ext cx="8100000" cy="288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cxnSp>
        <p:nvCxnSpPr>
          <p:cNvPr id="34" name="直線矢印コネクタ 33"/>
          <p:cNvCxnSpPr/>
          <p:nvPr/>
        </p:nvCxnSpPr>
        <p:spPr bwMode="auto">
          <a:xfrm>
            <a:off x="3173832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正方形/長方形 36"/>
          <p:cNvSpPr/>
          <p:nvPr/>
        </p:nvSpPr>
        <p:spPr bwMode="auto">
          <a:xfrm>
            <a:off x="17160" y="763570"/>
            <a:ext cx="1458496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ステップ</a:t>
            </a:r>
            <a:r>
              <a:rPr kumimoji="1" lang="en-US" altLang="ja-JP" sz="16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kumimoji="1" lang="ja-JP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正方形/長方形 35"/>
          <p:cNvSpPr/>
          <p:nvPr/>
        </p:nvSpPr>
        <p:spPr bwMode="auto">
          <a:xfrm>
            <a:off x="5438625" y="771381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帳票作成の流れ</a:t>
            </a:r>
          </a:p>
        </p:txBody>
      </p:sp>
      <p:sp>
        <p:nvSpPr>
          <p:cNvPr id="38" name="正方形/長方形 37"/>
          <p:cNvSpPr/>
          <p:nvPr/>
        </p:nvSpPr>
        <p:spPr bwMode="auto">
          <a:xfrm>
            <a:off x="7350296" y="785356"/>
            <a:ext cx="1382518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帳票作成の流れ</a:t>
            </a:r>
            <a:endParaRPr kumimoji="1" lang="en-US" altLang="ja-JP" sz="10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（画面）</a:t>
            </a:r>
          </a:p>
        </p:txBody>
      </p:sp>
      <p:cxnSp>
        <p:nvCxnSpPr>
          <p:cNvPr id="41" name="直線矢印コネクタ 40"/>
          <p:cNvCxnSpPr/>
          <p:nvPr/>
        </p:nvCxnSpPr>
        <p:spPr bwMode="auto">
          <a:xfrm>
            <a:off x="5057006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42" name="直線矢印コネクタ 41"/>
          <p:cNvCxnSpPr/>
          <p:nvPr/>
        </p:nvCxnSpPr>
        <p:spPr bwMode="auto">
          <a:xfrm>
            <a:off x="6918248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4" name="テキスト ボックス 13"/>
          <p:cNvSpPr txBox="1"/>
          <p:nvPr/>
        </p:nvSpPr>
        <p:spPr>
          <a:xfrm>
            <a:off x="33908" y="1160638"/>
            <a:ext cx="59827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>
                <a:solidFill>
                  <a:srgbClr val="FF0000"/>
                </a:solidFill>
              </a:rPr>
              <a:t>③</a:t>
            </a:r>
            <a:r>
              <a:rPr kumimoji="1" lang="ja-JP" altLang="en-US" sz="1600" dirty="0">
                <a:solidFill>
                  <a:srgbClr val="FF0000"/>
                </a:solidFill>
              </a:rPr>
              <a:t>「データベース書式設定」　→　選択された帳票　→　「レイアウト」タブ</a:t>
            </a:r>
          </a:p>
        </p:txBody>
      </p:sp>
      <p:sp>
        <p:nvSpPr>
          <p:cNvPr id="19" name="正方形/長方形 18"/>
          <p:cNvSpPr/>
          <p:nvPr/>
        </p:nvSpPr>
        <p:spPr bwMode="auto">
          <a:xfrm>
            <a:off x="1835696" y="1503517"/>
            <a:ext cx="775568" cy="38493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正方形/長方形 27"/>
          <p:cNvSpPr/>
          <p:nvPr/>
        </p:nvSpPr>
        <p:spPr bwMode="auto">
          <a:xfrm>
            <a:off x="217082" y="2038524"/>
            <a:ext cx="5799554" cy="1753299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正方形/長方形 28"/>
          <p:cNvSpPr/>
          <p:nvPr/>
        </p:nvSpPr>
        <p:spPr bwMode="auto">
          <a:xfrm>
            <a:off x="248307" y="5009102"/>
            <a:ext cx="5766600" cy="144203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楕円 29"/>
          <p:cNvSpPr/>
          <p:nvPr/>
        </p:nvSpPr>
        <p:spPr bwMode="auto">
          <a:xfrm>
            <a:off x="5821131" y="1832540"/>
            <a:ext cx="296882" cy="29688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2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kumimoji="1" lang="ja-JP" altLang="en-US" sz="1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1" name="楕円 30"/>
          <p:cNvSpPr/>
          <p:nvPr/>
        </p:nvSpPr>
        <p:spPr bwMode="auto">
          <a:xfrm>
            <a:off x="5849843" y="4800435"/>
            <a:ext cx="296882" cy="29688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2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kumimoji="1" lang="ja-JP" altLang="en-US" sz="1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6213007" y="2101831"/>
            <a:ext cx="242085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>
                <a:solidFill>
                  <a:srgbClr val="FF0000"/>
                </a:solidFill>
              </a:rPr>
              <a:t>①作成するレイアウトの基本情報を設定</a:t>
            </a:r>
            <a:endParaRPr kumimoji="1" lang="en-US" altLang="ja-JP" sz="1100" dirty="0">
              <a:solidFill>
                <a:srgbClr val="FF0000"/>
              </a:solidFill>
            </a:endParaRPr>
          </a:p>
          <a:p>
            <a:r>
              <a:rPr lang="ja-JP" altLang="en-US" sz="1100" dirty="0">
                <a:solidFill>
                  <a:srgbClr val="FF0000"/>
                </a:solidFill>
              </a:rPr>
              <a:t>　（表示させるボタンなど）</a:t>
            </a:r>
            <a:endParaRPr kumimoji="1" lang="ja-JP" altLang="en-US" sz="1100" dirty="0">
              <a:solidFill>
                <a:srgbClr val="FF0000"/>
              </a:solidFill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6214176" y="5097317"/>
            <a:ext cx="25186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>
                <a:solidFill>
                  <a:srgbClr val="FF0000"/>
                </a:solidFill>
              </a:rPr>
              <a:t>②表示させる項目のレイアウト（配置）を</a:t>
            </a:r>
            <a:endParaRPr kumimoji="1" lang="en-US" altLang="ja-JP" sz="1100" dirty="0">
              <a:solidFill>
                <a:srgbClr val="FF0000"/>
              </a:solidFill>
            </a:endParaRPr>
          </a:p>
          <a:p>
            <a:r>
              <a:rPr lang="ja-JP" altLang="en-US" sz="1100" dirty="0">
                <a:solidFill>
                  <a:srgbClr val="FF0000"/>
                </a:solidFill>
              </a:rPr>
              <a:t>　　設定</a:t>
            </a:r>
            <a:endParaRPr kumimoji="1" lang="ja-JP" altLang="en-US" sz="1100" dirty="0">
              <a:solidFill>
                <a:srgbClr val="FF0000"/>
              </a:solidFill>
            </a:endParaRPr>
          </a:p>
        </p:txBody>
      </p:sp>
      <p:grpSp>
        <p:nvGrpSpPr>
          <p:cNvPr id="44" name="グループ化 43"/>
          <p:cNvGrpSpPr/>
          <p:nvPr/>
        </p:nvGrpSpPr>
        <p:grpSpPr>
          <a:xfrm>
            <a:off x="6397997" y="4240902"/>
            <a:ext cx="212019" cy="144016"/>
            <a:chOff x="4067944" y="2492896"/>
            <a:chExt cx="212019" cy="144016"/>
          </a:xfrm>
        </p:grpSpPr>
        <p:cxnSp>
          <p:nvCxnSpPr>
            <p:cNvPr id="46" name="直線コネクタ 45"/>
            <p:cNvCxnSpPr/>
            <p:nvPr/>
          </p:nvCxnSpPr>
          <p:spPr bwMode="auto">
            <a:xfrm>
              <a:off x="4067944" y="2492896"/>
              <a:ext cx="212019" cy="0"/>
            </a:xfrm>
            <a:prstGeom prst="line">
              <a:avLst/>
            </a:prstGeom>
            <a:solidFill>
              <a:schemeClr val="bg1"/>
            </a:solidFill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54" name="直線コネクタ 53"/>
            <p:cNvCxnSpPr/>
            <p:nvPr/>
          </p:nvCxnSpPr>
          <p:spPr bwMode="auto">
            <a:xfrm>
              <a:off x="4067944" y="2564904"/>
              <a:ext cx="212019" cy="0"/>
            </a:xfrm>
            <a:prstGeom prst="line">
              <a:avLst/>
            </a:prstGeom>
            <a:solidFill>
              <a:schemeClr val="bg1"/>
            </a:solidFill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55" name="直線コネクタ 54"/>
            <p:cNvCxnSpPr/>
            <p:nvPr/>
          </p:nvCxnSpPr>
          <p:spPr bwMode="auto">
            <a:xfrm>
              <a:off x="4067944" y="2636912"/>
              <a:ext cx="212019" cy="0"/>
            </a:xfrm>
            <a:prstGeom prst="line">
              <a:avLst/>
            </a:prstGeom>
            <a:solidFill>
              <a:schemeClr val="bg1"/>
            </a:solidFill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56" name="楕円 55"/>
          <p:cNvSpPr/>
          <p:nvPr/>
        </p:nvSpPr>
        <p:spPr bwMode="auto">
          <a:xfrm>
            <a:off x="7039675" y="4207601"/>
            <a:ext cx="232942" cy="21061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?</a:t>
            </a:r>
            <a:endParaRPr kumimoji="0" lang="ja-JP" alt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7272617" y="4160382"/>
            <a:ext cx="635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HELP</a:t>
            </a:r>
            <a:endParaRPr kumimoji="1" lang="ja-JP" altLang="en-US" sz="1400" dirty="0"/>
          </a:p>
        </p:txBody>
      </p:sp>
      <p:cxnSp>
        <p:nvCxnSpPr>
          <p:cNvPr id="58" name="直線矢印コネクタ 57"/>
          <p:cNvCxnSpPr/>
          <p:nvPr/>
        </p:nvCxnSpPr>
        <p:spPr bwMode="auto">
          <a:xfrm>
            <a:off x="6677503" y="430979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59" name="テキスト ボックス 58"/>
          <p:cNvSpPr txBox="1"/>
          <p:nvPr/>
        </p:nvSpPr>
        <p:spPr>
          <a:xfrm>
            <a:off x="7709399" y="4178989"/>
            <a:ext cx="14253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/>
              <a:t>（マニュアルサイトへ）</a:t>
            </a: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6288213" y="3966345"/>
            <a:ext cx="13019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solidFill>
                  <a:srgbClr val="FF0000"/>
                </a:solidFill>
              </a:rPr>
              <a:t>※</a:t>
            </a:r>
            <a:r>
              <a:rPr lang="ja-JP" altLang="en-US" sz="1100" dirty="0">
                <a:solidFill>
                  <a:srgbClr val="FF0000"/>
                </a:solidFill>
              </a:rPr>
              <a:t>サブビューについて</a:t>
            </a:r>
            <a:endParaRPr kumimoji="1" lang="ja-JP" altLang="en-US" sz="1100" dirty="0">
              <a:solidFill>
                <a:srgbClr val="FF0000"/>
              </a:solidFill>
            </a:endParaRPr>
          </a:p>
        </p:txBody>
      </p:sp>
      <p:cxnSp>
        <p:nvCxnSpPr>
          <p:cNvPr id="61" name="直線矢印コネクタ 60"/>
          <p:cNvCxnSpPr/>
          <p:nvPr/>
        </p:nvCxnSpPr>
        <p:spPr bwMode="auto">
          <a:xfrm>
            <a:off x="6063735" y="4159131"/>
            <a:ext cx="288032" cy="0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62" name="正方形/長方形 61"/>
          <p:cNvSpPr/>
          <p:nvPr/>
        </p:nvSpPr>
        <p:spPr bwMode="auto">
          <a:xfrm>
            <a:off x="1679660" y="766736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利用者側画面構成</a:t>
            </a:r>
          </a:p>
        </p:txBody>
      </p:sp>
      <p:sp>
        <p:nvSpPr>
          <p:cNvPr id="63" name="正方形/長方形 62"/>
          <p:cNvSpPr/>
          <p:nvPr/>
        </p:nvSpPr>
        <p:spPr bwMode="auto">
          <a:xfrm>
            <a:off x="3566417" y="764704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管理者側画面構成</a:t>
            </a:r>
          </a:p>
        </p:txBody>
      </p:sp>
    </p:spTree>
    <p:extLst>
      <p:ext uri="{BB962C8B-B14F-4D97-AF65-F5344CB8AC3E}">
        <p14:creationId xmlns:p14="http://schemas.microsoft.com/office/powerpoint/2010/main" val="3461837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26057" y="1588259"/>
            <a:ext cx="8100000" cy="288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" name="図 1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26057" y="2216955"/>
            <a:ext cx="5832000" cy="21240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cxnSp>
        <p:nvCxnSpPr>
          <p:cNvPr id="34" name="直線矢印コネクタ 33"/>
          <p:cNvCxnSpPr/>
          <p:nvPr/>
        </p:nvCxnSpPr>
        <p:spPr bwMode="auto">
          <a:xfrm>
            <a:off x="3173832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正方形/長方形 36"/>
          <p:cNvSpPr/>
          <p:nvPr/>
        </p:nvSpPr>
        <p:spPr bwMode="auto">
          <a:xfrm>
            <a:off x="17160" y="763570"/>
            <a:ext cx="1458496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ステップ</a:t>
            </a:r>
            <a:r>
              <a:rPr kumimoji="1" lang="en-US" altLang="ja-JP" sz="16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kumimoji="1" lang="ja-JP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正方形/長方形 35"/>
          <p:cNvSpPr/>
          <p:nvPr/>
        </p:nvSpPr>
        <p:spPr bwMode="auto">
          <a:xfrm>
            <a:off x="5438625" y="771381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帳票作成の流れ</a:t>
            </a:r>
          </a:p>
        </p:txBody>
      </p:sp>
      <p:sp>
        <p:nvSpPr>
          <p:cNvPr id="38" name="正方形/長方形 37"/>
          <p:cNvSpPr/>
          <p:nvPr/>
        </p:nvSpPr>
        <p:spPr bwMode="auto">
          <a:xfrm>
            <a:off x="7350296" y="785356"/>
            <a:ext cx="1382518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帳票作成の流れ</a:t>
            </a:r>
            <a:endParaRPr kumimoji="1" lang="en-US" altLang="ja-JP" sz="10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（画面）</a:t>
            </a:r>
          </a:p>
        </p:txBody>
      </p:sp>
      <p:cxnSp>
        <p:nvCxnSpPr>
          <p:cNvPr id="41" name="直線矢印コネクタ 40"/>
          <p:cNvCxnSpPr/>
          <p:nvPr/>
        </p:nvCxnSpPr>
        <p:spPr bwMode="auto">
          <a:xfrm>
            <a:off x="5057006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42" name="直線矢印コネクタ 41"/>
          <p:cNvCxnSpPr/>
          <p:nvPr/>
        </p:nvCxnSpPr>
        <p:spPr bwMode="auto">
          <a:xfrm>
            <a:off x="6918248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4" name="テキスト ボックス 13"/>
          <p:cNvSpPr txBox="1"/>
          <p:nvPr/>
        </p:nvSpPr>
        <p:spPr>
          <a:xfrm>
            <a:off x="33908" y="1160638"/>
            <a:ext cx="59827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>
                <a:solidFill>
                  <a:srgbClr val="FF0000"/>
                </a:solidFill>
              </a:rPr>
              <a:t>③</a:t>
            </a:r>
            <a:r>
              <a:rPr kumimoji="1" lang="ja-JP" altLang="en-US" sz="1600" dirty="0">
                <a:solidFill>
                  <a:srgbClr val="FF0000"/>
                </a:solidFill>
              </a:rPr>
              <a:t>「データベース書式設定」　→　選択された帳票　→　「レイアウト」タブ</a:t>
            </a:r>
          </a:p>
        </p:txBody>
      </p:sp>
      <p:sp>
        <p:nvSpPr>
          <p:cNvPr id="19" name="正方形/長方形 18"/>
          <p:cNvSpPr/>
          <p:nvPr/>
        </p:nvSpPr>
        <p:spPr bwMode="auto">
          <a:xfrm>
            <a:off x="1820412" y="1510018"/>
            <a:ext cx="805342" cy="41945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33" name="表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780854"/>
              </p:ext>
            </p:extLst>
          </p:nvPr>
        </p:nvGraphicFramePr>
        <p:xfrm>
          <a:off x="1122392" y="5337338"/>
          <a:ext cx="5878288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9572">
                  <a:extLst>
                    <a:ext uri="{9D8B030D-6E8A-4147-A177-3AD203B41FA5}">
                      <a16:colId xmlns:a16="http://schemas.microsoft.com/office/drawing/2014/main" val="2473407213"/>
                    </a:ext>
                  </a:extLst>
                </a:gridCol>
                <a:gridCol w="1469572">
                  <a:extLst>
                    <a:ext uri="{9D8B030D-6E8A-4147-A177-3AD203B41FA5}">
                      <a16:colId xmlns:a16="http://schemas.microsoft.com/office/drawing/2014/main" val="2056344323"/>
                    </a:ext>
                  </a:extLst>
                </a:gridCol>
                <a:gridCol w="1469572">
                  <a:extLst>
                    <a:ext uri="{9D8B030D-6E8A-4147-A177-3AD203B41FA5}">
                      <a16:colId xmlns:a16="http://schemas.microsoft.com/office/drawing/2014/main" val="1095767482"/>
                    </a:ext>
                  </a:extLst>
                </a:gridCol>
                <a:gridCol w="1469572">
                  <a:extLst>
                    <a:ext uri="{9D8B030D-6E8A-4147-A177-3AD203B41FA5}">
                      <a16:colId xmlns:a16="http://schemas.microsoft.com/office/drawing/2014/main" val="236801033"/>
                    </a:ext>
                  </a:extLst>
                </a:gridCol>
              </a:tblGrid>
              <a:tr h="24752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行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1-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列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1-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列連結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kumimoji="1" lang="ja-JP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行</a:t>
                      </a:r>
                      <a:r>
                        <a:rPr kumimoji="1" lang="en-US" altLang="ja-JP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1-</a:t>
                      </a:r>
                      <a:r>
                        <a:rPr kumimoji="1" lang="ja-JP" altLang="en-US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列</a:t>
                      </a:r>
                      <a:r>
                        <a:rPr kumimoji="1" lang="en-US" altLang="ja-JP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2-</a:t>
                      </a:r>
                      <a:r>
                        <a:rPr kumimoji="1" lang="ja-JP" altLang="en-US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列連結</a:t>
                      </a:r>
                      <a:r>
                        <a:rPr kumimoji="1" lang="en-US" altLang="ja-JP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1" lang="ja-JP" altLang="en-US" sz="11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行</a:t>
                      </a:r>
                      <a:r>
                        <a:rPr kumimoji="1" lang="en-US" altLang="ja-JP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1-</a:t>
                      </a:r>
                      <a:r>
                        <a:rPr kumimoji="1" lang="ja-JP" altLang="en-US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列</a:t>
                      </a:r>
                      <a:r>
                        <a:rPr kumimoji="1" lang="en-US" altLang="ja-JP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3-</a:t>
                      </a:r>
                      <a:r>
                        <a:rPr kumimoji="1" lang="ja-JP" altLang="en-US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列連結</a:t>
                      </a:r>
                      <a:r>
                        <a:rPr kumimoji="1" lang="en-US" altLang="ja-JP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1" lang="ja-JP" altLang="en-US" sz="11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行</a:t>
                      </a:r>
                      <a:r>
                        <a:rPr kumimoji="1" lang="en-US" altLang="ja-JP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1-</a:t>
                      </a:r>
                      <a:r>
                        <a:rPr kumimoji="1" lang="ja-JP" altLang="en-US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列</a:t>
                      </a:r>
                      <a:r>
                        <a:rPr kumimoji="1" lang="en-US" altLang="ja-JP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4-</a:t>
                      </a:r>
                      <a:r>
                        <a:rPr kumimoji="1" lang="ja-JP" altLang="en-US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列連結</a:t>
                      </a:r>
                      <a:r>
                        <a:rPr kumimoji="1" lang="en-US" altLang="ja-JP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1" lang="ja-JP" altLang="en-US" sz="11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0985308"/>
                  </a:ext>
                </a:extLst>
              </a:tr>
              <a:tr h="24752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行</a:t>
                      </a:r>
                      <a:r>
                        <a:rPr kumimoji="1" lang="en-US" altLang="ja-JP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2-</a:t>
                      </a:r>
                      <a:r>
                        <a:rPr kumimoji="1" lang="ja-JP" altLang="en-US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列</a:t>
                      </a:r>
                      <a:r>
                        <a:rPr kumimoji="1" lang="en-US" altLang="ja-JP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1-</a:t>
                      </a:r>
                      <a:r>
                        <a:rPr kumimoji="1" lang="ja-JP" altLang="en-US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列連結</a:t>
                      </a:r>
                      <a:r>
                        <a:rPr kumimoji="1" lang="en-US" altLang="ja-JP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1" lang="ja-JP" altLang="en-US" sz="11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行</a:t>
                      </a:r>
                      <a:r>
                        <a:rPr kumimoji="1" lang="en-US" altLang="ja-JP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2-</a:t>
                      </a:r>
                      <a:r>
                        <a:rPr kumimoji="1" lang="ja-JP" altLang="en-US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列</a:t>
                      </a:r>
                      <a:r>
                        <a:rPr kumimoji="1" lang="en-US" altLang="ja-JP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3-</a:t>
                      </a:r>
                      <a:r>
                        <a:rPr kumimoji="1" lang="ja-JP" altLang="en-US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列連結</a:t>
                      </a:r>
                      <a:r>
                        <a:rPr kumimoji="1" lang="en-US" altLang="ja-JP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行</a:t>
                      </a:r>
                      <a:r>
                        <a:rPr kumimoji="1" lang="en-US" altLang="ja-JP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2-</a:t>
                      </a:r>
                      <a:r>
                        <a:rPr kumimoji="1" lang="ja-JP" altLang="en-US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列</a:t>
                      </a:r>
                      <a:r>
                        <a:rPr kumimoji="1" lang="en-US" altLang="ja-JP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4-</a:t>
                      </a:r>
                      <a:r>
                        <a:rPr kumimoji="1" lang="ja-JP" altLang="en-US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列連結</a:t>
                      </a:r>
                      <a:r>
                        <a:rPr kumimoji="1" lang="en-US" altLang="ja-JP" sz="11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1" lang="ja-JP" altLang="en-US" sz="11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6338831"/>
                  </a:ext>
                </a:extLst>
              </a:tr>
              <a:tr h="24752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行</a:t>
                      </a:r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3-</a:t>
                      </a:r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列</a:t>
                      </a:r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1-</a:t>
                      </a:r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列連結</a:t>
                      </a:r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10000"/>
                        <a:lumOff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行</a:t>
                      </a:r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3-</a:t>
                      </a:r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列</a:t>
                      </a:r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2-</a:t>
                      </a:r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列連結</a:t>
                      </a:r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626507"/>
                  </a:ext>
                </a:extLst>
              </a:tr>
            </a:tbl>
          </a:graphicData>
        </a:graphic>
      </p:graphicFrame>
      <p:sp>
        <p:nvSpPr>
          <p:cNvPr id="45" name="テキスト ボックス 44"/>
          <p:cNvSpPr txBox="1"/>
          <p:nvPr/>
        </p:nvSpPr>
        <p:spPr>
          <a:xfrm>
            <a:off x="356058" y="5626548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</a:rPr>
              <a:t>表示行</a:t>
            </a:r>
          </a:p>
        </p:txBody>
      </p:sp>
      <p:sp>
        <p:nvSpPr>
          <p:cNvPr id="47" name="左大かっこ 46"/>
          <p:cNvSpPr/>
          <p:nvPr/>
        </p:nvSpPr>
        <p:spPr>
          <a:xfrm>
            <a:off x="999029" y="5446297"/>
            <a:ext cx="45719" cy="668281"/>
          </a:xfrm>
          <a:prstGeom prst="leftBracke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左大かっこ 47"/>
          <p:cNvSpPr/>
          <p:nvPr/>
        </p:nvSpPr>
        <p:spPr>
          <a:xfrm rot="5400000">
            <a:off x="3914990" y="3011453"/>
            <a:ext cx="115258" cy="4536512"/>
          </a:xfrm>
          <a:prstGeom prst="leftBracke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3879435" y="496965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</a:rPr>
              <a:t>表示列</a:t>
            </a:r>
          </a:p>
        </p:txBody>
      </p:sp>
      <p:sp>
        <p:nvSpPr>
          <p:cNvPr id="50" name="正方形/長方形 49"/>
          <p:cNvSpPr/>
          <p:nvPr/>
        </p:nvSpPr>
        <p:spPr bwMode="auto">
          <a:xfrm>
            <a:off x="4860032" y="2237792"/>
            <a:ext cx="936104" cy="206071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1" name="直線矢印コネクタ 50"/>
          <p:cNvCxnSpPr>
            <a:cxnSpLocks/>
            <a:stCxn id="50" idx="2"/>
            <a:endCxn id="49" idx="0"/>
          </p:cNvCxnSpPr>
          <p:nvPr/>
        </p:nvCxnSpPr>
        <p:spPr bwMode="auto">
          <a:xfrm flipH="1">
            <a:off x="4241073" y="4298508"/>
            <a:ext cx="1087011" cy="671143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52" name="正方形/長方形 51"/>
          <p:cNvSpPr/>
          <p:nvPr/>
        </p:nvSpPr>
        <p:spPr bwMode="auto">
          <a:xfrm>
            <a:off x="3317849" y="2237792"/>
            <a:ext cx="1228984" cy="406124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6286125" y="2197564"/>
            <a:ext cx="2760692" cy="22929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>
                <a:solidFill>
                  <a:srgbClr val="FF0000"/>
                </a:solidFill>
              </a:rPr>
              <a:t>「見出し表示」の種類</a:t>
            </a:r>
            <a:endParaRPr kumimoji="1" lang="en-US" altLang="ja-JP" sz="1100" dirty="0">
              <a:solidFill>
                <a:srgbClr val="FF0000"/>
              </a:solidFill>
            </a:endParaRPr>
          </a:p>
          <a:p>
            <a:r>
              <a:rPr lang="ja-JP" altLang="en-US" sz="1100" dirty="0">
                <a:solidFill>
                  <a:srgbClr val="FF0000"/>
                </a:solidFill>
              </a:rPr>
              <a:t>　　見出し（項目）のみ表示</a:t>
            </a:r>
            <a:endParaRPr lang="en-US" altLang="ja-JP" sz="1100" dirty="0">
              <a:solidFill>
                <a:srgbClr val="FF0000"/>
              </a:solidFill>
            </a:endParaRPr>
          </a:p>
          <a:p>
            <a:r>
              <a:rPr kumimoji="1" lang="ja-JP" altLang="en-US" sz="1100" dirty="0">
                <a:solidFill>
                  <a:srgbClr val="FF0000"/>
                </a:solidFill>
              </a:rPr>
              <a:t>　　見出し</a:t>
            </a:r>
            <a:r>
              <a:rPr kumimoji="1" lang="en-US" altLang="ja-JP" sz="1100" dirty="0">
                <a:solidFill>
                  <a:srgbClr val="FF0000"/>
                </a:solidFill>
              </a:rPr>
              <a:t>+</a:t>
            </a:r>
            <a:r>
              <a:rPr kumimoji="1" lang="ja-JP" altLang="en-US" sz="1100" dirty="0">
                <a:solidFill>
                  <a:srgbClr val="FF0000"/>
                </a:solidFill>
              </a:rPr>
              <a:t>項目を表示</a:t>
            </a:r>
            <a:endParaRPr kumimoji="1" lang="en-US" altLang="ja-JP" sz="1100" dirty="0">
              <a:solidFill>
                <a:srgbClr val="FF0000"/>
              </a:solidFill>
            </a:endParaRPr>
          </a:p>
          <a:p>
            <a:r>
              <a:rPr lang="ja-JP" altLang="en-US" sz="1100" dirty="0">
                <a:solidFill>
                  <a:srgbClr val="FF0000"/>
                </a:solidFill>
              </a:rPr>
              <a:t>　　項目のみ表示</a:t>
            </a:r>
            <a:endParaRPr lang="en-US" altLang="ja-JP" sz="1100" dirty="0">
              <a:solidFill>
                <a:srgbClr val="FF0000"/>
              </a:solidFill>
            </a:endParaRPr>
          </a:p>
          <a:p>
            <a:endParaRPr kumimoji="1" lang="en-US" altLang="ja-JP" sz="1100" dirty="0">
              <a:solidFill>
                <a:srgbClr val="FF0000"/>
              </a:solidFill>
            </a:endParaRPr>
          </a:p>
          <a:p>
            <a:r>
              <a:rPr lang="ja-JP" altLang="en-US" sz="1100" dirty="0">
                <a:solidFill>
                  <a:srgbClr val="FF0000"/>
                </a:solidFill>
              </a:rPr>
              <a:t>「編集可能」について</a:t>
            </a:r>
            <a:endParaRPr lang="en-US" altLang="ja-JP" sz="1100" dirty="0">
              <a:solidFill>
                <a:srgbClr val="FF0000"/>
              </a:solidFill>
            </a:endParaRPr>
          </a:p>
          <a:p>
            <a:r>
              <a:rPr kumimoji="1" lang="ja-JP" altLang="en-US" sz="1100" dirty="0">
                <a:solidFill>
                  <a:srgbClr val="FF0000"/>
                </a:solidFill>
              </a:rPr>
              <a:t>　　チェックがついている場合は、編集可能な</a:t>
            </a:r>
            <a:endParaRPr kumimoji="1" lang="en-US" altLang="ja-JP" sz="1100" dirty="0">
              <a:solidFill>
                <a:srgbClr val="FF0000"/>
              </a:solidFill>
            </a:endParaRPr>
          </a:p>
          <a:p>
            <a:r>
              <a:rPr lang="ja-JP" altLang="en-US" sz="1100" dirty="0">
                <a:solidFill>
                  <a:srgbClr val="FF0000"/>
                </a:solidFill>
              </a:rPr>
              <a:t>　　項目となり、閲覧表示で入力をさせたくない</a:t>
            </a:r>
            <a:endParaRPr lang="en-US" altLang="ja-JP" sz="1100" dirty="0">
              <a:solidFill>
                <a:srgbClr val="FF0000"/>
              </a:solidFill>
            </a:endParaRPr>
          </a:p>
          <a:p>
            <a:r>
              <a:rPr lang="ja-JP" altLang="en-US" sz="1100" dirty="0">
                <a:solidFill>
                  <a:srgbClr val="FF0000"/>
                </a:solidFill>
              </a:rPr>
              <a:t>　　場合は、</a:t>
            </a:r>
            <a:r>
              <a:rPr kumimoji="1" lang="ja-JP" altLang="en-US" sz="1100" dirty="0">
                <a:solidFill>
                  <a:srgbClr val="FF0000"/>
                </a:solidFill>
              </a:rPr>
              <a:t>チェック無し</a:t>
            </a:r>
            <a:endParaRPr kumimoji="1" lang="en-US" altLang="ja-JP" sz="1100" dirty="0">
              <a:solidFill>
                <a:srgbClr val="FF0000"/>
              </a:solidFill>
            </a:endParaRPr>
          </a:p>
          <a:p>
            <a:endParaRPr lang="en-US" altLang="ja-JP" sz="1100" dirty="0">
              <a:solidFill>
                <a:srgbClr val="FF0000"/>
              </a:solidFill>
            </a:endParaRPr>
          </a:p>
          <a:p>
            <a:r>
              <a:rPr kumimoji="1" lang="ja-JP" altLang="en-US" sz="1100" dirty="0">
                <a:solidFill>
                  <a:srgbClr val="FF0000"/>
                </a:solidFill>
              </a:rPr>
              <a:t>「未記入非表示」について</a:t>
            </a:r>
            <a:endParaRPr kumimoji="1" lang="en-US" altLang="ja-JP" sz="1100" dirty="0">
              <a:solidFill>
                <a:srgbClr val="FF0000"/>
              </a:solidFill>
            </a:endParaRPr>
          </a:p>
          <a:p>
            <a:r>
              <a:rPr lang="ja-JP" altLang="en-US" sz="1100" dirty="0">
                <a:solidFill>
                  <a:srgbClr val="FF0000"/>
                </a:solidFill>
              </a:rPr>
              <a:t>　　閲覧表示のときに項目に情報が入力されて</a:t>
            </a:r>
            <a:endParaRPr lang="en-US" altLang="ja-JP" sz="1100" dirty="0">
              <a:solidFill>
                <a:srgbClr val="FF0000"/>
              </a:solidFill>
            </a:endParaRPr>
          </a:p>
          <a:p>
            <a:r>
              <a:rPr lang="ja-JP" altLang="en-US" sz="1100" dirty="0">
                <a:solidFill>
                  <a:srgbClr val="FF0000"/>
                </a:solidFill>
              </a:rPr>
              <a:t>　　いない場合は、項目自体を表示させない</a:t>
            </a:r>
            <a:endParaRPr kumimoji="1" lang="ja-JP" altLang="en-US" sz="1100" dirty="0">
              <a:solidFill>
                <a:srgbClr val="FF0000"/>
              </a:solidFill>
            </a:endParaRPr>
          </a:p>
        </p:txBody>
      </p:sp>
      <p:sp>
        <p:nvSpPr>
          <p:cNvPr id="62" name="正方形/長方形 61"/>
          <p:cNvSpPr/>
          <p:nvPr/>
        </p:nvSpPr>
        <p:spPr bwMode="auto">
          <a:xfrm>
            <a:off x="1679660" y="766736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利用者側画面構成</a:t>
            </a:r>
          </a:p>
        </p:txBody>
      </p:sp>
      <p:sp>
        <p:nvSpPr>
          <p:cNvPr id="63" name="正方形/長方形 62"/>
          <p:cNvSpPr/>
          <p:nvPr/>
        </p:nvSpPr>
        <p:spPr bwMode="auto">
          <a:xfrm>
            <a:off x="3566417" y="764704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管理者側画面構成</a:t>
            </a:r>
          </a:p>
        </p:txBody>
      </p:sp>
    </p:spTree>
    <p:extLst>
      <p:ext uri="{BB962C8B-B14F-4D97-AF65-F5344CB8AC3E}">
        <p14:creationId xmlns:p14="http://schemas.microsoft.com/office/powerpoint/2010/main" val="21491263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9E84721A-594C-45C1-A948-A0689C9D9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057" y="1968196"/>
            <a:ext cx="6140214" cy="1152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4" name="図 23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26057" y="1538020"/>
            <a:ext cx="8100000" cy="288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cxnSp>
        <p:nvCxnSpPr>
          <p:cNvPr id="34" name="直線矢印コネクタ 33"/>
          <p:cNvCxnSpPr/>
          <p:nvPr/>
        </p:nvCxnSpPr>
        <p:spPr bwMode="auto">
          <a:xfrm>
            <a:off x="3173832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正方形/長方形 36"/>
          <p:cNvSpPr/>
          <p:nvPr/>
        </p:nvSpPr>
        <p:spPr bwMode="auto">
          <a:xfrm>
            <a:off x="17160" y="763570"/>
            <a:ext cx="1458496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ステップ</a:t>
            </a:r>
            <a:r>
              <a:rPr kumimoji="1" lang="en-US" altLang="ja-JP" sz="16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kumimoji="1" lang="ja-JP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正方形/長方形 35"/>
          <p:cNvSpPr/>
          <p:nvPr/>
        </p:nvSpPr>
        <p:spPr bwMode="auto">
          <a:xfrm>
            <a:off x="5438625" y="771381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帳票作成の流れ</a:t>
            </a:r>
          </a:p>
        </p:txBody>
      </p:sp>
      <p:sp>
        <p:nvSpPr>
          <p:cNvPr id="38" name="正方形/長方形 37"/>
          <p:cNvSpPr/>
          <p:nvPr/>
        </p:nvSpPr>
        <p:spPr bwMode="auto">
          <a:xfrm>
            <a:off x="7350296" y="785356"/>
            <a:ext cx="1382518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帳票作成の流れ</a:t>
            </a:r>
            <a:endParaRPr kumimoji="1" lang="en-US" altLang="ja-JP" sz="10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（画面）</a:t>
            </a:r>
          </a:p>
        </p:txBody>
      </p:sp>
      <p:cxnSp>
        <p:nvCxnSpPr>
          <p:cNvPr id="41" name="直線矢印コネクタ 40"/>
          <p:cNvCxnSpPr/>
          <p:nvPr/>
        </p:nvCxnSpPr>
        <p:spPr bwMode="auto">
          <a:xfrm>
            <a:off x="5057006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42" name="直線矢印コネクタ 41"/>
          <p:cNvCxnSpPr/>
          <p:nvPr/>
        </p:nvCxnSpPr>
        <p:spPr bwMode="auto">
          <a:xfrm>
            <a:off x="6918248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4" name="テキスト ボックス 13"/>
          <p:cNvSpPr txBox="1"/>
          <p:nvPr/>
        </p:nvSpPr>
        <p:spPr>
          <a:xfrm>
            <a:off x="33908" y="1160638"/>
            <a:ext cx="5631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>
                <a:solidFill>
                  <a:srgbClr val="FF0000"/>
                </a:solidFill>
              </a:rPr>
              <a:t>③</a:t>
            </a:r>
            <a:r>
              <a:rPr kumimoji="1" lang="ja-JP" altLang="en-US" sz="1600" dirty="0">
                <a:solidFill>
                  <a:srgbClr val="FF0000"/>
                </a:solidFill>
              </a:rPr>
              <a:t>「データベース書式設定」　→　選択された帳票　→　「ビュー」タブ</a:t>
            </a:r>
          </a:p>
        </p:txBody>
      </p:sp>
      <p:sp>
        <p:nvSpPr>
          <p:cNvPr id="19" name="正方形/長方形 18"/>
          <p:cNvSpPr/>
          <p:nvPr/>
        </p:nvSpPr>
        <p:spPr bwMode="auto">
          <a:xfrm>
            <a:off x="2612479" y="1459684"/>
            <a:ext cx="625671" cy="428765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正方形/長方形 25"/>
          <p:cNvSpPr/>
          <p:nvPr/>
        </p:nvSpPr>
        <p:spPr bwMode="auto">
          <a:xfrm>
            <a:off x="2619525" y="1968196"/>
            <a:ext cx="789951" cy="273855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7" name="直線矢印コネクタ 26"/>
          <p:cNvCxnSpPr>
            <a:cxnSpLocks/>
          </p:cNvCxnSpPr>
          <p:nvPr/>
        </p:nvCxnSpPr>
        <p:spPr bwMode="auto">
          <a:xfrm>
            <a:off x="3000515" y="2258020"/>
            <a:ext cx="341347" cy="730716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44" name="テキスト ボックス 43"/>
          <p:cNvSpPr txBox="1"/>
          <p:nvPr/>
        </p:nvSpPr>
        <p:spPr>
          <a:xfrm>
            <a:off x="114831" y="3300874"/>
            <a:ext cx="3451586" cy="1277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>
                <a:solidFill>
                  <a:srgbClr val="FF0000"/>
                </a:solidFill>
              </a:rPr>
              <a:t>①一覧表示についての基本情報を設定</a:t>
            </a:r>
            <a:endParaRPr kumimoji="1" lang="en-US" altLang="ja-JP" sz="1100" dirty="0">
              <a:solidFill>
                <a:srgbClr val="FF0000"/>
              </a:solidFill>
            </a:endParaRPr>
          </a:p>
          <a:p>
            <a:r>
              <a:rPr lang="ja-JP" altLang="en-US" sz="1100" dirty="0">
                <a:solidFill>
                  <a:srgbClr val="FF0000"/>
                </a:solidFill>
              </a:rPr>
              <a:t>　「●●レイアウト」</a:t>
            </a:r>
            <a:endParaRPr lang="en-US" altLang="ja-JP" sz="1100" dirty="0">
              <a:solidFill>
                <a:srgbClr val="FF0000"/>
              </a:solidFill>
            </a:endParaRPr>
          </a:p>
          <a:p>
            <a:r>
              <a:rPr lang="ja-JP" altLang="en-US" sz="1100" dirty="0">
                <a:solidFill>
                  <a:srgbClr val="FF0000"/>
                </a:solidFill>
              </a:rPr>
              <a:t>　・・・修正や閲覧、新規の登録の</a:t>
            </a:r>
            <a:r>
              <a:rPr kumimoji="1" lang="ja-JP" altLang="en-US" sz="1100" dirty="0">
                <a:solidFill>
                  <a:srgbClr val="FF0000"/>
                </a:solidFill>
              </a:rPr>
              <a:t>レイアウトを分ける場合は</a:t>
            </a:r>
            <a:endParaRPr kumimoji="1" lang="en-US" altLang="ja-JP" sz="1100" dirty="0">
              <a:solidFill>
                <a:srgbClr val="FF0000"/>
              </a:solidFill>
            </a:endParaRPr>
          </a:p>
          <a:p>
            <a:r>
              <a:rPr lang="ja-JP" altLang="en-US" sz="1100" dirty="0">
                <a:solidFill>
                  <a:srgbClr val="FF0000"/>
                </a:solidFill>
              </a:rPr>
              <a:t>　　　それぞれにどのレイアウトを使用</a:t>
            </a:r>
            <a:r>
              <a:rPr kumimoji="1" lang="ja-JP" altLang="en-US" sz="1100" dirty="0">
                <a:solidFill>
                  <a:srgbClr val="FF0000"/>
                </a:solidFill>
              </a:rPr>
              <a:t>するかを指定</a:t>
            </a:r>
            <a:endParaRPr kumimoji="1" lang="en-US" altLang="ja-JP" sz="1100" dirty="0">
              <a:solidFill>
                <a:srgbClr val="FF0000"/>
              </a:solidFill>
            </a:endParaRPr>
          </a:p>
          <a:p>
            <a:r>
              <a:rPr lang="ja-JP" altLang="en-US" sz="1100" dirty="0">
                <a:solidFill>
                  <a:srgbClr val="FF0000"/>
                </a:solidFill>
              </a:rPr>
              <a:t>　「出力状況切替」（表示する）</a:t>
            </a:r>
            <a:endParaRPr lang="en-US" altLang="ja-JP" sz="1100" dirty="0">
              <a:solidFill>
                <a:srgbClr val="FF0000"/>
              </a:solidFill>
            </a:endParaRPr>
          </a:p>
          <a:p>
            <a:r>
              <a:rPr lang="en-US" altLang="ja-JP" sz="1100" dirty="0">
                <a:solidFill>
                  <a:srgbClr val="FF0000"/>
                </a:solidFill>
              </a:rPr>
              <a:t>  </a:t>
            </a:r>
            <a:r>
              <a:rPr lang="ja-JP" altLang="en-US" sz="1100" dirty="0">
                <a:solidFill>
                  <a:srgbClr val="FF0000"/>
                </a:solidFill>
              </a:rPr>
              <a:t>・・・</a:t>
            </a:r>
            <a:r>
              <a:rPr lang="en-US" altLang="ja-JP" sz="1100" dirty="0">
                <a:solidFill>
                  <a:srgbClr val="FF0000"/>
                </a:solidFill>
              </a:rPr>
              <a:t>csv</a:t>
            </a:r>
            <a:r>
              <a:rPr lang="ja-JP" altLang="en-US" sz="1100" dirty="0">
                <a:solidFill>
                  <a:srgbClr val="FF0000"/>
                </a:solidFill>
              </a:rPr>
              <a:t>に出力した場合、一覧表示の「出」項目にチェック</a:t>
            </a:r>
            <a:endParaRPr lang="en-US" altLang="ja-JP" sz="1100" dirty="0">
              <a:solidFill>
                <a:srgbClr val="FF0000"/>
              </a:solidFill>
            </a:endParaRPr>
          </a:p>
          <a:p>
            <a:r>
              <a:rPr lang="ja-JP" altLang="en-US" sz="1100" dirty="0">
                <a:solidFill>
                  <a:srgbClr val="FF0000"/>
                </a:solidFill>
              </a:rPr>
              <a:t>　　　　印が表示される</a:t>
            </a:r>
            <a:endParaRPr kumimoji="1" lang="ja-JP" altLang="en-US" sz="1100" dirty="0">
              <a:solidFill>
                <a:srgbClr val="FF0000"/>
              </a:solidFill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176256" y="4726232"/>
            <a:ext cx="3044423" cy="16158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100" dirty="0">
                <a:solidFill>
                  <a:srgbClr val="FF0000"/>
                </a:solidFill>
              </a:rPr>
              <a:t>②一覧表示時の表示項目の</a:t>
            </a:r>
            <a:r>
              <a:rPr kumimoji="1" lang="ja-JP" altLang="en-US" sz="1100" dirty="0">
                <a:solidFill>
                  <a:srgbClr val="FF0000"/>
                </a:solidFill>
              </a:rPr>
              <a:t>項目や順番を設定</a:t>
            </a:r>
            <a:endParaRPr kumimoji="1" lang="en-US" altLang="ja-JP" sz="1100" dirty="0">
              <a:solidFill>
                <a:srgbClr val="FF0000"/>
              </a:solidFill>
            </a:endParaRPr>
          </a:p>
          <a:p>
            <a:r>
              <a:rPr lang="ja-JP" altLang="en-US" sz="1100" dirty="0">
                <a:solidFill>
                  <a:srgbClr val="FF0000"/>
                </a:solidFill>
              </a:rPr>
              <a:t>　「一覧フィルタ」（チェックあり）</a:t>
            </a:r>
            <a:endParaRPr lang="en-US" altLang="ja-JP" sz="1100" dirty="0">
              <a:solidFill>
                <a:srgbClr val="FF0000"/>
              </a:solidFill>
            </a:endParaRPr>
          </a:p>
          <a:p>
            <a:r>
              <a:rPr kumimoji="1" lang="ja-JP" altLang="en-US" sz="1100" dirty="0">
                <a:solidFill>
                  <a:srgbClr val="FF0000"/>
                </a:solidFill>
              </a:rPr>
              <a:t>　　・・・項目名の横に「▽」が表示され、項目ごとに</a:t>
            </a:r>
            <a:endParaRPr kumimoji="1" lang="en-US" altLang="ja-JP" sz="1100" dirty="0">
              <a:solidFill>
                <a:srgbClr val="FF0000"/>
              </a:solidFill>
            </a:endParaRPr>
          </a:p>
          <a:p>
            <a:r>
              <a:rPr lang="ja-JP" altLang="en-US" sz="1100" dirty="0">
                <a:solidFill>
                  <a:srgbClr val="FF0000"/>
                </a:solidFill>
              </a:rPr>
              <a:t>　　　　絞り込みが行える</a:t>
            </a:r>
            <a:endParaRPr lang="en-US" altLang="ja-JP" sz="1100" dirty="0">
              <a:solidFill>
                <a:srgbClr val="FF0000"/>
              </a:solidFill>
            </a:endParaRPr>
          </a:p>
          <a:p>
            <a:r>
              <a:rPr kumimoji="1" lang="ja-JP" altLang="en-US" sz="1100" dirty="0">
                <a:solidFill>
                  <a:srgbClr val="FF0000"/>
                </a:solidFill>
              </a:rPr>
              <a:t>　「集計」（チェックあり</a:t>
            </a:r>
            <a:r>
              <a:rPr kumimoji="1" lang="en-US" altLang="ja-JP" sz="1100" dirty="0">
                <a:solidFill>
                  <a:srgbClr val="FF0000"/>
                </a:solidFill>
              </a:rPr>
              <a:t>)</a:t>
            </a:r>
          </a:p>
          <a:p>
            <a:r>
              <a:rPr lang="ja-JP" altLang="en-US" sz="1100" dirty="0">
                <a:solidFill>
                  <a:srgbClr val="FF0000"/>
                </a:solidFill>
              </a:rPr>
              <a:t>　　・・・一覧画面に集計行が表示される</a:t>
            </a:r>
            <a:endParaRPr lang="en-US" altLang="ja-JP" sz="1100" dirty="0">
              <a:solidFill>
                <a:srgbClr val="FF0000"/>
              </a:solidFill>
            </a:endParaRPr>
          </a:p>
          <a:p>
            <a:r>
              <a:rPr lang="ja-JP" altLang="en-US" sz="1100" dirty="0">
                <a:solidFill>
                  <a:srgbClr val="FF0000"/>
                </a:solidFill>
              </a:rPr>
              <a:t>　　　　 数字、計算タイプのみ指定可能</a:t>
            </a:r>
            <a:endParaRPr lang="en-US" altLang="ja-JP" sz="1100" dirty="0">
              <a:solidFill>
                <a:srgbClr val="FF0000"/>
              </a:solidFill>
            </a:endParaRPr>
          </a:p>
          <a:p>
            <a:r>
              <a:rPr kumimoji="1" lang="ja-JP" altLang="en-US" sz="1100" dirty="0">
                <a:solidFill>
                  <a:srgbClr val="FF0000"/>
                </a:solidFill>
              </a:rPr>
              <a:t>　「添付」項目の場合</a:t>
            </a:r>
            <a:endParaRPr kumimoji="1" lang="en-US" altLang="ja-JP" sz="1100" dirty="0">
              <a:solidFill>
                <a:srgbClr val="FF0000"/>
              </a:solidFill>
            </a:endParaRPr>
          </a:p>
          <a:p>
            <a:r>
              <a:rPr lang="ja-JP" altLang="en-US" sz="1100" dirty="0">
                <a:solidFill>
                  <a:srgbClr val="FF0000"/>
                </a:solidFill>
              </a:rPr>
              <a:t>　　・・・一覧表示時のサムネイル表示の指定が可能</a:t>
            </a:r>
            <a:endParaRPr kumimoji="1" lang="en-US" altLang="ja-JP" sz="1100" dirty="0">
              <a:solidFill>
                <a:srgbClr val="FF0000"/>
              </a:solidFill>
            </a:endParaRPr>
          </a:p>
        </p:txBody>
      </p:sp>
      <p:sp>
        <p:nvSpPr>
          <p:cNvPr id="54" name="正方形/長方形 53"/>
          <p:cNvSpPr/>
          <p:nvPr/>
        </p:nvSpPr>
        <p:spPr bwMode="auto">
          <a:xfrm>
            <a:off x="1679660" y="766736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利用者側画面構成</a:t>
            </a:r>
          </a:p>
        </p:txBody>
      </p:sp>
      <p:sp>
        <p:nvSpPr>
          <p:cNvPr id="55" name="正方形/長方形 54"/>
          <p:cNvSpPr/>
          <p:nvPr/>
        </p:nvSpPr>
        <p:spPr bwMode="auto">
          <a:xfrm>
            <a:off x="3566417" y="764704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管理者側画面構成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50B24ADD-400A-4E0B-A6D1-34B57D50874E}"/>
              </a:ext>
            </a:extLst>
          </p:cNvPr>
          <p:cNvGrpSpPr/>
          <p:nvPr/>
        </p:nvGrpSpPr>
        <p:grpSpPr>
          <a:xfrm>
            <a:off x="3437523" y="2518423"/>
            <a:ext cx="5706478" cy="3971723"/>
            <a:chOff x="3437523" y="2518423"/>
            <a:chExt cx="5706478" cy="3971723"/>
          </a:xfrm>
        </p:grpSpPr>
        <p:pic>
          <p:nvPicPr>
            <p:cNvPr id="2" name="図 1">
              <a:extLst>
                <a:ext uri="{FF2B5EF4-FFF2-40B4-BE49-F238E27FC236}">
                  <a16:creationId xmlns:a16="http://schemas.microsoft.com/office/drawing/2014/main" id="{F68E00EA-37D1-485C-B6BD-8E4A046B40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40657" y="2518423"/>
              <a:ext cx="5403344" cy="3934913"/>
            </a:xfrm>
            <a:prstGeom prst="rect">
              <a:avLst/>
            </a:prstGeom>
          </p:spPr>
        </p:pic>
        <p:sp>
          <p:nvSpPr>
            <p:cNvPr id="29" name="楕円 28"/>
            <p:cNvSpPr/>
            <p:nvPr/>
          </p:nvSpPr>
          <p:spPr bwMode="auto">
            <a:xfrm>
              <a:off x="3476256" y="3327280"/>
              <a:ext cx="296882" cy="29688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ja-JP" altLang="en-US" sz="1200" b="1" dirty="0">
                  <a:solidFill>
                    <a:schemeClr val="bg1"/>
                  </a:solidFill>
                  <a:latin typeface="+mj-ea"/>
                  <a:ea typeface="+mj-ea"/>
                </a:rPr>
                <a:t>１</a:t>
              </a:r>
              <a:endParaRPr kumimoji="1" lang="ja-JP" altLang="en-US" sz="12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3" name="楕円 42"/>
            <p:cNvSpPr/>
            <p:nvPr/>
          </p:nvSpPr>
          <p:spPr bwMode="auto">
            <a:xfrm>
              <a:off x="3437523" y="5385705"/>
              <a:ext cx="296882" cy="29688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ja-JP" sz="1200" b="1" dirty="0">
                  <a:solidFill>
                    <a:schemeClr val="bg1"/>
                  </a:solidFill>
                  <a:latin typeface="+mj-ea"/>
                  <a:ea typeface="+mj-ea"/>
                </a:rPr>
                <a:t>2</a:t>
              </a:r>
              <a:endParaRPr kumimoji="1" lang="ja-JP" altLang="en-US" sz="12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83D81340-F6FB-4E66-8DDF-15E5BBBD311D}"/>
                </a:ext>
              </a:extLst>
            </p:cNvPr>
            <p:cNvSpPr/>
            <p:nvPr/>
          </p:nvSpPr>
          <p:spPr bwMode="auto">
            <a:xfrm>
              <a:off x="3740657" y="2518423"/>
              <a:ext cx="5403343" cy="1911999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b="1" dirty="0">
                <a:latin typeface="+mj-ea"/>
                <a:ea typeface="+mj-ea"/>
              </a:endParaRPr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6401C751-BA60-4488-A41E-DF934856095F}"/>
                </a:ext>
              </a:extLst>
            </p:cNvPr>
            <p:cNvSpPr/>
            <p:nvPr/>
          </p:nvSpPr>
          <p:spPr bwMode="auto">
            <a:xfrm>
              <a:off x="3740657" y="4578147"/>
              <a:ext cx="5403343" cy="1911999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b="1" dirty="0"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2365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sp>
        <p:nvSpPr>
          <p:cNvPr id="23" name="タイトル 3"/>
          <p:cNvSpPr txBox="1">
            <a:spLocks/>
          </p:cNvSpPr>
          <p:nvPr/>
        </p:nvSpPr>
        <p:spPr bwMode="gray">
          <a:xfrm>
            <a:off x="213441" y="1844824"/>
            <a:ext cx="8784000" cy="2124015"/>
          </a:xfrm>
          <a:prstGeom prst="rect">
            <a:avLst/>
          </a:prstGeom>
        </p:spPr>
        <p:txBody>
          <a:bodyPr vert="horz" lIns="91440" tIns="36000" rIns="91440" bIns="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lang="ja-JP" altLang="en-US" sz="2400" b="1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9pPr>
          </a:lstStyle>
          <a:p>
            <a:pPr algn="ctr"/>
            <a:r>
              <a:rPr lang="ja-JP" altLang="en-US" sz="3200" kern="0" dirty="0">
                <a:solidFill>
                  <a:schemeClr val="tx1"/>
                </a:solidFill>
              </a:rPr>
              <a:t>以上で、</a:t>
            </a:r>
            <a:r>
              <a:rPr lang="ja-JP" altLang="en-US" sz="3200" kern="0" dirty="0">
                <a:solidFill>
                  <a:srgbClr val="FF0000"/>
                </a:solidFill>
              </a:rPr>
              <a:t>ステップ</a:t>
            </a:r>
            <a:r>
              <a:rPr lang="en-US" altLang="ja-JP" sz="5400" kern="0" dirty="0">
                <a:solidFill>
                  <a:srgbClr val="FF0000"/>
                </a:solidFill>
              </a:rPr>
              <a:t>1</a:t>
            </a:r>
            <a:r>
              <a:rPr lang="ja-JP" altLang="en-US" sz="3200" kern="0" dirty="0">
                <a:solidFill>
                  <a:schemeClr val="tx1"/>
                </a:solidFill>
              </a:rPr>
              <a:t>が終了いたしました。</a:t>
            </a:r>
            <a:endParaRPr lang="en-US" altLang="ja-JP" sz="3200" kern="0" dirty="0">
              <a:solidFill>
                <a:schemeClr val="tx1"/>
              </a:solidFill>
            </a:endParaRPr>
          </a:p>
        </p:txBody>
      </p:sp>
      <p:sp>
        <p:nvSpPr>
          <p:cNvPr id="24" name="正方形/長方形 23"/>
          <p:cNvSpPr/>
          <p:nvPr/>
        </p:nvSpPr>
        <p:spPr bwMode="auto">
          <a:xfrm>
            <a:off x="17160" y="763570"/>
            <a:ext cx="1458496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ステップ</a:t>
            </a:r>
            <a:r>
              <a:rPr kumimoji="1" lang="en-US" altLang="ja-JP" sz="16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kumimoji="1" lang="ja-JP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286872" y="4248237"/>
            <a:ext cx="6637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>
                <a:solidFill>
                  <a:srgbClr val="FF0000"/>
                </a:solidFill>
              </a:rPr>
              <a:t>WaWaD</a:t>
            </a:r>
            <a:r>
              <a:rPr kumimoji="1" lang="en-US" altLang="ja-JP" dirty="0">
                <a:solidFill>
                  <a:srgbClr val="FF0000"/>
                </a:solidFill>
              </a:rPr>
              <a:t>-Be</a:t>
            </a:r>
            <a:r>
              <a:rPr kumimoji="1" lang="ja-JP" altLang="en-US" dirty="0">
                <a:solidFill>
                  <a:srgbClr val="FF0000"/>
                </a:solidFill>
              </a:rPr>
              <a:t>をご利用いただくための基本設定についてご説明しました。</a:t>
            </a:r>
          </a:p>
        </p:txBody>
      </p:sp>
    </p:spTree>
    <p:extLst>
      <p:ext uri="{BB962C8B-B14F-4D97-AF65-F5344CB8AC3E}">
        <p14:creationId xmlns:p14="http://schemas.microsoft.com/office/powerpoint/2010/main" val="11859731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 bwMode="auto">
          <a:xfrm>
            <a:off x="2267257" y="2852936"/>
            <a:ext cx="4608512" cy="64807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3200" b="1" dirty="0">
                <a:solidFill>
                  <a:schemeClr val="bg1"/>
                </a:solidFill>
                <a:latin typeface="+mj-ea"/>
                <a:ea typeface="+mj-ea"/>
              </a:rPr>
              <a:t>ステップ</a:t>
            </a:r>
            <a:r>
              <a:rPr kumimoji="1" lang="en-US" altLang="ja-JP" sz="32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kumimoji="1" lang="ja-JP" altLang="en-US" sz="3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159218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619672" y="802392"/>
            <a:ext cx="6264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rgbClr val="FF0000"/>
                </a:solidFill>
              </a:rPr>
              <a:t>便利な機能をご紹介します。</a:t>
            </a:r>
          </a:p>
        </p:txBody>
      </p:sp>
      <p:sp>
        <p:nvSpPr>
          <p:cNvPr id="20" name="正方形/長方形 19"/>
          <p:cNvSpPr/>
          <p:nvPr/>
        </p:nvSpPr>
        <p:spPr bwMode="auto">
          <a:xfrm>
            <a:off x="17160" y="763570"/>
            <a:ext cx="1458496" cy="397068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ステップ</a:t>
            </a:r>
            <a:r>
              <a:rPr kumimoji="1" lang="en-US" altLang="ja-JP" sz="16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kumimoji="1" lang="ja-JP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9" name="正方形/長方形 18"/>
          <p:cNvSpPr/>
          <p:nvPr/>
        </p:nvSpPr>
        <p:spPr bwMode="auto">
          <a:xfrm>
            <a:off x="1331640" y="3323503"/>
            <a:ext cx="2304256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200" dirty="0">
                <a:solidFill>
                  <a:schemeClr val="bg1"/>
                </a:solidFill>
                <a:latin typeface="+mj-ea"/>
                <a:ea typeface="+mj-ea"/>
              </a:rPr>
              <a:t>サブビュー</a:t>
            </a:r>
          </a:p>
        </p:txBody>
      </p:sp>
      <p:sp>
        <p:nvSpPr>
          <p:cNvPr id="22" name="正方形/長方形 21"/>
          <p:cNvSpPr/>
          <p:nvPr/>
        </p:nvSpPr>
        <p:spPr bwMode="auto">
          <a:xfrm>
            <a:off x="1331640" y="2134635"/>
            <a:ext cx="2304256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200" dirty="0">
                <a:solidFill>
                  <a:schemeClr val="bg1"/>
                </a:solidFill>
                <a:latin typeface="+mj-ea"/>
                <a:ea typeface="+mj-ea"/>
              </a:rPr>
              <a:t>フィルタ</a:t>
            </a:r>
          </a:p>
        </p:txBody>
      </p:sp>
      <p:sp>
        <p:nvSpPr>
          <p:cNvPr id="23" name="正方形/長方形 22"/>
          <p:cNvSpPr/>
          <p:nvPr/>
        </p:nvSpPr>
        <p:spPr bwMode="auto">
          <a:xfrm>
            <a:off x="1331640" y="2744188"/>
            <a:ext cx="2304256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200" dirty="0">
                <a:solidFill>
                  <a:schemeClr val="bg1"/>
                </a:solidFill>
                <a:latin typeface="+mj-ea"/>
                <a:ea typeface="+mj-ea"/>
              </a:rPr>
              <a:t>集計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779912" y="2179280"/>
            <a:ext cx="28504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/>
              <a:t>事前に設定をした条件による絞り込み</a:t>
            </a:r>
            <a:endParaRPr kumimoji="1" lang="ja-JP" altLang="en-US" sz="1400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812065" y="2788833"/>
            <a:ext cx="23759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/>
              <a:t>集計結果を表や、グラフで表示</a:t>
            </a:r>
            <a:endParaRPr kumimoji="1" lang="ja-JP" altLang="en-US" sz="1400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3827440" y="3368148"/>
            <a:ext cx="3886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/>
              <a:t>別</a:t>
            </a:r>
            <a:r>
              <a:rPr kumimoji="1" lang="ja-JP" altLang="en-US" sz="1400" dirty="0"/>
              <a:t>の帳票に入力されたデータを一覧画面上に表示</a:t>
            </a:r>
          </a:p>
        </p:txBody>
      </p:sp>
      <p:grpSp>
        <p:nvGrpSpPr>
          <p:cNvPr id="13" name="グループ化 12"/>
          <p:cNvGrpSpPr/>
          <p:nvPr/>
        </p:nvGrpSpPr>
        <p:grpSpPr>
          <a:xfrm>
            <a:off x="6373055" y="6030938"/>
            <a:ext cx="212019" cy="144016"/>
            <a:chOff x="4067944" y="2492896"/>
            <a:chExt cx="212019" cy="144016"/>
          </a:xfrm>
        </p:grpSpPr>
        <p:cxnSp>
          <p:nvCxnSpPr>
            <p:cNvPr id="15" name="直線コネクタ 14"/>
            <p:cNvCxnSpPr/>
            <p:nvPr/>
          </p:nvCxnSpPr>
          <p:spPr bwMode="auto">
            <a:xfrm>
              <a:off x="4067944" y="2492896"/>
              <a:ext cx="212019" cy="0"/>
            </a:xfrm>
            <a:prstGeom prst="line">
              <a:avLst/>
            </a:prstGeom>
            <a:solidFill>
              <a:schemeClr val="bg1"/>
            </a:solidFill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6" name="直線コネクタ 15"/>
            <p:cNvCxnSpPr/>
            <p:nvPr/>
          </p:nvCxnSpPr>
          <p:spPr bwMode="auto">
            <a:xfrm>
              <a:off x="4067944" y="2564904"/>
              <a:ext cx="212019" cy="0"/>
            </a:xfrm>
            <a:prstGeom prst="line">
              <a:avLst/>
            </a:prstGeom>
            <a:solidFill>
              <a:schemeClr val="bg1"/>
            </a:solidFill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7" name="直線コネクタ 16"/>
            <p:cNvCxnSpPr/>
            <p:nvPr/>
          </p:nvCxnSpPr>
          <p:spPr bwMode="auto">
            <a:xfrm>
              <a:off x="4067944" y="2636912"/>
              <a:ext cx="212019" cy="0"/>
            </a:xfrm>
            <a:prstGeom prst="line">
              <a:avLst/>
            </a:prstGeom>
            <a:solidFill>
              <a:schemeClr val="bg1"/>
            </a:solidFill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18" name="楕円 17"/>
          <p:cNvSpPr/>
          <p:nvPr/>
        </p:nvSpPr>
        <p:spPr bwMode="auto">
          <a:xfrm>
            <a:off x="7014733" y="5997637"/>
            <a:ext cx="232942" cy="21061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?</a:t>
            </a:r>
            <a:endParaRPr kumimoji="0" lang="ja-JP" alt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7247675" y="5950418"/>
            <a:ext cx="635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HELP</a:t>
            </a:r>
            <a:endParaRPr kumimoji="1" lang="ja-JP" altLang="en-US" sz="1400" dirty="0"/>
          </a:p>
        </p:txBody>
      </p:sp>
      <p:cxnSp>
        <p:nvCxnSpPr>
          <p:cNvPr id="28" name="直線矢印コネクタ 27"/>
          <p:cNvCxnSpPr/>
          <p:nvPr/>
        </p:nvCxnSpPr>
        <p:spPr bwMode="auto">
          <a:xfrm>
            <a:off x="6652561" y="6099830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29" name="テキスト ボックス 28"/>
          <p:cNvSpPr txBox="1"/>
          <p:nvPr/>
        </p:nvSpPr>
        <p:spPr>
          <a:xfrm>
            <a:off x="7684457" y="5969025"/>
            <a:ext cx="14253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/>
              <a:t>（マニュアルサイトへ）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237881" y="5661248"/>
            <a:ext cx="19014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</a:rPr>
              <a:t>※</a:t>
            </a:r>
            <a:r>
              <a:rPr lang="ja-JP" altLang="en-US" sz="1400" dirty="0">
                <a:solidFill>
                  <a:srgbClr val="FF0000"/>
                </a:solidFill>
              </a:rPr>
              <a:t>詳しい内容については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7854375" y="6230635"/>
            <a:ext cx="12554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solidFill>
                  <a:srgbClr val="FF0000"/>
                </a:solidFill>
              </a:rPr>
              <a:t>をご覧ください。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5938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20779" y="1950189"/>
            <a:ext cx="6156000" cy="45360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8" name="図 17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20779" y="1554088"/>
            <a:ext cx="8100000" cy="288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cxnSp>
        <p:nvCxnSpPr>
          <p:cNvPr id="34" name="直線矢印コネクタ 33"/>
          <p:cNvCxnSpPr/>
          <p:nvPr/>
        </p:nvCxnSpPr>
        <p:spPr bwMode="auto">
          <a:xfrm>
            <a:off x="3173832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正方形/長方形 36"/>
          <p:cNvSpPr/>
          <p:nvPr/>
        </p:nvSpPr>
        <p:spPr bwMode="auto">
          <a:xfrm>
            <a:off x="17160" y="763570"/>
            <a:ext cx="1458496" cy="397068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ステップ</a:t>
            </a:r>
            <a:r>
              <a:rPr lang="en-US" altLang="ja-JP" sz="16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kumimoji="1" lang="ja-JP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正方形/長方形 35"/>
          <p:cNvSpPr/>
          <p:nvPr/>
        </p:nvSpPr>
        <p:spPr bwMode="auto">
          <a:xfrm>
            <a:off x="5438625" y="771381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サブビュー</a:t>
            </a:r>
          </a:p>
        </p:txBody>
      </p:sp>
      <p:sp>
        <p:nvSpPr>
          <p:cNvPr id="39" name="正方形/長方形 38"/>
          <p:cNvSpPr/>
          <p:nvPr/>
        </p:nvSpPr>
        <p:spPr bwMode="auto">
          <a:xfrm>
            <a:off x="1679660" y="766736"/>
            <a:ext cx="1382518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フィルタ</a:t>
            </a:r>
          </a:p>
        </p:txBody>
      </p:sp>
      <p:sp>
        <p:nvSpPr>
          <p:cNvPr id="40" name="正方形/長方形 39"/>
          <p:cNvSpPr/>
          <p:nvPr/>
        </p:nvSpPr>
        <p:spPr bwMode="auto">
          <a:xfrm>
            <a:off x="3566417" y="764704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集計</a:t>
            </a:r>
          </a:p>
        </p:txBody>
      </p:sp>
      <p:cxnSp>
        <p:nvCxnSpPr>
          <p:cNvPr id="41" name="直線矢印コネクタ 40"/>
          <p:cNvCxnSpPr/>
          <p:nvPr/>
        </p:nvCxnSpPr>
        <p:spPr bwMode="auto">
          <a:xfrm>
            <a:off x="5057006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4" name="テキスト ボックス 13"/>
          <p:cNvSpPr txBox="1"/>
          <p:nvPr/>
        </p:nvSpPr>
        <p:spPr>
          <a:xfrm>
            <a:off x="33908" y="1160638"/>
            <a:ext cx="57919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>
                <a:solidFill>
                  <a:srgbClr val="FF0000"/>
                </a:solidFill>
              </a:rPr>
              <a:t>■</a:t>
            </a:r>
            <a:r>
              <a:rPr kumimoji="1" lang="ja-JP" altLang="en-US" sz="1600" dirty="0">
                <a:solidFill>
                  <a:srgbClr val="FF0000"/>
                </a:solidFill>
              </a:rPr>
              <a:t>「データベース書式設定」　→　選択された帳票　→　「フィルタ」タブ</a:t>
            </a:r>
          </a:p>
        </p:txBody>
      </p:sp>
      <p:sp>
        <p:nvSpPr>
          <p:cNvPr id="19" name="正方形/長方形 18"/>
          <p:cNvSpPr/>
          <p:nvPr/>
        </p:nvSpPr>
        <p:spPr bwMode="auto">
          <a:xfrm>
            <a:off x="3222468" y="1493240"/>
            <a:ext cx="687898" cy="402053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正方形/長方形 27"/>
          <p:cNvSpPr/>
          <p:nvPr/>
        </p:nvSpPr>
        <p:spPr bwMode="auto">
          <a:xfrm>
            <a:off x="2466363" y="3882643"/>
            <a:ext cx="3959604" cy="83197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正方形/長方形 29"/>
          <p:cNvSpPr/>
          <p:nvPr/>
        </p:nvSpPr>
        <p:spPr bwMode="auto">
          <a:xfrm>
            <a:off x="1392572" y="2843868"/>
            <a:ext cx="635224" cy="20133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正方形/長方形 7"/>
          <p:cNvSpPr/>
          <p:nvPr/>
        </p:nvSpPr>
        <p:spPr bwMode="auto">
          <a:xfrm>
            <a:off x="5201022" y="2595378"/>
            <a:ext cx="3312367" cy="788999"/>
          </a:xfrm>
          <a:prstGeom prst="rect">
            <a:avLst/>
          </a:prstGeom>
          <a:solidFill>
            <a:schemeClr val="accent6">
              <a:lumMod val="10000"/>
              <a:lumOff val="90000"/>
            </a:schemeClr>
          </a:solidFill>
          <a:ln>
            <a:solidFill>
              <a:schemeClr val="tx1"/>
            </a:solidFill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kumimoji="1" lang="en-US" altLang="ja-JP" sz="1200" dirty="0">
                <a:latin typeface="+mj-ea"/>
                <a:ea typeface="+mj-ea"/>
              </a:rPr>
              <a:t>【</a:t>
            </a:r>
            <a:r>
              <a:rPr kumimoji="1" lang="ja-JP" altLang="en-US" sz="1200" dirty="0">
                <a:latin typeface="+mj-ea"/>
                <a:ea typeface="+mj-ea"/>
              </a:rPr>
              <a:t>例</a:t>
            </a:r>
            <a:r>
              <a:rPr kumimoji="1" lang="en-US" altLang="ja-JP" sz="1200" dirty="0">
                <a:latin typeface="+mj-ea"/>
                <a:ea typeface="+mj-ea"/>
              </a:rPr>
              <a:t>】</a:t>
            </a:r>
          </a:p>
          <a:p>
            <a:r>
              <a:rPr kumimoji="1" lang="ja-JP" altLang="en-US" sz="1200" dirty="0">
                <a:latin typeface="+mj-ea"/>
                <a:ea typeface="+mj-ea"/>
              </a:rPr>
              <a:t>導入後</a:t>
            </a:r>
            <a:r>
              <a:rPr kumimoji="1" lang="ja-JP" altLang="en-US" sz="1200" b="1" dirty="0">
                <a:solidFill>
                  <a:srgbClr val="FF0000"/>
                </a:solidFill>
                <a:latin typeface="+mj-ea"/>
                <a:ea typeface="+mj-ea"/>
              </a:rPr>
              <a:t>①</a:t>
            </a:r>
            <a:r>
              <a:rPr kumimoji="1" lang="en-US" altLang="ja-JP" sz="1200" b="1" dirty="0">
                <a:latin typeface="+mj-ea"/>
                <a:ea typeface="+mj-ea"/>
              </a:rPr>
              <a:t>5</a:t>
            </a:r>
            <a:r>
              <a:rPr kumimoji="1" lang="ja-JP" altLang="en-US" sz="1200" b="1" dirty="0">
                <a:latin typeface="+mj-ea"/>
                <a:ea typeface="+mj-ea"/>
              </a:rPr>
              <a:t>年以上経過</a:t>
            </a:r>
            <a:r>
              <a:rPr kumimoji="1" lang="ja-JP" altLang="en-US" sz="1200" dirty="0">
                <a:latin typeface="+mj-ea"/>
                <a:ea typeface="+mj-ea"/>
              </a:rPr>
              <a:t>した情報をデスクトップの</a:t>
            </a:r>
            <a:endParaRPr kumimoji="1" lang="en-US" altLang="ja-JP" sz="1200" dirty="0">
              <a:latin typeface="+mj-ea"/>
              <a:ea typeface="+mj-ea"/>
            </a:endParaRPr>
          </a:p>
          <a:p>
            <a:r>
              <a:rPr kumimoji="1" lang="ja-JP" altLang="en-US" sz="1200" b="1" dirty="0">
                <a:solidFill>
                  <a:srgbClr val="FF0000"/>
                </a:solidFill>
                <a:latin typeface="+mj-ea"/>
                <a:ea typeface="+mj-ea"/>
              </a:rPr>
              <a:t>②</a:t>
            </a:r>
            <a:r>
              <a:rPr kumimoji="1" lang="ja-JP" altLang="en-US" sz="1200" b="1" dirty="0">
                <a:latin typeface="+mj-ea"/>
                <a:ea typeface="+mj-ea"/>
              </a:rPr>
              <a:t>「お知らせ</a:t>
            </a:r>
            <a:r>
              <a:rPr kumimoji="1" lang="en-US" altLang="ja-JP" sz="1200" b="1" dirty="0">
                <a:latin typeface="+mj-ea"/>
                <a:ea typeface="+mj-ea"/>
              </a:rPr>
              <a:t>BOX</a:t>
            </a:r>
            <a:r>
              <a:rPr kumimoji="1" lang="ja-JP" altLang="en-US" sz="1200" b="1" dirty="0">
                <a:latin typeface="+mj-ea"/>
                <a:ea typeface="+mj-ea"/>
              </a:rPr>
              <a:t>」</a:t>
            </a:r>
            <a:r>
              <a:rPr kumimoji="1" lang="ja-JP" altLang="en-US" sz="1200" dirty="0">
                <a:latin typeface="+mj-ea"/>
                <a:ea typeface="+mj-ea"/>
              </a:rPr>
              <a:t>に表示させることができます。</a:t>
            </a:r>
          </a:p>
        </p:txBody>
      </p:sp>
      <p:sp>
        <p:nvSpPr>
          <p:cNvPr id="32" name="楕円 31"/>
          <p:cNvSpPr/>
          <p:nvPr/>
        </p:nvSpPr>
        <p:spPr bwMode="auto">
          <a:xfrm>
            <a:off x="5418384" y="3675109"/>
            <a:ext cx="296882" cy="29688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2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kumimoji="1" lang="ja-JP" altLang="en-US" sz="1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3" name="楕円 32"/>
          <p:cNvSpPr/>
          <p:nvPr/>
        </p:nvSpPr>
        <p:spPr bwMode="auto">
          <a:xfrm>
            <a:off x="1879355" y="2641377"/>
            <a:ext cx="296882" cy="29688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2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kumimoji="1" lang="ja-JP" altLang="en-US" sz="1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4641635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742" y="2561003"/>
            <a:ext cx="3171429" cy="514286"/>
          </a:xfrm>
          <a:prstGeom prst="rect">
            <a:avLst/>
          </a:prstGeom>
          <a:ln w="12700">
            <a:solidFill>
              <a:schemeClr val="bg1">
                <a:lumMod val="75000"/>
              </a:schemeClr>
            </a:solidFill>
          </a:ln>
        </p:spPr>
      </p:pic>
      <p:pic>
        <p:nvPicPr>
          <p:cNvPr id="7" name="図 6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036524" y="5111647"/>
            <a:ext cx="3168000" cy="576000"/>
          </a:xfrm>
          <a:prstGeom prst="rect">
            <a:avLst/>
          </a:prstGeom>
          <a:ln w="15875">
            <a:solidFill>
              <a:schemeClr val="bg1">
                <a:lumMod val="75000"/>
              </a:schemeClr>
            </a:solidFill>
          </a:ln>
        </p:spPr>
      </p:pic>
      <p:pic>
        <p:nvPicPr>
          <p:cNvPr id="57" name="図 56"/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83599" y="1553725"/>
            <a:ext cx="8100000" cy="288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cxnSp>
        <p:nvCxnSpPr>
          <p:cNvPr id="34" name="直線矢印コネクタ 33"/>
          <p:cNvCxnSpPr/>
          <p:nvPr/>
        </p:nvCxnSpPr>
        <p:spPr bwMode="auto">
          <a:xfrm>
            <a:off x="3173832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正方形/長方形 36"/>
          <p:cNvSpPr/>
          <p:nvPr/>
        </p:nvSpPr>
        <p:spPr bwMode="auto">
          <a:xfrm>
            <a:off x="17160" y="763570"/>
            <a:ext cx="1458496" cy="397068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ステップ</a:t>
            </a:r>
            <a:r>
              <a:rPr lang="en-US" altLang="ja-JP" sz="16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kumimoji="1" lang="ja-JP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正方形/長方形 35"/>
          <p:cNvSpPr/>
          <p:nvPr/>
        </p:nvSpPr>
        <p:spPr bwMode="auto">
          <a:xfrm>
            <a:off x="5438625" y="771381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サブビュー</a:t>
            </a:r>
          </a:p>
        </p:txBody>
      </p:sp>
      <p:sp>
        <p:nvSpPr>
          <p:cNvPr id="39" name="正方形/長方形 38"/>
          <p:cNvSpPr/>
          <p:nvPr/>
        </p:nvSpPr>
        <p:spPr bwMode="auto">
          <a:xfrm>
            <a:off x="1679660" y="766736"/>
            <a:ext cx="1382518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フィルタ</a:t>
            </a:r>
          </a:p>
        </p:txBody>
      </p:sp>
      <p:sp>
        <p:nvSpPr>
          <p:cNvPr id="40" name="正方形/長方形 39"/>
          <p:cNvSpPr/>
          <p:nvPr/>
        </p:nvSpPr>
        <p:spPr bwMode="auto">
          <a:xfrm>
            <a:off x="3566417" y="764704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集計</a:t>
            </a:r>
          </a:p>
        </p:txBody>
      </p:sp>
      <p:cxnSp>
        <p:nvCxnSpPr>
          <p:cNvPr id="41" name="直線矢印コネクタ 40"/>
          <p:cNvCxnSpPr/>
          <p:nvPr/>
        </p:nvCxnSpPr>
        <p:spPr bwMode="auto">
          <a:xfrm>
            <a:off x="5057006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4" name="テキスト ボックス 13"/>
          <p:cNvSpPr txBox="1"/>
          <p:nvPr/>
        </p:nvSpPr>
        <p:spPr>
          <a:xfrm>
            <a:off x="33908" y="1160638"/>
            <a:ext cx="37208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>
                <a:solidFill>
                  <a:srgbClr val="FF0000"/>
                </a:solidFill>
              </a:rPr>
              <a:t>■</a:t>
            </a:r>
            <a:r>
              <a:rPr kumimoji="1" lang="ja-JP" altLang="en-US" sz="1600" dirty="0">
                <a:solidFill>
                  <a:srgbClr val="FF0000"/>
                </a:solidFill>
              </a:rPr>
              <a:t>フィルタ（日付項目）の基本的な考え方</a:t>
            </a:r>
          </a:p>
        </p:txBody>
      </p:sp>
      <p:sp>
        <p:nvSpPr>
          <p:cNvPr id="19" name="正方形/長方形 18"/>
          <p:cNvSpPr/>
          <p:nvPr/>
        </p:nvSpPr>
        <p:spPr bwMode="auto">
          <a:xfrm>
            <a:off x="3174838" y="1484851"/>
            <a:ext cx="700875" cy="41945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5665357" y="1949509"/>
            <a:ext cx="200086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/>
              <a:t>「現在日付」より●年（月・日）</a:t>
            </a:r>
            <a:endParaRPr kumimoji="1" lang="en-US" altLang="ja-JP" sz="1100" dirty="0"/>
          </a:p>
          <a:p>
            <a:r>
              <a:rPr lang="ja-JP" altLang="en-US" sz="1100" dirty="0">
                <a:solidFill>
                  <a:srgbClr val="FF0000"/>
                </a:solidFill>
              </a:rPr>
              <a:t>前から未来に対しての期間指定</a:t>
            </a:r>
            <a:endParaRPr kumimoji="1" lang="ja-JP" altLang="en-US" sz="1100" dirty="0">
              <a:solidFill>
                <a:srgbClr val="FF0000"/>
              </a:solidFill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5648509" y="3297959"/>
            <a:ext cx="200086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/>
              <a:t>「現在日付」より●年（月・日）</a:t>
            </a:r>
            <a:endParaRPr kumimoji="1" lang="en-US" altLang="ja-JP" sz="1100" dirty="0"/>
          </a:p>
          <a:p>
            <a:r>
              <a:rPr lang="ja-JP" altLang="en-US" sz="1100" dirty="0">
                <a:solidFill>
                  <a:schemeClr val="accent6">
                    <a:lumMod val="75000"/>
                    <a:lumOff val="25000"/>
                  </a:schemeClr>
                </a:solidFill>
              </a:rPr>
              <a:t>先から過去に対しての期間指定</a:t>
            </a:r>
            <a:endParaRPr kumimoji="1" lang="ja-JP" altLang="en-US" sz="1100" dirty="0">
              <a:solidFill>
                <a:schemeClr val="accent6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517151"/>
              </p:ext>
            </p:extLst>
          </p:nvPr>
        </p:nvGraphicFramePr>
        <p:xfrm>
          <a:off x="2010457" y="4480015"/>
          <a:ext cx="5253822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5637">
                  <a:extLst>
                    <a:ext uri="{9D8B030D-6E8A-4147-A177-3AD203B41FA5}">
                      <a16:colId xmlns:a16="http://schemas.microsoft.com/office/drawing/2014/main" val="2294714876"/>
                    </a:ext>
                  </a:extLst>
                </a:gridCol>
                <a:gridCol w="875637">
                  <a:extLst>
                    <a:ext uri="{9D8B030D-6E8A-4147-A177-3AD203B41FA5}">
                      <a16:colId xmlns:a16="http://schemas.microsoft.com/office/drawing/2014/main" val="4118735140"/>
                    </a:ext>
                  </a:extLst>
                </a:gridCol>
                <a:gridCol w="875637">
                  <a:extLst>
                    <a:ext uri="{9D8B030D-6E8A-4147-A177-3AD203B41FA5}">
                      <a16:colId xmlns:a16="http://schemas.microsoft.com/office/drawing/2014/main" val="785336499"/>
                    </a:ext>
                  </a:extLst>
                </a:gridCol>
                <a:gridCol w="875637">
                  <a:extLst>
                    <a:ext uri="{9D8B030D-6E8A-4147-A177-3AD203B41FA5}">
                      <a16:colId xmlns:a16="http://schemas.microsoft.com/office/drawing/2014/main" val="3645773168"/>
                    </a:ext>
                  </a:extLst>
                </a:gridCol>
                <a:gridCol w="875637">
                  <a:extLst>
                    <a:ext uri="{9D8B030D-6E8A-4147-A177-3AD203B41FA5}">
                      <a16:colId xmlns:a16="http://schemas.microsoft.com/office/drawing/2014/main" val="1631310366"/>
                    </a:ext>
                  </a:extLst>
                </a:gridCol>
                <a:gridCol w="875637">
                  <a:extLst>
                    <a:ext uri="{9D8B030D-6E8A-4147-A177-3AD203B41FA5}">
                      <a16:colId xmlns:a16="http://schemas.microsoft.com/office/drawing/2014/main" val="3256482239"/>
                    </a:ext>
                  </a:extLst>
                </a:gridCol>
              </a:tblGrid>
              <a:tr h="24707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</a:rPr>
                        <a:t>2012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</a:rPr>
                        <a:t>2013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</a:rPr>
                        <a:t>2014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</a:rPr>
                        <a:t>2015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rgbClr val="FF0000"/>
                          </a:solidFill>
                        </a:rPr>
                        <a:t>「現在日付」</a:t>
                      </a:r>
                      <a:endParaRPr kumimoji="1" lang="en-US" altLang="ja-JP" sz="1000" b="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kumimoji="1" lang="en-US" altLang="ja-JP" sz="1000" b="0" dirty="0">
                          <a:solidFill>
                            <a:srgbClr val="FF0000"/>
                          </a:solidFill>
                        </a:rPr>
                        <a:t>2016</a:t>
                      </a:r>
                      <a:r>
                        <a:rPr kumimoji="1" lang="ja-JP" altLang="en-US" sz="1000" b="0" dirty="0">
                          <a:solidFill>
                            <a:srgbClr val="FF0000"/>
                          </a:solidFill>
                        </a:rPr>
                        <a:t>年</a:t>
                      </a:r>
                      <a:r>
                        <a:rPr kumimoji="1" lang="en-US" altLang="ja-JP" sz="1000" b="0" dirty="0">
                          <a:solidFill>
                            <a:srgbClr val="FF0000"/>
                          </a:solidFill>
                        </a:rPr>
                        <a:t>9</a:t>
                      </a:r>
                      <a:r>
                        <a:rPr kumimoji="1" lang="ja-JP" altLang="en-US" sz="1000" b="0" dirty="0">
                          <a:solidFill>
                            <a:srgbClr val="FF0000"/>
                          </a:solidFill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</a:rPr>
                        <a:t>2017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266836"/>
                  </a:ext>
                </a:extLst>
              </a:tr>
            </a:tbl>
          </a:graphicData>
        </a:graphic>
      </p:graphicFrame>
      <p:sp>
        <p:nvSpPr>
          <p:cNvPr id="35" name="テキスト ボックス 34"/>
          <p:cNvSpPr txBox="1"/>
          <p:nvPr/>
        </p:nvSpPr>
        <p:spPr>
          <a:xfrm>
            <a:off x="1939027" y="4170935"/>
            <a:ext cx="26853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/>
              <a:t>【</a:t>
            </a:r>
            <a:r>
              <a:rPr lang="ja-JP" altLang="en-US" sz="1600" dirty="0"/>
              <a:t>例</a:t>
            </a:r>
            <a:r>
              <a:rPr lang="en-US" altLang="ja-JP" sz="1600" dirty="0"/>
              <a:t>】</a:t>
            </a:r>
            <a:r>
              <a:rPr kumimoji="1" lang="ja-JP" altLang="en-US" sz="1100" dirty="0"/>
              <a:t>リース開始から</a:t>
            </a:r>
            <a:r>
              <a:rPr kumimoji="1" lang="en-US" altLang="ja-JP" sz="1100" dirty="0"/>
              <a:t>3</a:t>
            </a:r>
            <a:r>
              <a:rPr kumimoji="1" lang="ja-JP" altLang="en-US" sz="1100" dirty="0"/>
              <a:t>年以上経過した物件</a:t>
            </a:r>
            <a:endParaRPr kumimoji="1" lang="en-US" altLang="ja-JP" sz="1100" dirty="0"/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5360342" y="5395696"/>
            <a:ext cx="351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solidFill>
                  <a:srgbClr val="FF0000"/>
                </a:solidFill>
              </a:rPr>
              <a:t>-3</a:t>
            </a:r>
          </a:p>
        </p:txBody>
      </p:sp>
      <p:cxnSp>
        <p:nvCxnSpPr>
          <p:cNvPr id="45" name="直線矢印コネクタ 44"/>
          <p:cNvCxnSpPr/>
          <p:nvPr/>
        </p:nvCxnSpPr>
        <p:spPr>
          <a:xfrm flipH="1">
            <a:off x="1705303" y="4768047"/>
            <a:ext cx="2932065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正方形/長方形 50"/>
          <p:cNvSpPr/>
          <p:nvPr/>
        </p:nvSpPr>
        <p:spPr>
          <a:xfrm>
            <a:off x="415636" y="2810878"/>
            <a:ext cx="1238597" cy="2565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正方形/長方形 51"/>
          <p:cNvSpPr/>
          <p:nvPr/>
        </p:nvSpPr>
        <p:spPr>
          <a:xfrm>
            <a:off x="2152995" y="2800374"/>
            <a:ext cx="1338349" cy="267022"/>
          </a:xfrm>
          <a:prstGeom prst="rect">
            <a:avLst/>
          </a:prstGeom>
          <a:noFill/>
          <a:ln w="28575">
            <a:solidFill>
              <a:schemeClr val="accent6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953296" y="3146676"/>
            <a:ext cx="197201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/>
              <a:t>＜　 ・・・「入力数値」を含まない</a:t>
            </a:r>
            <a:endParaRPr kumimoji="1" lang="en-US" altLang="ja-JP" sz="1100" dirty="0"/>
          </a:p>
          <a:p>
            <a:r>
              <a:rPr lang="ja-JP" altLang="en-US" sz="1100" dirty="0"/>
              <a:t>＝＜・・</a:t>
            </a:r>
            <a:r>
              <a:rPr lang="ja-JP" altLang="en-US" sz="1100"/>
              <a:t>・「入力数値」</a:t>
            </a:r>
            <a:r>
              <a:rPr lang="ja-JP" altLang="en-US" sz="1100" dirty="0"/>
              <a:t>を含む</a:t>
            </a:r>
            <a:endParaRPr kumimoji="1" lang="en-US" altLang="ja-JP" sz="1100" dirty="0"/>
          </a:p>
        </p:txBody>
      </p:sp>
      <p:graphicFrame>
        <p:nvGraphicFramePr>
          <p:cNvPr id="54" name="表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313327"/>
              </p:ext>
            </p:extLst>
          </p:nvPr>
        </p:nvGraphicFramePr>
        <p:xfrm>
          <a:off x="4630441" y="2725073"/>
          <a:ext cx="4075570" cy="2531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5114">
                  <a:extLst>
                    <a:ext uri="{9D8B030D-6E8A-4147-A177-3AD203B41FA5}">
                      <a16:colId xmlns:a16="http://schemas.microsoft.com/office/drawing/2014/main" val="3664179344"/>
                    </a:ext>
                  </a:extLst>
                </a:gridCol>
                <a:gridCol w="815114">
                  <a:extLst>
                    <a:ext uri="{9D8B030D-6E8A-4147-A177-3AD203B41FA5}">
                      <a16:colId xmlns:a16="http://schemas.microsoft.com/office/drawing/2014/main" val="684382870"/>
                    </a:ext>
                  </a:extLst>
                </a:gridCol>
                <a:gridCol w="815114">
                  <a:extLst>
                    <a:ext uri="{9D8B030D-6E8A-4147-A177-3AD203B41FA5}">
                      <a16:colId xmlns:a16="http://schemas.microsoft.com/office/drawing/2014/main" val="2887041343"/>
                    </a:ext>
                  </a:extLst>
                </a:gridCol>
                <a:gridCol w="815114">
                  <a:extLst>
                    <a:ext uri="{9D8B030D-6E8A-4147-A177-3AD203B41FA5}">
                      <a16:colId xmlns:a16="http://schemas.microsoft.com/office/drawing/2014/main" val="3454491176"/>
                    </a:ext>
                  </a:extLst>
                </a:gridCol>
                <a:gridCol w="815114">
                  <a:extLst>
                    <a:ext uri="{9D8B030D-6E8A-4147-A177-3AD203B41FA5}">
                      <a16:colId xmlns:a16="http://schemas.microsoft.com/office/drawing/2014/main" val="664137809"/>
                    </a:ext>
                  </a:extLst>
                </a:gridCol>
              </a:tblGrid>
              <a:tr h="25317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年前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年前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rgbClr val="FF0000"/>
                          </a:solidFill>
                        </a:rPr>
                        <a:t>現在日付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年先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年先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198031"/>
                  </a:ext>
                </a:extLst>
              </a:tr>
            </a:tbl>
          </a:graphicData>
        </a:graphic>
      </p:graphicFrame>
      <p:sp>
        <p:nvSpPr>
          <p:cNvPr id="55" name="テキスト ボックス 54"/>
          <p:cNvSpPr txBox="1"/>
          <p:nvPr/>
        </p:nvSpPr>
        <p:spPr>
          <a:xfrm>
            <a:off x="6508521" y="2492382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0</a:t>
            </a: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5625506" y="2482987"/>
            <a:ext cx="416097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12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5475381" y="2948142"/>
            <a:ext cx="58979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ja-JP" altLang="en-US" sz="1200" dirty="0">
                <a:solidFill>
                  <a:schemeClr val="accent1">
                    <a:lumMod val="75000"/>
                  </a:schemeClr>
                </a:solidFill>
              </a:rPr>
              <a:t>－</a:t>
            </a:r>
            <a:r>
              <a:rPr kumimoji="1" lang="en-US" altLang="ja-JP" sz="1200" dirty="0">
                <a:solidFill>
                  <a:schemeClr val="accent1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6525369" y="2940048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0</a:t>
            </a: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4895260" y="2477469"/>
            <a:ext cx="416097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1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7145038" y="2488247"/>
            <a:ext cx="59485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ja-JP" altLang="en-US" sz="1200" dirty="0">
                <a:solidFill>
                  <a:srgbClr val="FF0000"/>
                </a:solidFill>
              </a:rPr>
              <a:t>－</a:t>
            </a:r>
            <a:r>
              <a:rPr lang="en-US" altLang="ja-JP" sz="1200" dirty="0">
                <a:solidFill>
                  <a:srgbClr val="FF0000"/>
                </a:solidFill>
              </a:rPr>
              <a:t>1</a:t>
            </a:r>
            <a:endParaRPr kumimoji="1" lang="en-US" altLang="ja-JP" sz="1200" dirty="0">
              <a:solidFill>
                <a:srgbClr val="FF0000"/>
              </a:solidFill>
            </a:endParaRP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7958214" y="2488247"/>
            <a:ext cx="59485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ja-JP" altLang="en-US" sz="1200" dirty="0">
                <a:solidFill>
                  <a:srgbClr val="FF0000"/>
                </a:solidFill>
              </a:rPr>
              <a:t>－</a:t>
            </a:r>
            <a:r>
              <a:rPr kumimoji="1" lang="en-US" altLang="ja-JP" sz="1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4729537" y="2953480"/>
            <a:ext cx="58979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ja-JP" altLang="en-US" sz="1200" dirty="0">
                <a:solidFill>
                  <a:schemeClr val="accent1">
                    <a:lumMod val="75000"/>
                  </a:schemeClr>
                </a:solidFill>
              </a:rPr>
              <a:t>－</a:t>
            </a:r>
            <a:r>
              <a:rPr lang="en-US" altLang="ja-JP" sz="1200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endParaRPr kumimoji="1" lang="en-US" altLang="ja-JP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7214257" y="2938885"/>
            <a:ext cx="58979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1200" dirty="0">
                <a:solidFill>
                  <a:schemeClr val="accent1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8043912" y="2943333"/>
            <a:ext cx="58979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1200" dirty="0">
                <a:solidFill>
                  <a:schemeClr val="accent1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8143883" y="311684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>
                <a:solidFill>
                  <a:schemeClr val="accent6">
                    <a:lumMod val="75000"/>
                    <a:lumOff val="25000"/>
                  </a:schemeClr>
                </a:solidFill>
              </a:rPr>
              <a:t>●</a:t>
            </a:r>
          </a:p>
        </p:txBody>
      </p:sp>
      <p:cxnSp>
        <p:nvCxnSpPr>
          <p:cNvPr id="87" name="直線矢印コネクタ 86"/>
          <p:cNvCxnSpPr/>
          <p:nvPr/>
        </p:nvCxnSpPr>
        <p:spPr>
          <a:xfrm flipH="1">
            <a:off x="4652313" y="3286124"/>
            <a:ext cx="3635220" cy="0"/>
          </a:xfrm>
          <a:prstGeom prst="straightConnector1">
            <a:avLst/>
          </a:prstGeom>
          <a:ln w="38100">
            <a:solidFill>
              <a:schemeClr val="accent6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テキスト ボックス 89"/>
          <p:cNvSpPr txBox="1"/>
          <p:nvPr/>
        </p:nvSpPr>
        <p:spPr>
          <a:xfrm>
            <a:off x="4901921" y="2207852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>
                <a:solidFill>
                  <a:srgbClr val="FF0000"/>
                </a:solidFill>
              </a:rPr>
              <a:t>●</a:t>
            </a:r>
          </a:p>
        </p:txBody>
      </p:sp>
      <p:cxnSp>
        <p:nvCxnSpPr>
          <p:cNvPr id="91" name="直線矢印コネクタ 90"/>
          <p:cNvCxnSpPr/>
          <p:nvPr/>
        </p:nvCxnSpPr>
        <p:spPr>
          <a:xfrm>
            <a:off x="5146578" y="2377129"/>
            <a:ext cx="348712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矢印: 下 95"/>
          <p:cNvSpPr/>
          <p:nvPr/>
        </p:nvSpPr>
        <p:spPr bwMode="auto">
          <a:xfrm rot="16200000">
            <a:off x="3897912" y="2659623"/>
            <a:ext cx="437564" cy="433809"/>
          </a:xfrm>
          <a:prstGeom prst="downArrow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b="1" dirty="0">
              <a:latin typeface="+mj-ea"/>
              <a:ea typeface="+mj-ea"/>
            </a:endParaRPr>
          </a:p>
        </p:txBody>
      </p:sp>
      <p:sp>
        <p:nvSpPr>
          <p:cNvPr id="97" name="正方形/長方形 96"/>
          <p:cNvSpPr/>
          <p:nvPr/>
        </p:nvSpPr>
        <p:spPr bwMode="auto">
          <a:xfrm>
            <a:off x="179513" y="5934742"/>
            <a:ext cx="8784000" cy="26399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200" b="1" dirty="0">
                <a:solidFill>
                  <a:schemeClr val="bg1"/>
                </a:solidFill>
                <a:latin typeface="+mj-ea"/>
                <a:ea typeface="+mj-ea"/>
              </a:rPr>
              <a:t>フィルタの設定例等につきましては、</a:t>
            </a:r>
            <a:r>
              <a:rPr kumimoji="1" lang="en-US" altLang="ja-JP" sz="1200" b="1" dirty="0" err="1">
                <a:solidFill>
                  <a:schemeClr val="bg1"/>
                </a:solidFill>
                <a:latin typeface="+mj-ea"/>
                <a:ea typeface="+mj-ea"/>
              </a:rPr>
              <a:t>WaWaOffice</a:t>
            </a:r>
            <a:r>
              <a:rPr kumimoji="1" lang="ja-JP" altLang="en-US" sz="1200" b="1" dirty="0">
                <a:solidFill>
                  <a:schemeClr val="bg1"/>
                </a:solidFill>
                <a:latin typeface="+mj-ea"/>
                <a:ea typeface="+mj-ea"/>
              </a:rPr>
              <a:t>サポートサイト内の「フィルタ設定」をご覧ください。</a:t>
            </a:r>
          </a:p>
        </p:txBody>
      </p:sp>
      <p:sp>
        <p:nvSpPr>
          <p:cNvPr id="98" name="正方形/長方形 97"/>
          <p:cNvSpPr/>
          <p:nvPr/>
        </p:nvSpPr>
        <p:spPr>
          <a:xfrm>
            <a:off x="3190522" y="6152561"/>
            <a:ext cx="29538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b="1" dirty="0"/>
              <a:t>http://support.iii-oec.jp/</a:t>
            </a:r>
          </a:p>
        </p:txBody>
      </p:sp>
      <p:cxnSp>
        <p:nvCxnSpPr>
          <p:cNvPr id="102" name="直線コネクタ 101"/>
          <p:cNvCxnSpPr>
            <a:cxnSpLocks/>
          </p:cNvCxnSpPr>
          <p:nvPr/>
        </p:nvCxnSpPr>
        <p:spPr bwMode="auto">
          <a:xfrm>
            <a:off x="1043608" y="2377128"/>
            <a:ext cx="0" cy="432000"/>
          </a:xfrm>
          <a:prstGeom prst="line">
            <a:avLst/>
          </a:prstGeom>
          <a:solidFill>
            <a:schemeClr val="bg1"/>
          </a:solidFill>
          <a:ln w="317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103" name="直線コネクタ 102"/>
          <p:cNvCxnSpPr/>
          <p:nvPr/>
        </p:nvCxnSpPr>
        <p:spPr bwMode="auto">
          <a:xfrm flipH="1">
            <a:off x="1043609" y="2368109"/>
            <a:ext cx="3456383" cy="0"/>
          </a:xfrm>
          <a:prstGeom prst="line">
            <a:avLst/>
          </a:prstGeom>
          <a:solidFill>
            <a:schemeClr val="bg1"/>
          </a:solidFill>
          <a:ln w="317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107" name="直線コネクタ 106"/>
          <p:cNvCxnSpPr/>
          <p:nvPr/>
        </p:nvCxnSpPr>
        <p:spPr bwMode="auto">
          <a:xfrm>
            <a:off x="3275856" y="3067284"/>
            <a:ext cx="0" cy="230675"/>
          </a:xfrm>
          <a:prstGeom prst="line">
            <a:avLst/>
          </a:prstGeom>
          <a:solidFill>
            <a:schemeClr val="bg1"/>
          </a:solidFill>
          <a:ln w="3175" cap="flat" cmpd="sng" algn="ctr">
            <a:solidFill>
              <a:schemeClr val="accent6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108" name="直線コネクタ 107"/>
          <p:cNvCxnSpPr/>
          <p:nvPr/>
        </p:nvCxnSpPr>
        <p:spPr bwMode="auto">
          <a:xfrm flipH="1">
            <a:off x="3275857" y="3297959"/>
            <a:ext cx="1224135" cy="0"/>
          </a:xfrm>
          <a:prstGeom prst="line">
            <a:avLst/>
          </a:prstGeom>
          <a:solidFill>
            <a:schemeClr val="bg1"/>
          </a:solidFill>
          <a:ln w="3175" cap="flat" cmpd="sng" algn="ctr">
            <a:solidFill>
              <a:schemeClr val="accent6">
                <a:lumMod val="75000"/>
                <a:lumOff val="25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600919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84" y="1972751"/>
            <a:ext cx="5234242" cy="40320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28" name="図 27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3" y="1539354"/>
            <a:ext cx="8100000" cy="288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cxnSp>
        <p:nvCxnSpPr>
          <p:cNvPr id="34" name="直線矢印コネクタ 33"/>
          <p:cNvCxnSpPr/>
          <p:nvPr/>
        </p:nvCxnSpPr>
        <p:spPr bwMode="auto">
          <a:xfrm>
            <a:off x="3173832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正方形/長方形 36"/>
          <p:cNvSpPr/>
          <p:nvPr/>
        </p:nvSpPr>
        <p:spPr bwMode="auto">
          <a:xfrm>
            <a:off x="17160" y="763570"/>
            <a:ext cx="1458496" cy="397068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ステップ</a:t>
            </a:r>
            <a:r>
              <a:rPr lang="en-US" altLang="ja-JP" sz="16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kumimoji="1" lang="ja-JP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正方形/長方形 35"/>
          <p:cNvSpPr/>
          <p:nvPr/>
        </p:nvSpPr>
        <p:spPr bwMode="auto">
          <a:xfrm>
            <a:off x="5438625" y="771381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サブビュー</a:t>
            </a:r>
          </a:p>
        </p:txBody>
      </p:sp>
      <p:sp>
        <p:nvSpPr>
          <p:cNvPr id="39" name="正方形/長方形 38"/>
          <p:cNvSpPr/>
          <p:nvPr/>
        </p:nvSpPr>
        <p:spPr bwMode="auto">
          <a:xfrm>
            <a:off x="1679660" y="766736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フィルタ</a:t>
            </a:r>
          </a:p>
        </p:txBody>
      </p:sp>
      <p:sp>
        <p:nvSpPr>
          <p:cNvPr id="40" name="正方形/長方形 39"/>
          <p:cNvSpPr/>
          <p:nvPr/>
        </p:nvSpPr>
        <p:spPr bwMode="auto">
          <a:xfrm>
            <a:off x="3566417" y="764704"/>
            <a:ext cx="1382518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集計</a:t>
            </a:r>
          </a:p>
        </p:txBody>
      </p:sp>
      <p:cxnSp>
        <p:nvCxnSpPr>
          <p:cNvPr id="41" name="直線矢印コネクタ 40"/>
          <p:cNvCxnSpPr/>
          <p:nvPr/>
        </p:nvCxnSpPr>
        <p:spPr bwMode="auto">
          <a:xfrm>
            <a:off x="5057006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4" name="テキスト ボックス 13"/>
          <p:cNvSpPr txBox="1"/>
          <p:nvPr/>
        </p:nvSpPr>
        <p:spPr>
          <a:xfrm>
            <a:off x="33908" y="1160638"/>
            <a:ext cx="56348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>
                <a:solidFill>
                  <a:srgbClr val="FF0000"/>
                </a:solidFill>
              </a:rPr>
              <a:t>■</a:t>
            </a:r>
            <a:r>
              <a:rPr kumimoji="1" lang="ja-JP" altLang="en-US" sz="1600" dirty="0">
                <a:solidFill>
                  <a:srgbClr val="FF0000"/>
                </a:solidFill>
              </a:rPr>
              <a:t>「データベース書式設定」　→　選択された帳票　→　「集計」タブ</a:t>
            </a:r>
          </a:p>
        </p:txBody>
      </p:sp>
      <p:sp>
        <p:nvSpPr>
          <p:cNvPr id="19" name="正方形/長方形 18"/>
          <p:cNvSpPr/>
          <p:nvPr/>
        </p:nvSpPr>
        <p:spPr bwMode="auto">
          <a:xfrm>
            <a:off x="5300497" y="1479699"/>
            <a:ext cx="528506" cy="401338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7" name="図 4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0970"/>
          <a:stretch/>
        </p:blipFill>
        <p:spPr>
          <a:xfrm>
            <a:off x="5477279" y="3491805"/>
            <a:ext cx="2811938" cy="108407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66" name="正方形/長方形 65"/>
          <p:cNvSpPr/>
          <p:nvPr/>
        </p:nvSpPr>
        <p:spPr bwMode="auto">
          <a:xfrm>
            <a:off x="5379325" y="2124786"/>
            <a:ext cx="3686427" cy="518780"/>
          </a:xfrm>
          <a:prstGeom prst="rect">
            <a:avLst/>
          </a:prstGeom>
          <a:solidFill>
            <a:schemeClr val="accent6">
              <a:lumMod val="10000"/>
              <a:lumOff val="90000"/>
            </a:schemeClr>
          </a:solidFill>
          <a:ln>
            <a:solidFill>
              <a:schemeClr val="tx1"/>
            </a:solidFill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kumimoji="1" lang="ja-JP" altLang="en-US" sz="1200" dirty="0">
                <a:latin typeface="+mj-ea"/>
                <a:ea typeface="+mj-ea"/>
              </a:rPr>
              <a:t>登録された情報についての集計パターンを設定できます。</a:t>
            </a:r>
            <a:endParaRPr kumimoji="1" lang="en-US" altLang="ja-JP" sz="1200" dirty="0">
              <a:latin typeface="+mj-ea"/>
              <a:ea typeface="+mj-ea"/>
            </a:endParaRPr>
          </a:p>
          <a:p>
            <a:r>
              <a:rPr lang="ja-JP" altLang="en-US" sz="1200" dirty="0">
                <a:latin typeface="+mj-ea"/>
                <a:ea typeface="+mj-ea"/>
              </a:rPr>
              <a:t>集計結果は、表形式とグラフ形式で表示できます。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5369163" y="2947306"/>
            <a:ext cx="325121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>
                <a:solidFill>
                  <a:srgbClr val="FF0000"/>
                </a:solidFill>
              </a:rPr>
              <a:t>横軸の分類項目を設定できます。</a:t>
            </a:r>
            <a:endParaRPr kumimoji="1" lang="en-US" altLang="ja-JP" sz="1100" dirty="0">
              <a:solidFill>
                <a:srgbClr val="FF0000"/>
              </a:solidFill>
            </a:endParaRPr>
          </a:p>
          <a:p>
            <a:r>
              <a:rPr lang="ja-JP" altLang="en-US" sz="1100" dirty="0">
                <a:solidFill>
                  <a:srgbClr val="FF0000"/>
                </a:solidFill>
              </a:rPr>
              <a:t>項目の属性によって、合計値や件数の集計ができます。</a:t>
            </a:r>
            <a:endParaRPr lang="en-US" altLang="ja-JP" sz="1100" dirty="0">
              <a:solidFill>
                <a:srgbClr val="FF0000"/>
              </a:solidFill>
            </a:endParaRPr>
          </a:p>
        </p:txBody>
      </p:sp>
      <p:sp>
        <p:nvSpPr>
          <p:cNvPr id="69" name="正方形/長方形 68"/>
          <p:cNvSpPr/>
          <p:nvPr/>
        </p:nvSpPr>
        <p:spPr bwMode="auto">
          <a:xfrm>
            <a:off x="952118" y="2037727"/>
            <a:ext cx="1819681" cy="337607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0" name="正方形/長方形 69"/>
          <p:cNvSpPr/>
          <p:nvPr/>
        </p:nvSpPr>
        <p:spPr bwMode="auto">
          <a:xfrm>
            <a:off x="89273" y="1999064"/>
            <a:ext cx="5187016" cy="2381077"/>
          </a:xfrm>
          <a:prstGeom prst="rect">
            <a:avLst/>
          </a:prstGeom>
          <a:noFill/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1" name="正方形/長方形 70"/>
          <p:cNvSpPr/>
          <p:nvPr/>
        </p:nvSpPr>
        <p:spPr bwMode="auto">
          <a:xfrm>
            <a:off x="89272" y="4683866"/>
            <a:ext cx="5170625" cy="211503"/>
          </a:xfrm>
          <a:prstGeom prst="rect">
            <a:avLst/>
          </a:prstGeom>
          <a:noFill/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2" name="正方形/長方形 71"/>
          <p:cNvSpPr/>
          <p:nvPr/>
        </p:nvSpPr>
        <p:spPr bwMode="auto">
          <a:xfrm>
            <a:off x="922789" y="2585597"/>
            <a:ext cx="624875" cy="199547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3" name="直線矢印コネクタ 72"/>
          <p:cNvCxnSpPr>
            <a:cxnSpLocks/>
          </p:cNvCxnSpPr>
          <p:nvPr/>
        </p:nvCxnSpPr>
        <p:spPr bwMode="auto">
          <a:xfrm>
            <a:off x="1258213" y="2803717"/>
            <a:ext cx="4442106" cy="2402886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74" name="テキスト ボックス 73"/>
          <p:cNvSpPr txBox="1"/>
          <p:nvPr/>
        </p:nvSpPr>
        <p:spPr>
          <a:xfrm>
            <a:off x="5345038" y="5232201"/>
            <a:ext cx="33730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100" dirty="0">
                <a:solidFill>
                  <a:srgbClr val="FF0000"/>
                </a:solidFill>
              </a:rPr>
              <a:t>「集計項目追加」では、計算式を設定することもできます。</a:t>
            </a:r>
            <a:endParaRPr lang="en-US" altLang="ja-JP" sz="1100" dirty="0">
              <a:solidFill>
                <a:srgbClr val="FF0000"/>
              </a:solidFill>
            </a:endParaRPr>
          </a:p>
        </p:txBody>
      </p:sp>
      <p:sp>
        <p:nvSpPr>
          <p:cNvPr id="75" name="正方形/長方形 74"/>
          <p:cNvSpPr/>
          <p:nvPr/>
        </p:nvSpPr>
        <p:spPr bwMode="auto">
          <a:xfrm>
            <a:off x="384342" y="6111504"/>
            <a:ext cx="344368" cy="162503"/>
          </a:xfrm>
          <a:prstGeom prst="rect">
            <a:avLst/>
          </a:prstGeom>
          <a:noFill/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728710" y="6062947"/>
            <a:ext cx="45630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>
                <a:solidFill>
                  <a:srgbClr val="FF0000"/>
                </a:solidFill>
              </a:rPr>
              <a:t>部分を設定することで「集計表」を表示させることができます。</a:t>
            </a:r>
            <a:endParaRPr lang="en-US" altLang="ja-JP" sz="1100" dirty="0">
              <a:solidFill>
                <a:srgbClr val="FF0000"/>
              </a:solidFill>
            </a:endParaRPr>
          </a:p>
        </p:txBody>
      </p:sp>
      <p:sp>
        <p:nvSpPr>
          <p:cNvPr id="77" name="正方形/長方形 76"/>
          <p:cNvSpPr/>
          <p:nvPr/>
        </p:nvSpPr>
        <p:spPr bwMode="auto">
          <a:xfrm>
            <a:off x="89272" y="5553724"/>
            <a:ext cx="2178472" cy="425355"/>
          </a:xfrm>
          <a:prstGeom prst="rect">
            <a:avLst/>
          </a:prstGeom>
          <a:noFill/>
          <a:ln w="28575" cap="flat" cmpd="sng" algn="ctr">
            <a:solidFill>
              <a:srgbClr val="0070C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8" name="正方形/長方形 77"/>
          <p:cNvSpPr/>
          <p:nvPr/>
        </p:nvSpPr>
        <p:spPr bwMode="auto">
          <a:xfrm>
            <a:off x="384342" y="6357874"/>
            <a:ext cx="344368" cy="162503"/>
          </a:xfrm>
          <a:prstGeom prst="rect">
            <a:avLst/>
          </a:prstGeom>
          <a:noFill/>
          <a:ln w="28575" cap="flat" cmpd="sng" algn="ctr">
            <a:solidFill>
              <a:srgbClr val="0070C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728710" y="6281608"/>
            <a:ext cx="45630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>
                <a:solidFill>
                  <a:srgbClr val="FF0000"/>
                </a:solidFill>
              </a:rPr>
              <a:t>部分を更に設定することで「グラフ」を表示させることができます。</a:t>
            </a:r>
            <a:endParaRPr lang="en-US" altLang="ja-JP" sz="1100" dirty="0">
              <a:solidFill>
                <a:srgbClr val="FF0000"/>
              </a:solidFill>
            </a:endParaRPr>
          </a:p>
        </p:txBody>
      </p:sp>
      <p:cxnSp>
        <p:nvCxnSpPr>
          <p:cNvPr id="68" name="直線矢印コネクタ 67"/>
          <p:cNvCxnSpPr>
            <a:cxnSpLocks/>
            <a:endCxn id="67" idx="1"/>
          </p:cNvCxnSpPr>
          <p:nvPr/>
        </p:nvCxnSpPr>
        <p:spPr bwMode="auto">
          <a:xfrm>
            <a:off x="2790427" y="2252964"/>
            <a:ext cx="2578736" cy="909786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3227631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88825" y="1974992"/>
            <a:ext cx="5004783" cy="34920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46" name="図 45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30481" y="1513498"/>
            <a:ext cx="8100000" cy="288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pic>
        <p:nvPicPr>
          <p:cNvPr id="5" name="図 4"/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925588" y="2779318"/>
            <a:ext cx="4061978" cy="36720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cxnSp>
        <p:nvCxnSpPr>
          <p:cNvPr id="34" name="直線矢印コネクタ 33"/>
          <p:cNvCxnSpPr/>
          <p:nvPr/>
        </p:nvCxnSpPr>
        <p:spPr bwMode="auto">
          <a:xfrm>
            <a:off x="3173832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正方形/長方形 36"/>
          <p:cNvSpPr/>
          <p:nvPr/>
        </p:nvSpPr>
        <p:spPr bwMode="auto">
          <a:xfrm>
            <a:off x="17160" y="763570"/>
            <a:ext cx="1458496" cy="397068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ステップ</a:t>
            </a:r>
            <a:r>
              <a:rPr lang="en-US" altLang="ja-JP" sz="16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kumimoji="1" lang="ja-JP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正方形/長方形 35"/>
          <p:cNvSpPr/>
          <p:nvPr/>
        </p:nvSpPr>
        <p:spPr bwMode="auto">
          <a:xfrm>
            <a:off x="5438625" y="771381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サブビュー</a:t>
            </a:r>
          </a:p>
        </p:txBody>
      </p:sp>
      <p:sp>
        <p:nvSpPr>
          <p:cNvPr id="39" name="正方形/長方形 38"/>
          <p:cNvSpPr/>
          <p:nvPr/>
        </p:nvSpPr>
        <p:spPr bwMode="auto">
          <a:xfrm>
            <a:off x="1679660" y="766736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フィルタ</a:t>
            </a:r>
          </a:p>
        </p:txBody>
      </p:sp>
      <p:sp>
        <p:nvSpPr>
          <p:cNvPr id="40" name="正方形/長方形 39"/>
          <p:cNvSpPr/>
          <p:nvPr/>
        </p:nvSpPr>
        <p:spPr bwMode="auto">
          <a:xfrm>
            <a:off x="3566417" y="764704"/>
            <a:ext cx="1382518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集計</a:t>
            </a:r>
          </a:p>
        </p:txBody>
      </p:sp>
      <p:cxnSp>
        <p:nvCxnSpPr>
          <p:cNvPr id="41" name="直線矢印コネクタ 40"/>
          <p:cNvCxnSpPr/>
          <p:nvPr/>
        </p:nvCxnSpPr>
        <p:spPr bwMode="auto">
          <a:xfrm>
            <a:off x="5057006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4" name="テキスト ボックス 13"/>
          <p:cNvSpPr txBox="1"/>
          <p:nvPr/>
        </p:nvSpPr>
        <p:spPr>
          <a:xfrm>
            <a:off x="33908" y="1160638"/>
            <a:ext cx="43973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>
                <a:solidFill>
                  <a:srgbClr val="FF0000"/>
                </a:solidFill>
              </a:rPr>
              <a:t>■「集計」タブ　　　設定項目と集計結果表との関係</a:t>
            </a:r>
            <a:endParaRPr kumimoji="1" lang="ja-JP" altLang="en-US" sz="1600" dirty="0">
              <a:solidFill>
                <a:srgbClr val="FF0000"/>
              </a:solidFill>
            </a:endParaRPr>
          </a:p>
        </p:txBody>
      </p:sp>
      <p:sp>
        <p:nvSpPr>
          <p:cNvPr id="19" name="正方形/長方形 18"/>
          <p:cNvSpPr/>
          <p:nvPr/>
        </p:nvSpPr>
        <p:spPr bwMode="auto">
          <a:xfrm>
            <a:off x="5337130" y="1434517"/>
            <a:ext cx="509038" cy="415478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1330074" y="2136707"/>
            <a:ext cx="640641" cy="2910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正方形/長方形 29"/>
          <p:cNvSpPr/>
          <p:nvPr/>
        </p:nvSpPr>
        <p:spPr>
          <a:xfrm>
            <a:off x="943242" y="2764842"/>
            <a:ext cx="2973754" cy="375773"/>
          </a:xfrm>
          <a:prstGeom prst="rect">
            <a:avLst/>
          </a:prstGeom>
          <a:noFill/>
          <a:ln w="28575">
            <a:solidFill>
              <a:schemeClr val="accent3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正方形/長方形 30"/>
          <p:cNvSpPr/>
          <p:nvPr/>
        </p:nvSpPr>
        <p:spPr>
          <a:xfrm>
            <a:off x="917720" y="3345372"/>
            <a:ext cx="2973754" cy="605736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正方形/長方形 31"/>
          <p:cNvSpPr/>
          <p:nvPr/>
        </p:nvSpPr>
        <p:spPr>
          <a:xfrm>
            <a:off x="916244" y="4228104"/>
            <a:ext cx="944992" cy="231083"/>
          </a:xfrm>
          <a:prstGeom prst="rect">
            <a:avLst/>
          </a:prstGeom>
          <a:noFill/>
          <a:ln w="28575">
            <a:solidFill>
              <a:srgbClr val="FFC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正方形/長方形 32"/>
          <p:cNvSpPr/>
          <p:nvPr/>
        </p:nvSpPr>
        <p:spPr>
          <a:xfrm>
            <a:off x="2109829" y="4228104"/>
            <a:ext cx="2608934" cy="222537"/>
          </a:xfrm>
          <a:prstGeom prst="rect">
            <a:avLst/>
          </a:prstGeom>
          <a:noFill/>
          <a:ln w="28575">
            <a:solidFill>
              <a:schemeClr val="accent6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楕円 34"/>
          <p:cNvSpPr/>
          <p:nvPr/>
        </p:nvSpPr>
        <p:spPr>
          <a:xfrm>
            <a:off x="1841198" y="2004230"/>
            <a:ext cx="269379" cy="26119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/>
              <a:t>1</a:t>
            </a:r>
            <a:endParaRPr kumimoji="1" lang="ja-JP" altLang="en-US" sz="1400" b="1" dirty="0"/>
          </a:p>
        </p:txBody>
      </p:sp>
      <p:sp>
        <p:nvSpPr>
          <p:cNvPr id="38" name="楕円 37"/>
          <p:cNvSpPr/>
          <p:nvPr/>
        </p:nvSpPr>
        <p:spPr>
          <a:xfrm>
            <a:off x="3750184" y="2589608"/>
            <a:ext cx="261192" cy="261192"/>
          </a:xfrm>
          <a:prstGeom prst="ellipse">
            <a:avLst/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/>
              <a:t>2</a:t>
            </a:r>
            <a:endParaRPr kumimoji="1" lang="ja-JP" altLang="en-US" sz="1400" b="1" dirty="0"/>
          </a:p>
        </p:txBody>
      </p:sp>
      <p:sp>
        <p:nvSpPr>
          <p:cNvPr id="42" name="楕円 41"/>
          <p:cNvSpPr/>
          <p:nvPr/>
        </p:nvSpPr>
        <p:spPr>
          <a:xfrm>
            <a:off x="3752486" y="3230866"/>
            <a:ext cx="261192" cy="26119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/>
              <a:t>3</a:t>
            </a:r>
            <a:endParaRPr kumimoji="1" lang="ja-JP" altLang="en-US" sz="1400" b="1" dirty="0"/>
          </a:p>
        </p:txBody>
      </p:sp>
      <p:sp>
        <p:nvSpPr>
          <p:cNvPr id="43" name="楕円 42"/>
          <p:cNvSpPr/>
          <p:nvPr/>
        </p:nvSpPr>
        <p:spPr>
          <a:xfrm>
            <a:off x="1713457" y="4022755"/>
            <a:ext cx="261192" cy="26119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/>
              <a:t>4</a:t>
            </a:r>
            <a:endParaRPr kumimoji="1" lang="ja-JP" altLang="en-US" sz="1400" b="1" dirty="0"/>
          </a:p>
        </p:txBody>
      </p:sp>
      <p:sp>
        <p:nvSpPr>
          <p:cNvPr id="44" name="楕円 43"/>
          <p:cNvSpPr/>
          <p:nvPr/>
        </p:nvSpPr>
        <p:spPr>
          <a:xfrm>
            <a:off x="4569193" y="4072392"/>
            <a:ext cx="261192" cy="261192"/>
          </a:xfrm>
          <a:prstGeom prst="ellipse">
            <a:avLst/>
          </a:prstGeom>
          <a:solidFill>
            <a:schemeClr val="accent6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/>
              <a:t>5</a:t>
            </a:r>
            <a:endParaRPr kumimoji="1" lang="ja-JP" altLang="en-US" sz="1400" b="1" dirty="0"/>
          </a:p>
        </p:txBody>
      </p:sp>
      <p:sp>
        <p:nvSpPr>
          <p:cNvPr id="48" name="正方形/長方形 47"/>
          <p:cNvSpPr/>
          <p:nvPr/>
        </p:nvSpPr>
        <p:spPr>
          <a:xfrm>
            <a:off x="5983370" y="2986694"/>
            <a:ext cx="2609632" cy="2169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正方形/長方形 48"/>
          <p:cNvSpPr/>
          <p:nvPr/>
        </p:nvSpPr>
        <p:spPr>
          <a:xfrm>
            <a:off x="5983370" y="3250374"/>
            <a:ext cx="2606466" cy="256160"/>
          </a:xfrm>
          <a:prstGeom prst="rect">
            <a:avLst/>
          </a:prstGeom>
          <a:noFill/>
          <a:ln w="28575">
            <a:solidFill>
              <a:schemeClr val="accent3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正方形/長方形 49"/>
          <p:cNvSpPr/>
          <p:nvPr/>
        </p:nvSpPr>
        <p:spPr>
          <a:xfrm>
            <a:off x="4957875" y="3489486"/>
            <a:ext cx="964501" cy="2694718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/>
          </a:p>
        </p:txBody>
      </p:sp>
      <p:sp>
        <p:nvSpPr>
          <p:cNvPr id="51" name="左大かっこ 50"/>
          <p:cNvSpPr/>
          <p:nvPr/>
        </p:nvSpPr>
        <p:spPr>
          <a:xfrm>
            <a:off x="5146581" y="5933501"/>
            <a:ext cx="71542" cy="183881"/>
          </a:xfrm>
          <a:prstGeom prst="leftBracket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正方形/長方形 51"/>
          <p:cNvSpPr/>
          <p:nvPr/>
        </p:nvSpPr>
        <p:spPr>
          <a:xfrm>
            <a:off x="8626985" y="2987662"/>
            <a:ext cx="321776" cy="3196541"/>
          </a:xfrm>
          <a:prstGeom prst="rect">
            <a:avLst/>
          </a:prstGeom>
          <a:noFill/>
          <a:ln w="28575">
            <a:solidFill>
              <a:schemeClr val="accent6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/>
          </a:p>
        </p:txBody>
      </p:sp>
      <p:sp>
        <p:nvSpPr>
          <p:cNvPr id="53" name="正方形/長方形 52"/>
          <p:cNvSpPr/>
          <p:nvPr/>
        </p:nvSpPr>
        <p:spPr>
          <a:xfrm>
            <a:off x="4932364" y="6217173"/>
            <a:ext cx="4055201" cy="201772"/>
          </a:xfrm>
          <a:prstGeom prst="rect">
            <a:avLst/>
          </a:prstGeom>
          <a:noFill/>
          <a:ln w="28575">
            <a:solidFill>
              <a:srgbClr val="FFC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/>
          </a:p>
        </p:txBody>
      </p:sp>
      <p:sp>
        <p:nvSpPr>
          <p:cNvPr id="54" name="楕円 53"/>
          <p:cNvSpPr/>
          <p:nvPr/>
        </p:nvSpPr>
        <p:spPr>
          <a:xfrm>
            <a:off x="7231525" y="2820820"/>
            <a:ext cx="222825" cy="2298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/>
              <a:t>1</a:t>
            </a:r>
            <a:endParaRPr kumimoji="1" lang="ja-JP" altLang="en-US" sz="1400" b="1" dirty="0"/>
          </a:p>
        </p:txBody>
      </p:sp>
      <p:sp>
        <p:nvSpPr>
          <p:cNvPr id="56" name="楕円 55"/>
          <p:cNvSpPr/>
          <p:nvPr/>
        </p:nvSpPr>
        <p:spPr>
          <a:xfrm>
            <a:off x="5278973" y="3388031"/>
            <a:ext cx="222825" cy="229819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/>
              <a:t>3</a:t>
            </a:r>
            <a:endParaRPr kumimoji="1" lang="ja-JP" altLang="en-US" sz="1400" b="1" dirty="0"/>
          </a:p>
        </p:txBody>
      </p:sp>
      <p:sp>
        <p:nvSpPr>
          <p:cNvPr id="57" name="楕円 56"/>
          <p:cNvSpPr/>
          <p:nvPr/>
        </p:nvSpPr>
        <p:spPr>
          <a:xfrm>
            <a:off x="6108002" y="6069293"/>
            <a:ext cx="222825" cy="22981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/>
              <a:t>4</a:t>
            </a:r>
            <a:endParaRPr kumimoji="1" lang="ja-JP" altLang="en-US" sz="1400" b="1" dirty="0"/>
          </a:p>
        </p:txBody>
      </p:sp>
      <p:sp>
        <p:nvSpPr>
          <p:cNvPr id="58" name="楕円 57"/>
          <p:cNvSpPr/>
          <p:nvPr/>
        </p:nvSpPr>
        <p:spPr>
          <a:xfrm>
            <a:off x="8676460" y="2844123"/>
            <a:ext cx="222825" cy="229819"/>
          </a:xfrm>
          <a:prstGeom prst="ellipse">
            <a:avLst/>
          </a:prstGeom>
          <a:solidFill>
            <a:schemeClr val="accent6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/>
              <a:t>5</a:t>
            </a:r>
            <a:endParaRPr kumimoji="1" lang="ja-JP" altLang="en-US" sz="1400" b="1" dirty="0"/>
          </a:p>
        </p:txBody>
      </p:sp>
      <p:sp>
        <p:nvSpPr>
          <p:cNvPr id="59" name="楕円 58"/>
          <p:cNvSpPr/>
          <p:nvPr/>
        </p:nvSpPr>
        <p:spPr>
          <a:xfrm>
            <a:off x="7212342" y="3375938"/>
            <a:ext cx="261192" cy="261192"/>
          </a:xfrm>
          <a:prstGeom prst="ellipse">
            <a:avLst/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/>
              <a:t>2</a:t>
            </a:r>
            <a:endParaRPr kumimoji="1" lang="ja-JP" altLang="en-US" sz="1400" b="1" dirty="0"/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88825" y="5520255"/>
            <a:ext cx="16065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100" dirty="0">
                <a:solidFill>
                  <a:srgbClr val="FF0000"/>
                </a:solidFill>
              </a:rPr>
              <a:t>「集計タブ」での設定内容</a:t>
            </a:r>
            <a:endParaRPr lang="en-US" altLang="ja-JP" sz="1100" dirty="0">
              <a:solidFill>
                <a:srgbClr val="FF0000"/>
              </a:solidFill>
            </a:endParaRP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7830820" y="2501223"/>
            <a:ext cx="13131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100" dirty="0">
                <a:solidFill>
                  <a:srgbClr val="FF0000"/>
                </a:solidFill>
              </a:rPr>
              <a:t>集計結果表（表）</a:t>
            </a:r>
            <a:endParaRPr lang="en-US" altLang="ja-JP" sz="1100" dirty="0">
              <a:solidFill>
                <a:srgbClr val="FF0000"/>
              </a:solidFill>
            </a:endParaRP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3910461" y="5643305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/>
              <a:t>大分類</a:t>
            </a: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3927637" y="5927051"/>
            <a:ext cx="6078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/>
              <a:t>中</a:t>
            </a:r>
            <a:r>
              <a:rPr kumimoji="1" lang="ja-JP" altLang="en-US" sz="1100" dirty="0"/>
              <a:t>分類</a:t>
            </a:r>
          </a:p>
        </p:txBody>
      </p:sp>
      <p:cxnSp>
        <p:nvCxnSpPr>
          <p:cNvPr id="64" name="直線矢印コネクタ 63"/>
          <p:cNvCxnSpPr/>
          <p:nvPr/>
        </p:nvCxnSpPr>
        <p:spPr bwMode="auto">
          <a:xfrm>
            <a:off x="4442370" y="5774110"/>
            <a:ext cx="433772" cy="0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65" name="直線矢印コネクタ 64"/>
          <p:cNvCxnSpPr>
            <a:cxnSpLocks/>
          </p:cNvCxnSpPr>
          <p:nvPr/>
        </p:nvCxnSpPr>
        <p:spPr bwMode="auto">
          <a:xfrm>
            <a:off x="4442370" y="6056884"/>
            <a:ext cx="684000" cy="0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80" name="矢印: 下 79"/>
          <p:cNvSpPr/>
          <p:nvPr/>
        </p:nvSpPr>
        <p:spPr bwMode="auto">
          <a:xfrm rot="16200000">
            <a:off x="4819350" y="2664930"/>
            <a:ext cx="437564" cy="919162"/>
          </a:xfrm>
          <a:prstGeom prst="downArrow">
            <a:avLst>
              <a:gd name="adj1" fmla="val 50000"/>
              <a:gd name="adj2" fmla="val 77863"/>
            </a:avLst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2419587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82672" y="1891840"/>
            <a:ext cx="4500000" cy="44280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3345014"/>
            <a:ext cx="4209524" cy="3095238"/>
          </a:xfrm>
          <a:prstGeom prst="rect">
            <a:avLst/>
          </a:prstGeom>
          <a:ln w="44450">
            <a:solidFill>
              <a:schemeClr val="bg1">
                <a:lumMod val="85000"/>
              </a:schemeClr>
            </a:solidFill>
          </a:ln>
        </p:spPr>
      </p:pic>
      <p:pic>
        <p:nvPicPr>
          <p:cNvPr id="42" name="図 41"/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81430" y="1512935"/>
            <a:ext cx="8100000" cy="288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cxnSp>
        <p:nvCxnSpPr>
          <p:cNvPr id="34" name="直線矢印コネクタ 33"/>
          <p:cNvCxnSpPr/>
          <p:nvPr/>
        </p:nvCxnSpPr>
        <p:spPr bwMode="auto">
          <a:xfrm>
            <a:off x="3173832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正方形/長方形 36"/>
          <p:cNvSpPr/>
          <p:nvPr/>
        </p:nvSpPr>
        <p:spPr bwMode="auto">
          <a:xfrm>
            <a:off x="17160" y="763570"/>
            <a:ext cx="1458496" cy="397068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ステップ</a:t>
            </a:r>
            <a:r>
              <a:rPr lang="en-US" altLang="ja-JP" sz="16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kumimoji="1" lang="ja-JP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正方形/長方形 35"/>
          <p:cNvSpPr/>
          <p:nvPr/>
        </p:nvSpPr>
        <p:spPr bwMode="auto">
          <a:xfrm>
            <a:off x="5438625" y="771381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サブビュー</a:t>
            </a:r>
          </a:p>
        </p:txBody>
      </p:sp>
      <p:sp>
        <p:nvSpPr>
          <p:cNvPr id="39" name="正方形/長方形 38"/>
          <p:cNvSpPr/>
          <p:nvPr/>
        </p:nvSpPr>
        <p:spPr bwMode="auto">
          <a:xfrm>
            <a:off x="1679660" y="766736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フィルタ</a:t>
            </a:r>
          </a:p>
        </p:txBody>
      </p:sp>
      <p:sp>
        <p:nvSpPr>
          <p:cNvPr id="40" name="正方形/長方形 39"/>
          <p:cNvSpPr/>
          <p:nvPr/>
        </p:nvSpPr>
        <p:spPr bwMode="auto">
          <a:xfrm>
            <a:off x="3566417" y="764704"/>
            <a:ext cx="1382518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集計</a:t>
            </a:r>
          </a:p>
        </p:txBody>
      </p:sp>
      <p:cxnSp>
        <p:nvCxnSpPr>
          <p:cNvPr id="41" name="直線矢印コネクタ 40"/>
          <p:cNvCxnSpPr/>
          <p:nvPr/>
        </p:nvCxnSpPr>
        <p:spPr bwMode="auto">
          <a:xfrm>
            <a:off x="5057006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4" name="テキスト ボックス 13"/>
          <p:cNvSpPr txBox="1"/>
          <p:nvPr/>
        </p:nvSpPr>
        <p:spPr>
          <a:xfrm>
            <a:off x="33908" y="1160638"/>
            <a:ext cx="46698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>
                <a:solidFill>
                  <a:srgbClr val="FF0000"/>
                </a:solidFill>
              </a:rPr>
              <a:t>■「集計」タブ　　　設定項目と集計結果グラフとの関係</a:t>
            </a:r>
            <a:endParaRPr kumimoji="1" lang="ja-JP" altLang="en-US" sz="1600" dirty="0">
              <a:solidFill>
                <a:srgbClr val="FF0000"/>
              </a:solidFill>
            </a:endParaRPr>
          </a:p>
        </p:txBody>
      </p:sp>
      <p:sp>
        <p:nvSpPr>
          <p:cNvPr id="19" name="正方形/長方形 18"/>
          <p:cNvSpPr/>
          <p:nvPr/>
        </p:nvSpPr>
        <p:spPr bwMode="auto">
          <a:xfrm>
            <a:off x="5409488" y="1444238"/>
            <a:ext cx="504202" cy="410199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182672" y="1901956"/>
            <a:ext cx="1962661" cy="1681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/>
          <p:cNvSpPr/>
          <p:nvPr/>
        </p:nvSpPr>
        <p:spPr>
          <a:xfrm>
            <a:off x="929983" y="2378236"/>
            <a:ext cx="2150994" cy="267815"/>
          </a:xfrm>
          <a:prstGeom prst="rect">
            <a:avLst/>
          </a:prstGeom>
          <a:noFill/>
          <a:ln w="28575">
            <a:solidFill>
              <a:schemeClr val="accent3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" name="正方形/長方形 65"/>
          <p:cNvSpPr/>
          <p:nvPr/>
        </p:nvSpPr>
        <p:spPr>
          <a:xfrm>
            <a:off x="927171" y="2927596"/>
            <a:ext cx="3276844" cy="438484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7" name="正方形/長方形 66"/>
          <p:cNvSpPr/>
          <p:nvPr/>
        </p:nvSpPr>
        <p:spPr>
          <a:xfrm>
            <a:off x="914832" y="3553149"/>
            <a:ext cx="2819158" cy="554005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楕円 67"/>
          <p:cNvSpPr/>
          <p:nvPr/>
        </p:nvSpPr>
        <p:spPr>
          <a:xfrm>
            <a:off x="2014737" y="1743250"/>
            <a:ext cx="261192" cy="26119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/>
              <a:t>1</a:t>
            </a:r>
            <a:endParaRPr kumimoji="1" lang="ja-JP" altLang="en-US" sz="1400" b="1" dirty="0"/>
          </a:p>
        </p:txBody>
      </p:sp>
      <p:sp>
        <p:nvSpPr>
          <p:cNvPr id="69" name="楕円 68"/>
          <p:cNvSpPr/>
          <p:nvPr/>
        </p:nvSpPr>
        <p:spPr>
          <a:xfrm>
            <a:off x="2950381" y="2238610"/>
            <a:ext cx="261192" cy="261192"/>
          </a:xfrm>
          <a:prstGeom prst="ellipse">
            <a:avLst/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/>
              <a:t>2</a:t>
            </a:r>
            <a:endParaRPr kumimoji="1" lang="ja-JP" altLang="en-US" sz="1400" b="1" dirty="0"/>
          </a:p>
        </p:txBody>
      </p:sp>
      <p:sp>
        <p:nvSpPr>
          <p:cNvPr id="70" name="楕円 69"/>
          <p:cNvSpPr/>
          <p:nvPr/>
        </p:nvSpPr>
        <p:spPr>
          <a:xfrm>
            <a:off x="4051555" y="2782190"/>
            <a:ext cx="261192" cy="26119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/>
              <a:t>3</a:t>
            </a:r>
            <a:endParaRPr kumimoji="1" lang="ja-JP" altLang="en-US" sz="1400" b="1" dirty="0"/>
          </a:p>
        </p:txBody>
      </p:sp>
      <p:sp>
        <p:nvSpPr>
          <p:cNvPr id="71" name="楕円 70"/>
          <p:cNvSpPr/>
          <p:nvPr/>
        </p:nvSpPr>
        <p:spPr>
          <a:xfrm>
            <a:off x="3571715" y="3374753"/>
            <a:ext cx="261192" cy="26119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/>
              <a:t>4</a:t>
            </a:r>
            <a:endParaRPr kumimoji="1" lang="ja-JP" altLang="en-US" sz="1400" b="1" dirty="0"/>
          </a:p>
        </p:txBody>
      </p:sp>
      <p:sp>
        <p:nvSpPr>
          <p:cNvPr id="72" name="正方形/長方形 71"/>
          <p:cNvSpPr/>
          <p:nvPr/>
        </p:nvSpPr>
        <p:spPr>
          <a:xfrm>
            <a:off x="914714" y="5583460"/>
            <a:ext cx="2241520" cy="260901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正方形/長方形 72"/>
          <p:cNvSpPr/>
          <p:nvPr/>
        </p:nvSpPr>
        <p:spPr>
          <a:xfrm>
            <a:off x="914714" y="5852905"/>
            <a:ext cx="1515957" cy="149801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楕円 73"/>
          <p:cNvSpPr/>
          <p:nvPr/>
        </p:nvSpPr>
        <p:spPr>
          <a:xfrm>
            <a:off x="2352322" y="5797209"/>
            <a:ext cx="261192" cy="26119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/>
              <a:t>4</a:t>
            </a:r>
            <a:endParaRPr kumimoji="1" lang="ja-JP" altLang="en-US" sz="1400" b="1" dirty="0"/>
          </a:p>
        </p:txBody>
      </p:sp>
      <p:sp>
        <p:nvSpPr>
          <p:cNvPr id="75" name="楕円 74"/>
          <p:cNvSpPr/>
          <p:nvPr/>
        </p:nvSpPr>
        <p:spPr>
          <a:xfrm>
            <a:off x="3015357" y="5401200"/>
            <a:ext cx="261192" cy="26119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/>
              <a:t>3</a:t>
            </a:r>
            <a:endParaRPr kumimoji="1" lang="ja-JP" altLang="en-US" sz="1400" b="1" dirty="0"/>
          </a:p>
        </p:txBody>
      </p:sp>
      <p:sp>
        <p:nvSpPr>
          <p:cNvPr id="76" name="正方形/長方形 75"/>
          <p:cNvSpPr/>
          <p:nvPr/>
        </p:nvSpPr>
        <p:spPr>
          <a:xfrm>
            <a:off x="908457" y="5206770"/>
            <a:ext cx="1367472" cy="144761"/>
          </a:xfrm>
          <a:prstGeom prst="rect">
            <a:avLst/>
          </a:prstGeom>
          <a:noFill/>
          <a:ln w="28575">
            <a:solidFill>
              <a:schemeClr val="accent6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楕円 76"/>
          <p:cNvSpPr/>
          <p:nvPr/>
        </p:nvSpPr>
        <p:spPr>
          <a:xfrm>
            <a:off x="2151234" y="5032446"/>
            <a:ext cx="261192" cy="261192"/>
          </a:xfrm>
          <a:prstGeom prst="ellipse">
            <a:avLst/>
          </a:prstGeom>
          <a:solidFill>
            <a:schemeClr val="accent6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/>
              <a:t>5</a:t>
            </a:r>
            <a:endParaRPr kumimoji="1" lang="ja-JP" altLang="en-US" sz="1400" b="1" dirty="0"/>
          </a:p>
        </p:txBody>
      </p:sp>
      <p:sp>
        <p:nvSpPr>
          <p:cNvPr id="79" name="正方形/長方形 78"/>
          <p:cNvSpPr/>
          <p:nvPr/>
        </p:nvSpPr>
        <p:spPr>
          <a:xfrm>
            <a:off x="5762408" y="3370143"/>
            <a:ext cx="1098489" cy="24826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1" name="正方形/長方形 80"/>
          <p:cNvSpPr/>
          <p:nvPr/>
        </p:nvSpPr>
        <p:spPr>
          <a:xfrm>
            <a:off x="5592536" y="3724542"/>
            <a:ext cx="2579863" cy="580398"/>
          </a:xfrm>
          <a:prstGeom prst="rect">
            <a:avLst/>
          </a:prstGeom>
          <a:noFill/>
          <a:ln w="28575">
            <a:solidFill>
              <a:schemeClr val="accent3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正方形/長方形 81"/>
          <p:cNvSpPr/>
          <p:nvPr/>
        </p:nvSpPr>
        <p:spPr>
          <a:xfrm>
            <a:off x="4313664" y="3520295"/>
            <a:ext cx="363137" cy="2538673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3" name="正方形/長方形 82"/>
          <p:cNvSpPr/>
          <p:nvPr/>
        </p:nvSpPr>
        <p:spPr>
          <a:xfrm>
            <a:off x="4322091" y="6096866"/>
            <a:ext cx="3926151" cy="312480"/>
          </a:xfrm>
          <a:prstGeom prst="rect">
            <a:avLst/>
          </a:prstGeom>
          <a:noFill/>
          <a:ln w="28575">
            <a:solidFill>
              <a:srgbClr val="FFC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4" name="楕円 83"/>
          <p:cNvSpPr/>
          <p:nvPr/>
        </p:nvSpPr>
        <p:spPr>
          <a:xfrm>
            <a:off x="6774801" y="3204151"/>
            <a:ext cx="261192" cy="26119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/>
              <a:t>1</a:t>
            </a:r>
            <a:endParaRPr kumimoji="1" lang="ja-JP" altLang="en-US" sz="1400" b="1" dirty="0"/>
          </a:p>
        </p:txBody>
      </p:sp>
      <p:sp>
        <p:nvSpPr>
          <p:cNvPr id="85" name="楕円 84"/>
          <p:cNvSpPr/>
          <p:nvPr/>
        </p:nvSpPr>
        <p:spPr>
          <a:xfrm>
            <a:off x="7987050" y="3618412"/>
            <a:ext cx="261192" cy="261192"/>
          </a:xfrm>
          <a:prstGeom prst="ellipse">
            <a:avLst/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/>
              <a:t>2</a:t>
            </a:r>
            <a:endParaRPr kumimoji="1" lang="ja-JP" altLang="en-US" sz="1400" b="1" dirty="0"/>
          </a:p>
        </p:txBody>
      </p:sp>
      <p:sp>
        <p:nvSpPr>
          <p:cNvPr id="86" name="楕円 85"/>
          <p:cNvSpPr/>
          <p:nvPr/>
        </p:nvSpPr>
        <p:spPr>
          <a:xfrm>
            <a:off x="4512476" y="3366080"/>
            <a:ext cx="261192" cy="26119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/>
              <a:t>3</a:t>
            </a:r>
            <a:endParaRPr kumimoji="1" lang="ja-JP" altLang="en-US" sz="1400" b="1" dirty="0"/>
          </a:p>
        </p:txBody>
      </p:sp>
      <p:sp>
        <p:nvSpPr>
          <p:cNvPr id="87" name="楕円 86"/>
          <p:cNvSpPr/>
          <p:nvPr/>
        </p:nvSpPr>
        <p:spPr>
          <a:xfrm>
            <a:off x="8120238" y="5926687"/>
            <a:ext cx="261192" cy="26119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/>
              <a:t>4</a:t>
            </a:r>
            <a:endParaRPr kumimoji="1" lang="ja-JP" altLang="en-US" sz="1400" b="1" dirty="0"/>
          </a:p>
        </p:txBody>
      </p:sp>
      <p:sp>
        <p:nvSpPr>
          <p:cNvPr id="88" name="楕円 87"/>
          <p:cNvSpPr/>
          <p:nvPr/>
        </p:nvSpPr>
        <p:spPr>
          <a:xfrm>
            <a:off x="5916412" y="4619000"/>
            <a:ext cx="261192" cy="261192"/>
          </a:xfrm>
          <a:prstGeom prst="ellipse">
            <a:avLst/>
          </a:prstGeom>
          <a:solidFill>
            <a:schemeClr val="accent6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/>
              <a:t>5</a:t>
            </a:r>
            <a:endParaRPr kumimoji="1" lang="ja-JP" altLang="en-US" sz="1400" b="1" dirty="0"/>
          </a:p>
        </p:txBody>
      </p:sp>
      <p:sp>
        <p:nvSpPr>
          <p:cNvPr id="89" name="矢印: 下 88"/>
          <p:cNvSpPr/>
          <p:nvPr/>
        </p:nvSpPr>
        <p:spPr bwMode="auto">
          <a:xfrm rot="16200000">
            <a:off x="3974105" y="4334549"/>
            <a:ext cx="437564" cy="595400"/>
          </a:xfrm>
          <a:prstGeom prst="downArrow">
            <a:avLst>
              <a:gd name="adj1" fmla="val 50000"/>
              <a:gd name="adj2" fmla="val 77863"/>
            </a:avLst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b="1" dirty="0">
              <a:latin typeface="+mj-ea"/>
              <a:ea typeface="+mj-ea"/>
            </a:endParaRPr>
          </a:p>
        </p:txBody>
      </p:sp>
      <p:sp>
        <p:nvSpPr>
          <p:cNvPr id="91" name="テキスト ボックス 90"/>
          <p:cNvSpPr txBox="1"/>
          <p:nvPr/>
        </p:nvSpPr>
        <p:spPr>
          <a:xfrm>
            <a:off x="179513" y="6328661"/>
            <a:ext cx="16065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100" dirty="0">
                <a:solidFill>
                  <a:srgbClr val="FF0000"/>
                </a:solidFill>
              </a:rPr>
              <a:t>「集計タブ」での設定内容</a:t>
            </a:r>
            <a:endParaRPr lang="en-US" altLang="ja-JP" sz="1100" dirty="0">
              <a:solidFill>
                <a:srgbClr val="FF0000"/>
              </a:solidFill>
            </a:endParaRPr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7250310" y="3049449"/>
            <a:ext cx="14734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100" dirty="0">
                <a:solidFill>
                  <a:srgbClr val="FF0000"/>
                </a:solidFill>
              </a:rPr>
              <a:t>集計結果表（グラフ）</a:t>
            </a:r>
            <a:endParaRPr lang="en-US" altLang="ja-JP" sz="1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0795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72" y="2231124"/>
            <a:ext cx="5030861" cy="34920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29" name="図 28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3" y="1530243"/>
            <a:ext cx="8100000" cy="288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cxnSp>
        <p:nvCxnSpPr>
          <p:cNvPr id="34" name="直線矢印コネクタ 33"/>
          <p:cNvCxnSpPr/>
          <p:nvPr/>
        </p:nvCxnSpPr>
        <p:spPr bwMode="auto">
          <a:xfrm>
            <a:off x="3173832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正方形/長方形 36"/>
          <p:cNvSpPr/>
          <p:nvPr/>
        </p:nvSpPr>
        <p:spPr bwMode="auto">
          <a:xfrm>
            <a:off x="17160" y="763570"/>
            <a:ext cx="1458496" cy="397068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ステップ</a:t>
            </a:r>
            <a:r>
              <a:rPr lang="en-US" altLang="ja-JP" sz="16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kumimoji="1" lang="ja-JP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正方形/長方形 35"/>
          <p:cNvSpPr/>
          <p:nvPr/>
        </p:nvSpPr>
        <p:spPr bwMode="auto">
          <a:xfrm>
            <a:off x="5438625" y="771381"/>
            <a:ext cx="1382518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サブビュー</a:t>
            </a:r>
          </a:p>
        </p:txBody>
      </p:sp>
      <p:sp>
        <p:nvSpPr>
          <p:cNvPr id="39" name="正方形/長方形 38"/>
          <p:cNvSpPr/>
          <p:nvPr/>
        </p:nvSpPr>
        <p:spPr bwMode="auto">
          <a:xfrm>
            <a:off x="1679660" y="766736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フィルタ</a:t>
            </a:r>
          </a:p>
        </p:txBody>
      </p:sp>
      <p:sp>
        <p:nvSpPr>
          <p:cNvPr id="40" name="正方形/長方形 39"/>
          <p:cNvSpPr/>
          <p:nvPr/>
        </p:nvSpPr>
        <p:spPr bwMode="auto">
          <a:xfrm>
            <a:off x="3566417" y="764704"/>
            <a:ext cx="1382518" cy="39706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+mj-ea"/>
                <a:ea typeface="+mj-ea"/>
              </a:rPr>
              <a:t>集計</a:t>
            </a:r>
          </a:p>
        </p:txBody>
      </p:sp>
      <p:cxnSp>
        <p:nvCxnSpPr>
          <p:cNvPr id="41" name="直線矢印コネクタ 40"/>
          <p:cNvCxnSpPr/>
          <p:nvPr/>
        </p:nvCxnSpPr>
        <p:spPr bwMode="auto">
          <a:xfrm>
            <a:off x="5057006" y="962104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4" name="テキスト ボックス 13"/>
          <p:cNvSpPr txBox="1"/>
          <p:nvPr/>
        </p:nvSpPr>
        <p:spPr>
          <a:xfrm>
            <a:off x="33908" y="1160638"/>
            <a:ext cx="35317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>
                <a:solidFill>
                  <a:srgbClr val="FF0000"/>
                </a:solidFill>
              </a:rPr>
              <a:t>■「レイアウト」タブ　　　サブビューについて</a:t>
            </a:r>
            <a:endParaRPr kumimoji="1" lang="ja-JP" altLang="en-US" sz="1600" dirty="0">
              <a:solidFill>
                <a:srgbClr val="FF0000"/>
              </a:solidFill>
            </a:endParaRPr>
          </a:p>
        </p:txBody>
      </p:sp>
      <p:sp>
        <p:nvSpPr>
          <p:cNvPr id="19" name="正方形/長方形 18"/>
          <p:cNvSpPr/>
          <p:nvPr/>
        </p:nvSpPr>
        <p:spPr bwMode="auto">
          <a:xfrm>
            <a:off x="1679660" y="1459683"/>
            <a:ext cx="786703" cy="41106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3" name="正方形/長方形 42"/>
          <p:cNvSpPr/>
          <p:nvPr/>
        </p:nvSpPr>
        <p:spPr bwMode="auto">
          <a:xfrm>
            <a:off x="353151" y="4218365"/>
            <a:ext cx="4939710" cy="1434518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330388" y="5868059"/>
            <a:ext cx="35862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100" dirty="0">
                <a:solidFill>
                  <a:srgbClr val="FF0000"/>
                </a:solidFill>
              </a:rPr>
              <a:t>赤枠部分にサブビューとして表示されます。</a:t>
            </a:r>
            <a:endParaRPr lang="en-US" altLang="ja-JP" sz="1100" dirty="0">
              <a:solidFill>
                <a:srgbClr val="FF0000"/>
              </a:solidFill>
            </a:endParaRPr>
          </a:p>
          <a:p>
            <a:r>
              <a:rPr lang="ja-JP" altLang="en-US" sz="1100" dirty="0">
                <a:solidFill>
                  <a:srgbClr val="FF0000"/>
                </a:solidFill>
              </a:rPr>
              <a:t>サブビューの一覧表示には、ビューやフィルタの指定ができます。</a:t>
            </a:r>
            <a:endParaRPr lang="en-US" altLang="ja-JP" sz="1100" dirty="0">
              <a:solidFill>
                <a:srgbClr val="FF0000"/>
              </a:solidFill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6557588" y="2198307"/>
            <a:ext cx="1048217" cy="712790"/>
          </a:xfrm>
          <a:prstGeom prst="rect">
            <a:avLst/>
          </a:prstGeom>
          <a:solidFill>
            <a:schemeClr val="accent6">
              <a:lumMod val="10000"/>
              <a:lumOff val="9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 dirty="0"/>
          </a:p>
        </p:txBody>
      </p:sp>
      <p:sp>
        <p:nvSpPr>
          <p:cNvPr id="48" name="正方形/長方形 47"/>
          <p:cNvSpPr/>
          <p:nvPr/>
        </p:nvSpPr>
        <p:spPr>
          <a:xfrm>
            <a:off x="6557588" y="2891096"/>
            <a:ext cx="1048217" cy="324095"/>
          </a:xfrm>
          <a:prstGeom prst="rect">
            <a:avLst/>
          </a:prstGeom>
          <a:solidFill>
            <a:schemeClr val="accent6">
              <a:lumMod val="10000"/>
              <a:lumOff val="9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 dirty="0"/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6564565" y="2380066"/>
            <a:ext cx="103425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100" dirty="0"/>
              <a:t>帳票名</a:t>
            </a:r>
            <a:endParaRPr kumimoji="1" lang="en-US" altLang="ja-JP" sz="1100" dirty="0"/>
          </a:p>
          <a:p>
            <a:pPr algn="ctr"/>
            <a:r>
              <a:rPr kumimoji="1" lang="ja-JP" altLang="en-US" sz="1100" dirty="0"/>
              <a:t>「社員マスター」</a:t>
            </a: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6583802" y="2947732"/>
            <a:ext cx="9957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/>
              <a:t>サブビュー表示</a:t>
            </a:r>
          </a:p>
        </p:txBody>
      </p:sp>
      <p:sp>
        <p:nvSpPr>
          <p:cNvPr id="56" name="正方形/長方形 55"/>
          <p:cNvSpPr/>
          <p:nvPr/>
        </p:nvSpPr>
        <p:spPr>
          <a:xfrm>
            <a:off x="5590282" y="3568626"/>
            <a:ext cx="1080119" cy="810096"/>
          </a:xfrm>
          <a:prstGeom prst="rect">
            <a:avLst/>
          </a:prstGeom>
          <a:solidFill>
            <a:schemeClr val="accent6">
              <a:lumMod val="10000"/>
              <a:lumOff val="9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5554702" y="3789950"/>
            <a:ext cx="115127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1100" dirty="0"/>
              <a:t>連携する帳票名</a:t>
            </a:r>
            <a:endParaRPr lang="en-US" altLang="ja-JP" sz="1100" dirty="0"/>
          </a:p>
          <a:p>
            <a:pPr algn="ctr"/>
            <a:r>
              <a:rPr kumimoji="1" lang="ja-JP" altLang="en-US" sz="1100" dirty="0"/>
              <a:t>「研修履歴」</a:t>
            </a:r>
            <a:endParaRPr kumimoji="1" lang="en-US" altLang="ja-JP" sz="1100" dirty="0"/>
          </a:p>
        </p:txBody>
      </p:sp>
      <p:sp>
        <p:nvSpPr>
          <p:cNvPr id="58" name="正方形/長方形 57"/>
          <p:cNvSpPr/>
          <p:nvPr/>
        </p:nvSpPr>
        <p:spPr>
          <a:xfrm>
            <a:off x="7473222" y="3568626"/>
            <a:ext cx="1080119" cy="810096"/>
          </a:xfrm>
          <a:prstGeom prst="rect">
            <a:avLst/>
          </a:prstGeom>
          <a:solidFill>
            <a:schemeClr val="accent6">
              <a:lumMod val="10000"/>
              <a:lumOff val="9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7437642" y="3786183"/>
            <a:ext cx="115127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1100" dirty="0"/>
              <a:t>連携する帳票名</a:t>
            </a:r>
            <a:endParaRPr lang="en-US" altLang="ja-JP" sz="1100" dirty="0"/>
          </a:p>
          <a:p>
            <a:pPr algn="ctr"/>
            <a:r>
              <a:rPr lang="ja-JP" altLang="en-US" sz="1100" dirty="0"/>
              <a:t>「住所録」</a:t>
            </a:r>
            <a:endParaRPr kumimoji="1" lang="en-US" altLang="ja-JP" sz="1100" dirty="0"/>
          </a:p>
        </p:txBody>
      </p:sp>
      <p:cxnSp>
        <p:nvCxnSpPr>
          <p:cNvPr id="7" name="直線コネクタ 6"/>
          <p:cNvCxnSpPr/>
          <p:nvPr/>
        </p:nvCxnSpPr>
        <p:spPr bwMode="auto">
          <a:xfrm>
            <a:off x="6670401" y="3978644"/>
            <a:ext cx="243652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11" name="直線矢印コネクタ 10"/>
          <p:cNvCxnSpPr/>
          <p:nvPr/>
        </p:nvCxnSpPr>
        <p:spPr bwMode="auto">
          <a:xfrm flipV="1">
            <a:off x="6914053" y="3264841"/>
            <a:ext cx="0" cy="720080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63" name="直線コネクタ 62"/>
          <p:cNvCxnSpPr/>
          <p:nvPr/>
        </p:nvCxnSpPr>
        <p:spPr bwMode="auto">
          <a:xfrm flipH="1">
            <a:off x="7210469" y="3986299"/>
            <a:ext cx="262753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64" name="直線矢印コネクタ 63"/>
          <p:cNvCxnSpPr/>
          <p:nvPr/>
        </p:nvCxnSpPr>
        <p:spPr bwMode="auto">
          <a:xfrm flipV="1">
            <a:off x="7210469" y="3272346"/>
            <a:ext cx="0" cy="720080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80" name="テキスト ボックス 79"/>
          <p:cNvSpPr txBox="1"/>
          <p:nvPr/>
        </p:nvSpPr>
        <p:spPr>
          <a:xfrm>
            <a:off x="5457425" y="4465474"/>
            <a:ext cx="35060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100" dirty="0">
                <a:solidFill>
                  <a:srgbClr val="FF0000"/>
                </a:solidFill>
              </a:rPr>
              <a:t>サブビューとして他の帳票の一覧を表示させることができます。</a:t>
            </a:r>
            <a:endParaRPr lang="en-US" altLang="ja-JP" sz="1100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338749" y="2027082"/>
            <a:ext cx="1197764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社員マスタ</a:t>
            </a:r>
          </a:p>
        </p:txBody>
      </p:sp>
    </p:spTree>
    <p:extLst>
      <p:ext uri="{BB962C8B-B14F-4D97-AF65-F5344CB8AC3E}">
        <p14:creationId xmlns:p14="http://schemas.microsoft.com/office/powerpoint/2010/main" val="30990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sp>
        <p:nvSpPr>
          <p:cNvPr id="23" name="タイトル 3"/>
          <p:cNvSpPr txBox="1">
            <a:spLocks/>
          </p:cNvSpPr>
          <p:nvPr/>
        </p:nvSpPr>
        <p:spPr bwMode="gray">
          <a:xfrm>
            <a:off x="213441" y="1844824"/>
            <a:ext cx="8784000" cy="2124015"/>
          </a:xfrm>
          <a:prstGeom prst="rect">
            <a:avLst/>
          </a:prstGeom>
        </p:spPr>
        <p:txBody>
          <a:bodyPr vert="horz" lIns="91440" tIns="36000" rIns="91440" bIns="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lang="ja-JP" altLang="en-US" sz="2400" b="1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9pPr>
          </a:lstStyle>
          <a:p>
            <a:pPr algn="ctr"/>
            <a:r>
              <a:rPr lang="ja-JP" altLang="en-US" sz="3200" kern="0" dirty="0">
                <a:solidFill>
                  <a:schemeClr val="tx1"/>
                </a:solidFill>
              </a:rPr>
              <a:t>以上で、</a:t>
            </a:r>
            <a:r>
              <a:rPr lang="ja-JP" altLang="en-US" sz="3200" kern="0" dirty="0">
                <a:solidFill>
                  <a:srgbClr val="FF0000"/>
                </a:solidFill>
              </a:rPr>
              <a:t>ステップ</a:t>
            </a:r>
            <a:r>
              <a:rPr lang="en-US" altLang="ja-JP" sz="5400" kern="0" dirty="0">
                <a:solidFill>
                  <a:srgbClr val="FF0000"/>
                </a:solidFill>
              </a:rPr>
              <a:t>2</a:t>
            </a:r>
            <a:r>
              <a:rPr lang="ja-JP" altLang="en-US" sz="3200" kern="0" dirty="0">
                <a:solidFill>
                  <a:schemeClr val="tx1"/>
                </a:solidFill>
              </a:rPr>
              <a:t>が終了いたしました。</a:t>
            </a:r>
            <a:endParaRPr lang="en-US" altLang="ja-JP" sz="3200" kern="0" dirty="0">
              <a:solidFill>
                <a:schemeClr val="tx1"/>
              </a:solidFill>
            </a:endParaRPr>
          </a:p>
        </p:txBody>
      </p:sp>
      <p:sp>
        <p:nvSpPr>
          <p:cNvPr id="24" name="正方形/長方形 23"/>
          <p:cNvSpPr/>
          <p:nvPr/>
        </p:nvSpPr>
        <p:spPr bwMode="auto">
          <a:xfrm>
            <a:off x="17160" y="763570"/>
            <a:ext cx="1458496" cy="397068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ステップ</a:t>
            </a:r>
            <a:r>
              <a:rPr kumimoji="1" lang="en-US" altLang="ja-JP" sz="16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kumimoji="1" lang="ja-JP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113756" y="3401718"/>
            <a:ext cx="4915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>
                <a:solidFill>
                  <a:srgbClr val="FF0000"/>
                </a:solidFill>
              </a:rPr>
              <a:t>WaWaD</a:t>
            </a:r>
            <a:r>
              <a:rPr kumimoji="1" lang="en-US" altLang="ja-JP" dirty="0">
                <a:solidFill>
                  <a:srgbClr val="FF0000"/>
                </a:solidFill>
              </a:rPr>
              <a:t>-Be</a:t>
            </a:r>
            <a:r>
              <a:rPr kumimoji="1" lang="ja-JP" altLang="en-US" dirty="0">
                <a:solidFill>
                  <a:srgbClr val="FF0000"/>
                </a:solidFill>
              </a:rPr>
              <a:t>の便利な機能ついてご説明しました。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3610338" y="4974458"/>
            <a:ext cx="212019" cy="144016"/>
            <a:chOff x="4067944" y="2492896"/>
            <a:chExt cx="212019" cy="144016"/>
          </a:xfrm>
        </p:grpSpPr>
        <p:cxnSp>
          <p:nvCxnSpPr>
            <p:cNvPr id="7" name="直線コネクタ 6"/>
            <p:cNvCxnSpPr/>
            <p:nvPr/>
          </p:nvCxnSpPr>
          <p:spPr bwMode="auto">
            <a:xfrm>
              <a:off x="4067944" y="2492896"/>
              <a:ext cx="212019" cy="0"/>
            </a:xfrm>
            <a:prstGeom prst="line">
              <a:avLst/>
            </a:prstGeom>
            <a:solidFill>
              <a:schemeClr val="bg1"/>
            </a:solidFill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8" name="直線コネクタ 7"/>
            <p:cNvCxnSpPr/>
            <p:nvPr/>
          </p:nvCxnSpPr>
          <p:spPr bwMode="auto">
            <a:xfrm>
              <a:off x="4067944" y="2564904"/>
              <a:ext cx="212019" cy="0"/>
            </a:xfrm>
            <a:prstGeom prst="line">
              <a:avLst/>
            </a:prstGeom>
            <a:solidFill>
              <a:schemeClr val="bg1"/>
            </a:solidFill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9" name="直線コネクタ 8"/>
            <p:cNvCxnSpPr/>
            <p:nvPr/>
          </p:nvCxnSpPr>
          <p:spPr bwMode="auto">
            <a:xfrm>
              <a:off x="4067944" y="2636912"/>
              <a:ext cx="212019" cy="0"/>
            </a:xfrm>
            <a:prstGeom prst="line">
              <a:avLst/>
            </a:prstGeom>
            <a:solidFill>
              <a:schemeClr val="bg1"/>
            </a:solidFill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10" name="楕円 9"/>
          <p:cNvSpPr/>
          <p:nvPr/>
        </p:nvSpPr>
        <p:spPr bwMode="auto">
          <a:xfrm>
            <a:off x="4252016" y="4941157"/>
            <a:ext cx="232942" cy="21061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?</a:t>
            </a:r>
            <a:endParaRPr kumimoji="0" lang="ja-JP" alt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484958" y="4893938"/>
            <a:ext cx="635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HELP</a:t>
            </a:r>
            <a:endParaRPr kumimoji="1" lang="ja-JP" altLang="en-US" sz="1400" dirty="0"/>
          </a:p>
        </p:txBody>
      </p:sp>
      <p:cxnSp>
        <p:nvCxnSpPr>
          <p:cNvPr id="12" name="直線矢印コネクタ 11"/>
          <p:cNvCxnSpPr/>
          <p:nvPr/>
        </p:nvCxnSpPr>
        <p:spPr bwMode="auto">
          <a:xfrm>
            <a:off x="3889844" y="5043350"/>
            <a:ext cx="288032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3" name="テキスト ボックス 12"/>
          <p:cNvSpPr txBox="1"/>
          <p:nvPr/>
        </p:nvSpPr>
        <p:spPr>
          <a:xfrm>
            <a:off x="4921740" y="4912545"/>
            <a:ext cx="14253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/>
              <a:t>（マニュアルサイトへ）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708855" y="4912276"/>
            <a:ext cx="19014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</a:rPr>
              <a:t>※</a:t>
            </a:r>
            <a:r>
              <a:rPr lang="ja-JP" altLang="en-US" sz="1400" dirty="0">
                <a:solidFill>
                  <a:srgbClr val="FF0000"/>
                </a:solidFill>
              </a:rPr>
              <a:t>詳しい内容については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156176" y="4889461"/>
            <a:ext cx="12554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solidFill>
                  <a:srgbClr val="FF0000"/>
                </a:solidFill>
              </a:rPr>
              <a:t>をご覧ください。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3667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sp>
        <p:nvSpPr>
          <p:cNvPr id="23" name="タイトル 3"/>
          <p:cNvSpPr txBox="1">
            <a:spLocks/>
          </p:cNvSpPr>
          <p:nvPr/>
        </p:nvSpPr>
        <p:spPr bwMode="gray">
          <a:xfrm>
            <a:off x="213441" y="2204864"/>
            <a:ext cx="8784000" cy="681534"/>
          </a:xfrm>
          <a:prstGeom prst="rect">
            <a:avLst/>
          </a:prstGeom>
        </p:spPr>
        <p:txBody>
          <a:bodyPr vert="horz" lIns="91440" tIns="36000" rIns="91440" bIns="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lang="ja-JP" altLang="en-US" sz="2400" b="1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9pPr>
          </a:lstStyle>
          <a:p>
            <a:pPr algn="ctr"/>
            <a:r>
              <a:rPr lang="ja-JP" altLang="en-US" sz="3200" kern="0" dirty="0">
                <a:solidFill>
                  <a:schemeClr val="tx1"/>
                </a:solidFill>
              </a:rPr>
              <a:t>これで、スタートアップは終了いたしました。</a:t>
            </a:r>
            <a:endParaRPr lang="en-US" altLang="ja-JP" sz="3200" kern="0" dirty="0">
              <a:solidFill>
                <a:schemeClr val="tx1"/>
              </a:solidFill>
            </a:endParaRPr>
          </a:p>
        </p:txBody>
      </p:sp>
      <p:sp>
        <p:nvSpPr>
          <p:cNvPr id="10" name="正方形/長方形 9"/>
          <p:cNvSpPr/>
          <p:nvPr/>
        </p:nvSpPr>
        <p:spPr bwMode="auto">
          <a:xfrm>
            <a:off x="5004048" y="1734270"/>
            <a:ext cx="1458496" cy="397068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ステップ</a:t>
            </a:r>
            <a:r>
              <a:rPr lang="en-US" altLang="ja-JP" sz="16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kumimoji="1" lang="ja-JP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" name="正方形/長方形 5"/>
          <p:cNvSpPr/>
          <p:nvPr/>
        </p:nvSpPr>
        <p:spPr bwMode="auto">
          <a:xfrm>
            <a:off x="2677231" y="1734270"/>
            <a:ext cx="1458496" cy="39706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ステップ</a:t>
            </a:r>
            <a:r>
              <a:rPr lang="en-US" altLang="ja-JP" sz="16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kumimoji="1" lang="ja-JP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タイトル 3"/>
          <p:cNvSpPr txBox="1">
            <a:spLocks/>
          </p:cNvSpPr>
          <p:nvPr/>
        </p:nvSpPr>
        <p:spPr bwMode="gray">
          <a:xfrm>
            <a:off x="179513" y="3664327"/>
            <a:ext cx="8784000" cy="1627632"/>
          </a:xfrm>
          <a:prstGeom prst="rect">
            <a:avLst/>
          </a:prstGeom>
        </p:spPr>
        <p:txBody>
          <a:bodyPr vert="horz" lIns="91440" tIns="36000" rIns="91440" bIns="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lang="ja-JP" altLang="en-US" sz="2400" b="1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9pPr>
          </a:lstStyle>
          <a:p>
            <a:pPr algn="ctr"/>
            <a:r>
              <a:rPr lang="en-US" altLang="ja-JP" sz="3200" kern="0" dirty="0" err="1">
                <a:solidFill>
                  <a:schemeClr val="tx1"/>
                </a:solidFill>
              </a:rPr>
              <a:t>WaWaD</a:t>
            </a:r>
            <a:r>
              <a:rPr lang="en-US" altLang="ja-JP" sz="3200" kern="0" dirty="0">
                <a:solidFill>
                  <a:schemeClr val="tx1"/>
                </a:solidFill>
              </a:rPr>
              <a:t>-Be</a:t>
            </a:r>
            <a:r>
              <a:rPr lang="ja-JP" altLang="en-US" sz="3200" kern="0" dirty="0">
                <a:solidFill>
                  <a:schemeClr val="tx1"/>
                </a:solidFill>
              </a:rPr>
              <a:t>が</a:t>
            </a:r>
            <a:endParaRPr lang="en-US" altLang="ja-JP" sz="3200" kern="0" dirty="0">
              <a:solidFill>
                <a:schemeClr val="tx1"/>
              </a:solidFill>
            </a:endParaRPr>
          </a:p>
          <a:p>
            <a:pPr algn="ctr"/>
            <a:r>
              <a:rPr lang="ja-JP" altLang="en-US" sz="3200" kern="0" dirty="0">
                <a:solidFill>
                  <a:schemeClr val="tx1"/>
                </a:solidFill>
              </a:rPr>
              <a:t>みなさまの身近なツールとして</a:t>
            </a:r>
            <a:endParaRPr lang="en-US" altLang="ja-JP" sz="3200" kern="0" dirty="0">
              <a:solidFill>
                <a:schemeClr val="tx1"/>
              </a:solidFill>
            </a:endParaRPr>
          </a:p>
          <a:p>
            <a:pPr algn="ctr"/>
            <a:r>
              <a:rPr lang="ja-JP" altLang="en-US" sz="3200" kern="0" dirty="0">
                <a:solidFill>
                  <a:schemeClr val="tx1"/>
                </a:solidFill>
              </a:rPr>
              <a:t>ご愛用いただければ幸いです。</a:t>
            </a:r>
            <a:endParaRPr lang="en-US" altLang="ja-JP" sz="3200" kern="0" dirty="0">
              <a:solidFill>
                <a:schemeClr val="tx1"/>
              </a:solidFill>
            </a:endParaRPr>
          </a:p>
        </p:txBody>
      </p:sp>
      <p:sp>
        <p:nvSpPr>
          <p:cNvPr id="9" name="矢印: 下 8"/>
          <p:cNvSpPr/>
          <p:nvPr/>
        </p:nvSpPr>
        <p:spPr bwMode="auto">
          <a:xfrm rot="16200000">
            <a:off x="4281855" y="1715899"/>
            <a:ext cx="576064" cy="433809"/>
          </a:xfrm>
          <a:prstGeom prst="downArrow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187680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53" y="782665"/>
            <a:ext cx="6974494" cy="16797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タイトル 3"/>
          <p:cNvSpPr txBox="1">
            <a:spLocks/>
          </p:cNvSpPr>
          <p:nvPr/>
        </p:nvSpPr>
        <p:spPr bwMode="gray">
          <a:xfrm>
            <a:off x="252008" y="2478366"/>
            <a:ext cx="8784000" cy="792088"/>
          </a:xfrm>
          <a:prstGeom prst="rect">
            <a:avLst/>
          </a:prstGeom>
        </p:spPr>
        <p:txBody>
          <a:bodyPr vert="horz" lIns="91440" tIns="36000" rIns="91440" bIns="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lang="ja-JP" altLang="en-US" sz="2400" b="1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9pPr>
          </a:lstStyle>
          <a:p>
            <a:pPr algn="ctr"/>
            <a:r>
              <a:rPr lang="en-US" altLang="ja-JP" kern="0" dirty="0" err="1">
                <a:solidFill>
                  <a:schemeClr val="tx1"/>
                </a:solidFill>
              </a:rPr>
              <a:t>WaWaOffice</a:t>
            </a:r>
            <a:r>
              <a:rPr lang="ja-JP" altLang="en-US" kern="0" dirty="0">
                <a:solidFill>
                  <a:schemeClr val="tx1"/>
                </a:solidFill>
              </a:rPr>
              <a:t>では、様々なサポートツールを</a:t>
            </a:r>
            <a:endParaRPr lang="en-US" altLang="ja-JP" kern="0" dirty="0">
              <a:solidFill>
                <a:schemeClr val="tx1"/>
              </a:solidFill>
            </a:endParaRPr>
          </a:p>
          <a:p>
            <a:pPr algn="ctr"/>
            <a:r>
              <a:rPr lang="ja-JP" altLang="en-US" kern="0" dirty="0">
                <a:solidFill>
                  <a:schemeClr val="tx1"/>
                </a:solidFill>
              </a:rPr>
              <a:t>ご用意しております。</a:t>
            </a:r>
          </a:p>
        </p:txBody>
      </p:sp>
      <p:sp>
        <p:nvSpPr>
          <p:cNvPr id="21" name="正方形/長方形 20"/>
          <p:cNvSpPr/>
          <p:nvPr/>
        </p:nvSpPr>
        <p:spPr bwMode="auto">
          <a:xfrm>
            <a:off x="539552" y="3645024"/>
            <a:ext cx="8208912" cy="3970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600" b="1" dirty="0" err="1">
                <a:solidFill>
                  <a:schemeClr val="bg1"/>
                </a:solidFill>
                <a:latin typeface="+mj-ea"/>
                <a:ea typeface="+mj-ea"/>
              </a:rPr>
              <a:t>WaWaOffice</a:t>
            </a:r>
            <a:r>
              <a:rPr kumimoji="1"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サポートサイト（</a:t>
            </a:r>
            <a:r>
              <a:rPr kumimoji="1" lang="en-US" altLang="ja-JP" sz="1600" b="1" dirty="0">
                <a:solidFill>
                  <a:schemeClr val="bg1"/>
                </a:solidFill>
                <a:latin typeface="+mj-ea"/>
                <a:ea typeface="+mj-ea"/>
              </a:rPr>
              <a:t>Q&amp;A</a:t>
            </a:r>
            <a:r>
              <a:rPr kumimoji="1"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やメンテナンス情報を掲載）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2045635" y="4042092"/>
            <a:ext cx="51967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b="1" dirty="0"/>
              <a:t>http://support.</a:t>
            </a:r>
            <a:r>
              <a:rPr lang="en-US" altLang="ja-JP" sz="2400" b="1" dirty="0"/>
              <a:t>wawaoffice.jp</a:t>
            </a:r>
            <a:r>
              <a:rPr lang="ja-JP" altLang="en-US" sz="2400" b="1" dirty="0"/>
              <a:t>/</a:t>
            </a:r>
          </a:p>
        </p:txBody>
      </p:sp>
      <p:sp>
        <p:nvSpPr>
          <p:cNvPr id="23" name="正方形/長方形 22"/>
          <p:cNvSpPr/>
          <p:nvPr/>
        </p:nvSpPr>
        <p:spPr bwMode="auto">
          <a:xfrm>
            <a:off x="539552" y="4846378"/>
            <a:ext cx="8208912" cy="3970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600" b="1" dirty="0" err="1">
                <a:solidFill>
                  <a:schemeClr val="bg1"/>
                </a:solidFill>
                <a:latin typeface="+mj-ea"/>
                <a:ea typeface="+mj-ea"/>
              </a:rPr>
              <a:t>WaWaOffice</a:t>
            </a:r>
            <a:r>
              <a:rPr kumimoji="1"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活用サイト（お役立ち情報を掲載）</a:t>
            </a:r>
          </a:p>
        </p:txBody>
      </p:sp>
      <p:sp>
        <p:nvSpPr>
          <p:cNvPr id="24" name="正方形/長方形 23"/>
          <p:cNvSpPr/>
          <p:nvPr/>
        </p:nvSpPr>
        <p:spPr>
          <a:xfrm>
            <a:off x="1920409" y="5243446"/>
            <a:ext cx="56171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dirty="0"/>
              <a:t>https://www.wawaoffice.jp/mk/</a:t>
            </a:r>
            <a:endParaRPr lang="ja-JP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2101967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000" cy="468000"/>
          </a:xfrm>
        </p:spPr>
        <p:txBody>
          <a:bodyPr>
            <a:normAutofit fontScale="90000"/>
          </a:bodyPr>
          <a:lstStyle/>
          <a:p>
            <a:r>
              <a:rPr lang="en-US" altLang="ja-JP" dirty="0"/>
              <a:t>WaWaOfficeVer10</a:t>
            </a:r>
            <a:r>
              <a:rPr lang="ja-JP" altLang="en-US" dirty="0"/>
              <a:t>　スタートアップガイド（データベース：</a:t>
            </a:r>
            <a:r>
              <a:rPr lang="en-US" altLang="ja-JP" dirty="0"/>
              <a:t>D-Be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53" y="782665"/>
            <a:ext cx="6974494" cy="16797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タイトル 3"/>
          <p:cNvSpPr txBox="1">
            <a:spLocks/>
          </p:cNvSpPr>
          <p:nvPr/>
        </p:nvSpPr>
        <p:spPr bwMode="gray">
          <a:xfrm>
            <a:off x="252008" y="2478366"/>
            <a:ext cx="8784000" cy="792088"/>
          </a:xfrm>
          <a:prstGeom prst="rect">
            <a:avLst/>
          </a:prstGeom>
        </p:spPr>
        <p:txBody>
          <a:bodyPr vert="horz" lIns="91440" tIns="36000" rIns="91440" bIns="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lang="ja-JP" altLang="en-US" sz="2400" b="1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GP創英角ｺﾞｼｯｸUB" pitchFamily="50" charset="-128"/>
                <a:ea typeface="ＭＳ Ｐゴシック" charset="-128"/>
              </a:defRPr>
            </a:lvl9pPr>
          </a:lstStyle>
          <a:p>
            <a:pPr algn="ctr"/>
            <a:r>
              <a:rPr lang="en-US" altLang="ja-JP" kern="0" dirty="0" err="1">
                <a:solidFill>
                  <a:schemeClr val="tx1"/>
                </a:solidFill>
              </a:rPr>
              <a:t>WaWaOffice</a:t>
            </a:r>
            <a:r>
              <a:rPr lang="ja-JP" altLang="en-US" kern="0" dirty="0">
                <a:solidFill>
                  <a:schemeClr val="tx1"/>
                </a:solidFill>
              </a:rPr>
              <a:t>では、様々なサポートツールを</a:t>
            </a:r>
            <a:endParaRPr lang="en-US" altLang="ja-JP" kern="0" dirty="0">
              <a:solidFill>
                <a:schemeClr val="tx1"/>
              </a:solidFill>
            </a:endParaRPr>
          </a:p>
          <a:p>
            <a:pPr algn="ctr"/>
            <a:r>
              <a:rPr lang="ja-JP" altLang="en-US" kern="0" dirty="0">
                <a:solidFill>
                  <a:schemeClr val="tx1"/>
                </a:solidFill>
              </a:rPr>
              <a:t>ご用意しております。</a:t>
            </a:r>
          </a:p>
        </p:txBody>
      </p:sp>
      <p:sp>
        <p:nvSpPr>
          <p:cNvPr id="16" name="正方形/長方形 15"/>
          <p:cNvSpPr/>
          <p:nvPr/>
        </p:nvSpPr>
        <p:spPr bwMode="auto">
          <a:xfrm>
            <a:off x="564057" y="3329624"/>
            <a:ext cx="8208912" cy="397068"/>
          </a:xfrm>
          <a:prstGeom prst="rect">
            <a:avLst/>
          </a:prstGeom>
          <a:solidFill>
            <a:schemeClr val="accent5">
              <a:lumMod val="50000"/>
              <a:lumOff val="50000"/>
            </a:schemeClr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サポートデスク（ご質問をメールで受付）</a:t>
            </a:r>
            <a:endParaRPr kumimoji="1" lang="ja-JP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2655269" y="3845561"/>
            <a:ext cx="40264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dirty="0"/>
              <a:t>support@wawaoffice.jp</a:t>
            </a:r>
            <a:endParaRPr lang="ja-JP" altLang="en-US" sz="2400" b="1" dirty="0"/>
          </a:p>
        </p:txBody>
      </p:sp>
      <p:sp>
        <p:nvSpPr>
          <p:cNvPr id="18" name="正方形/長方形 17"/>
          <p:cNvSpPr/>
          <p:nvPr/>
        </p:nvSpPr>
        <p:spPr bwMode="auto">
          <a:xfrm>
            <a:off x="564057" y="4445086"/>
            <a:ext cx="8208912" cy="397068"/>
          </a:xfrm>
          <a:prstGeom prst="rect">
            <a:avLst/>
          </a:prstGeom>
          <a:solidFill>
            <a:schemeClr val="accent5">
              <a:lumMod val="50000"/>
              <a:lumOff val="50000"/>
            </a:schemeClr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600" b="1" dirty="0">
                <a:solidFill>
                  <a:schemeClr val="bg1"/>
                </a:solidFill>
                <a:latin typeface="+mj-ea"/>
                <a:ea typeface="+mj-ea"/>
              </a:rPr>
              <a:t>サポートデスク（フリーダイヤルでのご質問）</a:t>
            </a:r>
            <a:endParaRPr kumimoji="1" lang="ja-JP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3389957" y="4980014"/>
            <a:ext cx="25571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dirty="0"/>
              <a:t>0120-632-004</a:t>
            </a:r>
            <a:endParaRPr lang="ja-JP" altLang="en-US" sz="2400" b="1" dirty="0"/>
          </a:p>
        </p:txBody>
      </p:sp>
      <p:sp>
        <p:nvSpPr>
          <p:cNvPr id="22" name="正方形/長方形 21"/>
          <p:cNvSpPr/>
          <p:nvPr/>
        </p:nvSpPr>
        <p:spPr>
          <a:xfrm>
            <a:off x="7379823" y="6252056"/>
            <a:ext cx="165618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/>
              <a:t>株式会社アイアット</a:t>
            </a:r>
            <a:r>
              <a:rPr lang="en-US" altLang="ja-JP" sz="1200" dirty="0"/>
              <a:t>OEC</a:t>
            </a:r>
            <a:endParaRPr lang="ja-JP" altLang="en-US" sz="12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279876" y="5740239"/>
            <a:ext cx="4777270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ja-JP" altLang="en-US" sz="1400" dirty="0"/>
              <a:t>フリーダイヤル受付時間：</a:t>
            </a:r>
            <a:r>
              <a:rPr lang="en-US" altLang="ja-JP" sz="1400" dirty="0"/>
              <a:t>10:00~12:00</a:t>
            </a:r>
            <a:r>
              <a:rPr lang="ja-JP" altLang="en-US" sz="1400" dirty="0"/>
              <a:t>　</a:t>
            </a:r>
            <a:r>
              <a:rPr lang="en-US" altLang="ja-JP" sz="1400" dirty="0"/>
              <a:t>/</a:t>
            </a:r>
            <a:r>
              <a:rPr lang="ja-JP" altLang="en-US" sz="1400" dirty="0"/>
              <a:t>　</a:t>
            </a:r>
            <a:r>
              <a:rPr lang="en-US" altLang="ja-JP" sz="1400" dirty="0"/>
              <a:t>13:00~17:00 </a:t>
            </a:r>
            <a:br>
              <a:rPr lang="ja-JP" altLang="en-US" sz="1400" dirty="0"/>
            </a:br>
            <a:r>
              <a:rPr lang="en-US" altLang="ja-JP" sz="1400" dirty="0"/>
              <a:t>(</a:t>
            </a:r>
            <a:r>
              <a:rPr lang="ja-JP" altLang="en-US" sz="1400" dirty="0"/>
              <a:t>土・日、祝日、年末年始、当社指定の休日は除く</a:t>
            </a:r>
            <a:r>
              <a:rPr lang="en-US" altLang="ja-JP" sz="1400"/>
              <a:t>)</a:t>
            </a:r>
            <a:endParaRPr lang="en-US" altLang="ja-JP" sz="1400" dirty="0"/>
          </a:p>
        </p:txBody>
      </p:sp>
      <p:cxnSp>
        <p:nvCxnSpPr>
          <p:cNvPr id="8" name="直線コネクタ 7"/>
          <p:cNvCxnSpPr/>
          <p:nvPr/>
        </p:nvCxnSpPr>
        <p:spPr bwMode="auto">
          <a:xfrm>
            <a:off x="680135" y="5565650"/>
            <a:ext cx="8092834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accent5">
                <a:lumMod val="50000"/>
                <a:lumOff val="5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940262640"/>
      </p:ext>
    </p:extLst>
  </p:cSld>
  <p:clrMapOvr>
    <a:masterClrMapping/>
  </p:clrMapOvr>
</p:sld>
</file>

<file path=ppt/theme/theme1.xml><?xml version="1.0" encoding="utf-8"?>
<a:theme xmlns:a="http://schemas.openxmlformats.org/drawingml/2006/main" name="NEC_standard4_3">
  <a:themeElements>
    <a:clrScheme name="orchestratedcolor_2015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76491B"/>
      </a:accent1>
      <a:accent2>
        <a:srgbClr val="76161B"/>
      </a:accent2>
      <a:accent3>
        <a:srgbClr val="203315"/>
      </a:accent3>
      <a:accent4>
        <a:srgbClr val="1C4A50"/>
      </a:accent4>
      <a:accent5>
        <a:srgbClr val="31253B"/>
      </a:accent5>
      <a:accent6>
        <a:srgbClr val="002B62"/>
      </a:accent6>
      <a:hlink>
        <a:srgbClr val="4575FD"/>
      </a:hlink>
      <a:folHlink>
        <a:srgbClr val="9E5ECE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6"/>
        </a:solidFill>
        <a:ln>
          <a:noFill/>
        </a:ln>
        <a:effectLst/>
        <a:ex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 b="1" dirty="0">
            <a:latin typeface="+mj-ea"/>
            <a:ea typeface="+mj-ea"/>
          </a:defRPr>
        </a:defPPr>
      </a:lstStyle>
    </a:spDef>
    <a:lnDef>
      <a:spPr bwMode="auto">
        <a:solidFill>
          <a:schemeClr val="bg1"/>
        </a:solidFill>
        <a:ln w="31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tx1">
                    <a:alpha val="50000"/>
                  </a:schemeClr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1_stream_st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eam_st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eam_st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eam_st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eam_st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eam_st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eam_st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eam_st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eam_st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eam_st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eam_st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eam_st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eam_st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D200"/>
        </a:accent1>
        <a:accent2>
          <a:srgbClr val="E62D00"/>
        </a:accent2>
        <a:accent3>
          <a:srgbClr val="FFFFFF"/>
        </a:accent3>
        <a:accent4>
          <a:srgbClr val="000000"/>
        </a:accent4>
        <a:accent5>
          <a:srgbClr val="FFE5AA"/>
        </a:accent5>
        <a:accent6>
          <a:srgbClr val="D02800"/>
        </a:accent6>
        <a:hlink>
          <a:srgbClr val="00B4A0"/>
        </a:hlink>
        <a:folHlink>
          <a:srgbClr val="69B43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eam_stn 14">
        <a:dk1>
          <a:srgbClr val="000000"/>
        </a:dk1>
        <a:lt1>
          <a:srgbClr val="FFFFFF"/>
        </a:lt1>
        <a:dk2>
          <a:srgbClr val="000066"/>
        </a:dk2>
        <a:lt2>
          <a:srgbClr val="808080"/>
        </a:lt2>
        <a:accent1>
          <a:srgbClr val="FFD200"/>
        </a:accent1>
        <a:accent2>
          <a:srgbClr val="E62D00"/>
        </a:accent2>
        <a:accent3>
          <a:srgbClr val="FFFFFF"/>
        </a:accent3>
        <a:accent4>
          <a:srgbClr val="000000"/>
        </a:accent4>
        <a:accent5>
          <a:srgbClr val="FFE5AA"/>
        </a:accent5>
        <a:accent6>
          <a:srgbClr val="D02800"/>
        </a:accent6>
        <a:hlink>
          <a:srgbClr val="00B4A0"/>
        </a:hlink>
        <a:folHlink>
          <a:srgbClr val="69B43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プレゼンテーション1" id="{296A95E6-7C50-4B5B-A708-4BCE5E8B6905}" vid="{28E9917D-9F31-4081-AAD4-FD8647B01350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iiioec2016</Template>
  <TotalTime>13886</TotalTime>
  <Words>2701</Words>
  <Application>Microsoft Office PowerPoint</Application>
  <PresentationFormat>画面に合わせる (4:3)</PresentationFormat>
  <Paragraphs>604</Paragraphs>
  <Slides>35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2" baseType="lpstr">
      <vt:lpstr>HGP創英角ｺﾞｼｯｸUB</vt:lpstr>
      <vt:lpstr>Meiryo UI</vt:lpstr>
      <vt:lpstr>Arial</vt:lpstr>
      <vt:lpstr>Calibri</vt:lpstr>
      <vt:lpstr>Tahoma</vt:lpstr>
      <vt:lpstr>Wingdings</vt:lpstr>
      <vt:lpstr>NEC_standard4_3</vt:lpstr>
      <vt:lpstr>WaWaOfficeスタートアップガイド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  <vt:lpstr>WaWaOfficeVer10　スタートアップガイド（データベース：D-Be）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WaWaOffice</dc:title>
  <dc:creator>山本寛</dc:creator>
  <cp:lastModifiedBy>藤川　麻佑</cp:lastModifiedBy>
  <cp:revision>515</cp:revision>
  <cp:lastPrinted>2016-09-13T00:40:40Z</cp:lastPrinted>
  <dcterms:created xsi:type="dcterms:W3CDTF">2016-07-07T07:26:45Z</dcterms:created>
  <dcterms:modified xsi:type="dcterms:W3CDTF">2019-02-18T01:40:53Z</dcterms:modified>
</cp:coreProperties>
</file>